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38551" y="413130"/>
            <a:ext cx="386689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003366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200400" cy="3275329"/>
          </a:xfrm>
          <a:custGeom>
            <a:avLst/>
            <a:gdLst/>
            <a:ahLst/>
            <a:cxnLst/>
            <a:rect l="l" t="t" r="r" b="b"/>
            <a:pathLst>
              <a:path w="3200400" h="3275329">
                <a:moveTo>
                  <a:pt x="3200400" y="0"/>
                </a:moveTo>
                <a:lnTo>
                  <a:pt x="762000" y="0"/>
                </a:lnTo>
                <a:lnTo>
                  <a:pt x="457200" y="0"/>
                </a:lnTo>
                <a:lnTo>
                  <a:pt x="0" y="0"/>
                </a:lnTo>
                <a:lnTo>
                  <a:pt x="0" y="3275076"/>
                </a:lnTo>
                <a:lnTo>
                  <a:pt x="762000" y="3275076"/>
                </a:lnTo>
                <a:lnTo>
                  <a:pt x="762000" y="557784"/>
                </a:lnTo>
                <a:lnTo>
                  <a:pt x="762000" y="505460"/>
                </a:lnTo>
                <a:lnTo>
                  <a:pt x="775169" y="466140"/>
                </a:lnTo>
                <a:lnTo>
                  <a:pt x="811212" y="426618"/>
                </a:lnTo>
                <a:lnTo>
                  <a:pt x="847725" y="402971"/>
                </a:lnTo>
                <a:lnTo>
                  <a:pt x="896340" y="384467"/>
                </a:lnTo>
                <a:lnTo>
                  <a:pt x="946150" y="371094"/>
                </a:lnTo>
                <a:lnTo>
                  <a:pt x="1019175" y="364236"/>
                </a:lnTo>
                <a:lnTo>
                  <a:pt x="1060450" y="365760"/>
                </a:lnTo>
                <a:lnTo>
                  <a:pt x="3200400" y="364236"/>
                </a:lnTo>
                <a:lnTo>
                  <a:pt x="3200400" y="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833" y="28787"/>
            <a:ext cx="7990332" cy="1501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1157" y="1246695"/>
            <a:ext cx="8099425" cy="2009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003366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867400" cy="6858000"/>
            <a:chOff x="0" y="0"/>
            <a:chExt cx="58674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6858000"/>
            </a:xfrm>
            <a:custGeom>
              <a:avLst/>
              <a:gdLst/>
              <a:ahLst/>
              <a:cxnLst/>
              <a:rect l="l" t="t" r="r" b="b"/>
              <a:pathLst>
                <a:path w="4572000" h="6858000">
                  <a:moveTo>
                    <a:pt x="457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0" y="6858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99C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5800" y="990600"/>
              <a:ext cx="5181600" cy="1905000"/>
            </a:xfrm>
            <a:custGeom>
              <a:avLst/>
              <a:gdLst/>
              <a:ahLst/>
              <a:cxnLst/>
              <a:rect l="l" t="t" r="r" b="b"/>
              <a:pathLst>
                <a:path w="5181600" h="1905000">
                  <a:moveTo>
                    <a:pt x="4229100" y="0"/>
                  </a:moveTo>
                  <a:lnTo>
                    <a:pt x="952500" y="0"/>
                  </a:lnTo>
                  <a:lnTo>
                    <a:pt x="904961" y="1165"/>
                  </a:lnTo>
                  <a:lnTo>
                    <a:pt x="858025" y="4626"/>
                  </a:lnTo>
                  <a:lnTo>
                    <a:pt x="811747" y="10327"/>
                  </a:lnTo>
                  <a:lnTo>
                    <a:pt x="766182" y="18215"/>
                  </a:lnTo>
                  <a:lnTo>
                    <a:pt x="721383" y="28233"/>
                  </a:lnTo>
                  <a:lnTo>
                    <a:pt x="677407" y="40329"/>
                  </a:lnTo>
                  <a:lnTo>
                    <a:pt x="634306" y="54446"/>
                  </a:lnTo>
                  <a:lnTo>
                    <a:pt x="592136" y="70532"/>
                  </a:lnTo>
                  <a:lnTo>
                    <a:pt x="550951" y="88530"/>
                  </a:lnTo>
                  <a:lnTo>
                    <a:pt x="510807" y="108387"/>
                  </a:lnTo>
                  <a:lnTo>
                    <a:pt x="471757" y="130048"/>
                  </a:lnTo>
                  <a:lnTo>
                    <a:pt x="433855" y="153457"/>
                  </a:lnTo>
                  <a:lnTo>
                    <a:pt x="397158" y="178562"/>
                  </a:lnTo>
                  <a:lnTo>
                    <a:pt x="361718" y="205307"/>
                  </a:lnTo>
                  <a:lnTo>
                    <a:pt x="327591" y="233638"/>
                  </a:lnTo>
                  <a:lnTo>
                    <a:pt x="294832" y="263499"/>
                  </a:lnTo>
                  <a:lnTo>
                    <a:pt x="263494" y="294837"/>
                  </a:lnTo>
                  <a:lnTo>
                    <a:pt x="233633" y="327597"/>
                  </a:lnTo>
                  <a:lnTo>
                    <a:pt x="205303" y="361723"/>
                  </a:lnTo>
                  <a:lnTo>
                    <a:pt x="178559" y="397163"/>
                  </a:lnTo>
                  <a:lnTo>
                    <a:pt x="153454" y="433861"/>
                  </a:lnTo>
                  <a:lnTo>
                    <a:pt x="130045" y="471762"/>
                  </a:lnTo>
                  <a:lnTo>
                    <a:pt x="108384" y="510812"/>
                  </a:lnTo>
                  <a:lnTo>
                    <a:pt x="88528" y="550957"/>
                  </a:lnTo>
                  <a:lnTo>
                    <a:pt x="70530" y="592141"/>
                  </a:lnTo>
                  <a:lnTo>
                    <a:pt x="54445" y="634311"/>
                  </a:lnTo>
                  <a:lnTo>
                    <a:pt x="40328" y="677411"/>
                  </a:lnTo>
                  <a:lnTo>
                    <a:pt x="28233" y="721387"/>
                  </a:lnTo>
                  <a:lnTo>
                    <a:pt x="18214" y="766185"/>
                  </a:lnTo>
                  <a:lnTo>
                    <a:pt x="10327" y="811750"/>
                  </a:lnTo>
                  <a:lnTo>
                    <a:pt x="4626" y="858027"/>
                  </a:lnTo>
                  <a:lnTo>
                    <a:pt x="1165" y="904962"/>
                  </a:lnTo>
                  <a:lnTo>
                    <a:pt x="0" y="952500"/>
                  </a:lnTo>
                  <a:lnTo>
                    <a:pt x="1165" y="1000037"/>
                  </a:lnTo>
                  <a:lnTo>
                    <a:pt x="4626" y="1046972"/>
                  </a:lnTo>
                  <a:lnTo>
                    <a:pt x="10327" y="1093249"/>
                  </a:lnTo>
                  <a:lnTo>
                    <a:pt x="18214" y="1138814"/>
                  </a:lnTo>
                  <a:lnTo>
                    <a:pt x="28233" y="1183612"/>
                  </a:lnTo>
                  <a:lnTo>
                    <a:pt x="40328" y="1227588"/>
                  </a:lnTo>
                  <a:lnTo>
                    <a:pt x="54445" y="1270688"/>
                  </a:lnTo>
                  <a:lnTo>
                    <a:pt x="70530" y="1312858"/>
                  </a:lnTo>
                  <a:lnTo>
                    <a:pt x="88528" y="1354042"/>
                  </a:lnTo>
                  <a:lnTo>
                    <a:pt x="108384" y="1394187"/>
                  </a:lnTo>
                  <a:lnTo>
                    <a:pt x="130045" y="1433237"/>
                  </a:lnTo>
                  <a:lnTo>
                    <a:pt x="153454" y="1471138"/>
                  </a:lnTo>
                  <a:lnTo>
                    <a:pt x="178559" y="1507836"/>
                  </a:lnTo>
                  <a:lnTo>
                    <a:pt x="205303" y="1543276"/>
                  </a:lnTo>
                  <a:lnTo>
                    <a:pt x="233633" y="1577402"/>
                  </a:lnTo>
                  <a:lnTo>
                    <a:pt x="263494" y="1610162"/>
                  </a:lnTo>
                  <a:lnTo>
                    <a:pt x="294832" y="1641500"/>
                  </a:lnTo>
                  <a:lnTo>
                    <a:pt x="327591" y="1671361"/>
                  </a:lnTo>
                  <a:lnTo>
                    <a:pt x="361718" y="1699692"/>
                  </a:lnTo>
                  <a:lnTo>
                    <a:pt x="397158" y="1726437"/>
                  </a:lnTo>
                  <a:lnTo>
                    <a:pt x="433855" y="1751542"/>
                  </a:lnTo>
                  <a:lnTo>
                    <a:pt x="471757" y="1774952"/>
                  </a:lnTo>
                  <a:lnTo>
                    <a:pt x="510807" y="1796612"/>
                  </a:lnTo>
                  <a:lnTo>
                    <a:pt x="550951" y="1816469"/>
                  </a:lnTo>
                  <a:lnTo>
                    <a:pt x="592136" y="1834467"/>
                  </a:lnTo>
                  <a:lnTo>
                    <a:pt x="634306" y="1850553"/>
                  </a:lnTo>
                  <a:lnTo>
                    <a:pt x="677407" y="1864670"/>
                  </a:lnTo>
                  <a:lnTo>
                    <a:pt x="721383" y="1876766"/>
                  </a:lnTo>
                  <a:lnTo>
                    <a:pt x="766182" y="1886784"/>
                  </a:lnTo>
                  <a:lnTo>
                    <a:pt x="811747" y="1894672"/>
                  </a:lnTo>
                  <a:lnTo>
                    <a:pt x="858025" y="1900373"/>
                  </a:lnTo>
                  <a:lnTo>
                    <a:pt x="904961" y="1903834"/>
                  </a:lnTo>
                  <a:lnTo>
                    <a:pt x="952500" y="1905000"/>
                  </a:lnTo>
                  <a:lnTo>
                    <a:pt x="4229100" y="1905000"/>
                  </a:lnTo>
                  <a:lnTo>
                    <a:pt x="4276637" y="1903834"/>
                  </a:lnTo>
                  <a:lnTo>
                    <a:pt x="4323572" y="1900373"/>
                  </a:lnTo>
                  <a:lnTo>
                    <a:pt x="4369849" y="1894672"/>
                  </a:lnTo>
                  <a:lnTo>
                    <a:pt x="4415414" y="1886784"/>
                  </a:lnTo>
                  <a:lnTo>
                    <a:pt x="4460212" y="1876766"/>
                  </a:lnTo>
                  <a:lnTo>
                    <a:pt x="4504188" y="1864670"/>
                  </a:lnTo>
                  <a:lnTo>
                    <a:pt x="4547288" y="1850553"/>
                  </a:lnTo>
                  <a:lnTo>
                    <a:pt x="4589458" y="1834467"/>
                  </a:lnTo>
                  <a:lnTo>
                    <a:pt x="4630642" y="1816469"/>
                  </a:lnTo>
                  <a:lnTo>
                    <a:pt x="4670787" y="1796612"/>
                  </a:lnTo>
                  <a:lnTo>
                    <a:pt x="4709837" y="1774952"/>
                  </a:lnTo>
                  <a:lnTo>
                    <a:pt x="4747738" y="1751542"/>
                  </a:lnTo>
                  <a:lnTo>
                    <a:pt x="4784436" y="1726437"/>
                  </a:lnTo>
                  <a:lnTo>
                    <a:pt x="4819876" y="1699692"/>
                  </a:lnTo>
                  <a:lnTo>
                    <a:pt x="4854002" y="1671361"/>
                  </a:lnTo>
                  <a:lnTo>
                    <a:pt x="4886762" y="1641500"/>
                  </a:lnTo>
                  <a:lnTo>
                    <a:pt x="4918100" y="1610162"/>
                  </a:lnTo>
                  <a:lnTo>
                    <a:pt x="4947961" y="1577402"/>
                  </a:lnTo>
                  <a:lnTo>
                    <a:pt x="4976292" y="1543276"/>
                  </a:lnTo>
                  <a:lnTo>
                    <a:pt x="5003037" y="1507836"/>
                  </a:lnTo>
                  <a:lnTo>
                    <a:pt x="5028142" y="1471138"/>
                  </a:lnTo>
                  <a:lnTo>
                    <a:pt x="5051551" y="1433237"/>
                  </a:lnTo>
                  <a:lnTo>
                    <a:pt x="5073212" y="1394187"/>
                  </a:lnTo>
                  <a:lnTo>
                    <a:pt x="5093069" y="1354042"/>
                  </a:lnTo>
                  <a:lnTo>
                    <a:pt x="5111067" y="1312858"/>
                  </a:lnTo>
                  <a:lnTo>
                    <a:pt x="5127153" y="1270688"/>
                  </a:lnTo>
                  <a:lnTo>
                    <a:pt x="5141270" y="1227588"/>
                  </a:lnTo>
                  <a:lnTo>
                    <a:pt x="5153366" y="1183612"/>
                  </a:lnTo>
                  <a:lnTo>
                    <a:pt x="5163384" y="1138814"/>
                  </a:lnTo>
                  <a:lnTo>
                    <a:pt x="5171272" y="1093249"/>
                  </a:lnTo>
                  <a:lnTo>
                    <a:pt x="5176973" y="1046972"/>
                  </a:lnTo>
                  <a:lnTo>
                    <a:pt x="5180434" y="1000037"/>
                  </a:lnTo>
                  <a:lnTo>
                    <a:pt x="5181600" y="952500"/>
                  </a:lnTo>
                  <a:lnTo>
                    <a:pt x="5180434" y="904962"/>
                  </a:lnTo>
                  <a:lnTo>
                    <a:pt x="5176973" y="858027"/>
                  </a:lnTo>
                  <a:lnTo>
                    <a:pt x="5171272" y="811750"/>
                  </a:lnTo>
                  <a:lnTo>
                    <a:pt x="5163384" y="766185"/>
                  </a:lnTo>
                  <a:lnTo>
                    <a:pt x="5153366" y="721387"/>
                  </a:lnTo>
                  <a:lnTo>
                    <a:pt x="5141270" y="677411"/>
                  </a:lnTo>
                  <a:lnTo>
                    <a:pt x="5127153" y="634311"/>
                  </a:lnTo>
                  <a:lnTo>
                    <a:pt x="5111067" y="592141"/>
                  </a:lnTo>
                  <a:lnTo>
                    <a:pt x="5093069" y="550957"/>
                  </a:lnTo>
                  <a:lnTo>
                    <a:pt x="5073212" y="510812"/>
                  </a:lnTo>
                  <a:lnTo>
                    <a:pt x="5051552" y="471762"/>
                  </a:lnTo>
                  <a:lnTo>
                    <a:pt x="5028142" y="433861"/>
                  </a:lnTo>
                  <a:lnTo>
                    <a:pt x="5003037" y="397163"/>
                  </a:lnTo>
                  <a:lnTo>
                    <a:pt x="4976292" y="361723"/>
                  </a:lnTo>
                  <a:lnTo>
                    <a:pt x="4947961" y="327597"/>
                  </a:lnTo>
                  <a:lnTo>
                    <a:pt x="4918100" y="294837"/>
                  </a:lnTo>
                  <a:lnTo>
                    <a:pt x="4886762" y="263499"/>
                  </a:lnTo>
                  <a:lnTo>
                    <a:pt x="4854002" y="233638"/>
                  </a:lnTo>
                  <a:lnTo>
                    <a:pt x="4819876" y="205307"/>
                  </a:lnTo>
                  <a:lnTo>
                    <a:pt x="4784436" y="178562"/>
                  </a:lnTo>
                  <a:lnTo>
                    <a:pt x="4747738" y="153457"/>
                  </a:lnTo>
                  <a:lnTo>
                    <a:pt x="4709837" y="130048"/>
                  </a:lnTo>
                  <a:lnTo>
                    <a:pt x="4670787" y="108387"/>
                  </a:lnTo>
                  <a:lnTo>
                    <a:pt x="4630642" y="88530"/>
                  </a:lnTo>
                  <a:lnTo>
                    <a:pt x="4589458" y="70532"/>
                  </a:lnTo>
                  <a:lnTo>
                    <a:pt x="4547288" y="54446"/>
                  </a:lnTo>
                  <a:lnTo>
                    <a:pt x="4504188" y="40329"/>
                  </a:lnTo>
                  <a:lnTo>
                    <a:pt x="4460212" y="28233"/>
                  </a:lnTo>
                  <a:lnTo>
                    <a:pt x="4415414" y="18215"/>
                  </a:lnTo>
                  <a:lnTo>
                    <a:pt x="4369849" y="10327"/>
                  </a:lnTo>
                  <a:lnTo>
                    <a:pt x="4323572" y="4626"/>
                  </a:lnTo>
                  <a:lnTo>
                    <a:pt x="4276637" y="1165"/>
                  </a:lnTo>
                  <a:lnTo>
                    <a:pt x="422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955673" y="1133602"/>
            <a:ext cx="57854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dirty="0" sz="40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0000"/>
                </a:solidFill>
                <a:latin typeface="Arial"/>
                <a:cs typeface="Arial"/>
              </a:rPr>
              <a:t>LỖI</a:t>
            </a:r>
            <a:r>
              <a:rPr dirty="0" sz="40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F0000"/>
                </a:solidFill>
                <a:latin typeface="Arial"/>
                <a:cs typeface="Arial"/>
              </a:rPr>
              <a:t>THƯỜNG</a:t>
            </a:r>
            <a:r>
              <a:rPr dirty="0" sz="40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0000"/>
                </a:solidFill>
                <a:latin typeface="Arial"/>
                <a:cs typeface="Arial"/>
              </a:rPr>
              <a:t>GẶP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353" y="1926462"/>
            <a:ext cx="80899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0000"/>
                </a:solidFill>
                <a:latin typeface="Arial"/>
                <a:cs typeface="Arial"/>
              </a:rPr>
              <a:t>KHI ĐO CHỨC</a:t>
            </a:r>
            <a:r>
              <a:rPr dirty="0" sz="40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15" b="1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dirty="0" sz="40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F0000"/>
                </a:solidFill>
                <a:latin typeface="Arial"/>
                <a:cs typeface="Arial"/>
              </a:rPr>
              <a:t>THÔNG</a:t>
            </a:r>
            <a:r>
              <a:rPr dirty="0" sz="40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F0000"/>
                </a:solidFill>
                <a:latin typeface="Arial"/>
                <a:cs typeface="Arial"/>
              </a:rPr>
              <a:t>KHÍ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450" y="560273"/>
            <a:ext cx="67087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Chuẩn</a:t>
            </a:r>
            <a:r>
              <a:rPr dirty="0" sz="4000" spc="-5"/>
              <a:t> hóa phòng</a:t>
            </a:r>
            <a:r>
              <a:rPr dirty="0" sz="4000" spc="-30"/>
              <a:t> </a:t>
            </a:r>
            <a:r>
              <a:rPr dirty="0" sz="4000" spc="-5"/>
              <a:t>đo </a:t>
            </a:r>
            <a:r>
              <a:rPr dirty="0" sz="4000" spc="-10"/>
              <a:t>CNHH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844" y="1775587"/>
            <a:ext cx="6903084" cy="2703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dirty="0" sz="3200" spc="-5" b="1">
                <a:solidFill>
                  <a:srgbClr val="003366"/>
                </a:solidFill>
                <a:latin typeface="Arial"/>
                <a:cs typeface="Arial"/>
              </a:rPr>
              <a:t>Đảm</a:t>
            </a:r>
            <a:r>
              <a:rPr dirty="0" sz="32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3366"/>
                </a:solidFill>
                <a:latin typeface="Arial"/>
                <a:cs typeface="Arial"/>
              </a:rPr>
              <a:t>bảo</a:t>
            </a:r>
            <a:r>
              <a:rPr dirty="0" sz="32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3366"/>
                </a:solidFill>
                <a:latin typeface="Arial"/>
                <a:cs typeface="Arial"/>
              </a:rPr>
              <a:t>chất</a:t>
            </a:r>
            <a:r>
              <a:rPr dirty="0" sz="32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3366"/>
                </a:solidFill>
                <a:latin typeface="Arial"/>
                <a:cs typeface="Arial"/>
              </a:rPr>
              <a:t>lượng</a:t>
            </a:r>
            <a:r>
              <a:rPr dirty="0" sz="3200" spc="-4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3366"/>
                </a:solidFill>
                <a:latin typeface="Arial"/>
                <a:cs typeface="Arial"/>
              </a:rPr>
              <a:t>trang</a:t>
            </a:r>
            <a:r>
              <a:rPr dirty="0" sz="32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3366"/>
                </a:solidFill>
                <a:latin typeface="Arial"/>
                <a:cs typeface="Arial"/>
              </a:rPr>
              <a:t>thiết</a:t>
            </a:r>
            <a:r>
              <a:rPr dirty="0" sz="3200" spc="-4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3366"/>
                </a:solidFill>
                <a:latin typeface="Arial"/>
                <a:cs typeface="Arial"/>
              </a:rPr>
              <a:t>bị</a:t>
            </a:r>
            <a:endParaRPr sz="3200">
              <a:latin typeface="Arial"/>
              <a:cs typeface="Arial"/>
            </a:endParaRPr>
          </a:p>
          <a:p>
            <a:pPr lvl="1" marL="830580" indent="-247650">
              <a:lnSpc>
                <a:spcPct val="100000"/>
              </a:lnSpc>
              <a:spcBef>
                <a:spcPts val="2450"/>
              </a:spcBef>
              <a:buSzPct val="75000"/>
              <a:buFont typeface="Microsoft Sans Serif"/>
              <a:buChar char="–"/>
              <a:tabLst>
                <a:tab pos="831215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Kiểm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định/Kiểm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tra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định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kỳ</a:t>
            </a:r>
            <a:endParaRPr sz="2800">
              <a:latin typeface="Arial"/>
              <a:cs typeface="Arial"/>
            </a:endParaRPr>
          </a:p>
          <a:p>
            <a:pPr lvl="1" marL="830580" indent="-247650">
              <a:lnSpc>
                <a:spcPct val="100000"/>
              </a:lnSpc>
              <a:spcBef>
                <a:spcPts val="2355"/>
              </a:spcBef>
              <a:buSzPct val="75000"/>
              <a:buFont typeface="Microsoft Sans Serif"/>
              <a:buChar char="–"/>
              <a:tabLst>
                <a:tab pos="831215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Bảo</a:t>
            </a:r>
            <a:r>
              <a:rPr dirty="0" sz="2800" spc="-3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dưỡng</a:t>
            </a:r>
            <a:endParaRPr sz="2800">
              <a:latin typeface="Arial"/>
              <a:cs typeface="Arial"/>
            </a:endParaRPr>
          </a:p>
          <a:p>
            <a:pPr lvl="1" marL="830580" indent="-247650">
              <a:lnSpc>
                <a:spcPct val="100000"/>
              </a:lnSpc>
              <a:spcBef>
                <a:spcPts val="2350"/>
              </a:spcBef>
              <a:buSzPct val="75000"/>
              <a:buFont typeface="Microsoft Sans Serif"/>
              <a:buChar char="–"/>
              <a:tabLst>
                <a:tab pos="831215" algn="l"/>
              </a:tabLst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Tài liệu và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Ghi chép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(sổ)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450" y="408178"/>
            <a:ext cx="67075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Chuẩn</a:t>
            </a:r>
            <a:r>
              <a:rPr dirty="0" sz="4000" spc="-15"/>
              <a:t> </a:t>
            </a:r>
            <a:r>
              <a:rPr dirty="0" sz="4000" spc="-5"/>
              <a:t>hóa</a:t>
            </a:r>
            <a:r>
              <a:rPr dirty="0" sz="4000" spc="5"/>
              <a:t> </a:t>
            </a:r>
            <a:r>
              <a:rPr dirty="0" sz="4000" spc="-10"/>
              <a:t>phòng </a:t>
            </a:r>
            <a:r>
              <a:rPr dirty="0" sz="4000" spc="-5"/>
              <a:t>đo</a:t>
            </a:r>
            <a:r>
              <a:rPr dirty="0" sz="4000" spc="-10"/>
              <a:t> CNHH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606702"/>
            <a:ext cx="8209280" cy="40373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50000"/>
              </a:lnSpc>
              <a:spcBef>
                <a:spcPts val="100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Nhiệt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độ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xung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quanh,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áp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lực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khí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quyển</a:t>
            </a:r>
            <a:r>
              <a:rPr dirty="0" sz="2800" spc="6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và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thời </a:t>
            </a:r>
            <a:r>
              <a:rPr dirty="0" sz="2800" spc="-7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điểm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làm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test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phải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được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ghi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nhận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35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Kiểm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chuẩn</a:t>
            </a:r>
            <a:r>
              <a:rPr dirty="0" sz="2800" spc="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máy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các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buổi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sáng</a:t>
            </a:r>
            <a:endParaRPr sz="2800">
              <a:latin typeface="Arial"/>
              <a:cs typeface="Arial"/>
            </a:endParaRPr>
          </a:p>
          <a:p>
            <a:pPr marL="355600" marR="89535" indent="-343535">
              <a:lnSpc>
                <a:spcPct val="15000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dirty="0" sz="2800" spc="-5" b="1" i="1">
                <a:solidFill>
                  <a:srgbClr val="006666"/>
                </a:solidFill>
                <a:latin typeface="Arial"/>
                <a:cs typeface="Arial"/>
              </a:rPr>
              <a:t>Lý</a:t>
            </a:r>
            <a:r>
              <a:rPr dirty="0" sz="2800" b="1" i="1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6666"/>
                </a:solidFill>
                <a:latin typeface="Arial"/>
                <a:cs typeface="Arial"/>
              </a:rPr>
              <a:t>tưởng</a:t>
            </a:r>
            <a:r>
              <a:rPr dirty="0" sz="2800" spc="25" b="1" i="1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dirty="0" sz="2800" spc="-5" b="1" i="1">
                <a:solidFill>
                  <a:srgbClr val="006666"/>
                </a:solidFill>
                <a:latin typeface="Arial"/>
                <a:cs typeface="Arial"/>
              </a:rPr>
              <a:t>là</a:t>
            </a:r>
            <a:r>
              <a:rPr dirty="0" sz="2800" b="1" i="1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khi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BN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quay</a:t>
            </a:r>
            <a:r>
              <a:rPr dirty="0" sz="2800" spc="3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trở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lại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phải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được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đo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bởi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cùng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thiết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bị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và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bởi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cùng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KTV tại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cùng </a:t>
            </a:r>
            <a:r>
              <a:rPr dirty="0" sz="2800" spc="-7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thời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điểm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trong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ngày</a:t>
            </a:r>
            <a:r>
              <a:rPr dirty="0" sz="2800" spc="3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(trong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vòng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giờ)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860" y="408178"/>
            <a:ext cx="52711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Chuẩn</a:t>
            </a:r>
            <a:r>
              <a:rPr dirty="0" sz="4000" spc="-25"/>
              <a:t> </a:t>
            </a:r>
            <a:r>
              <a:rPr dirty="0" sz="4000" spc="-10"/>
              <a:t>máy</a:t>
            </a:r>
            <a:r>
              <a:rPr dirty="0" sz="4000" spc="15"/>
              <a:t> </a:t>
            </a:r>
            <a:r>
              <a:rPr dirty="0" sz="4000" spc="-5"/>
              <a:t>hô</a:t>
            </a:r>
            <a:r>
              <a:rPr dirty="0" sz="4000" spc="-15"/>
              <a:t> </a:t>
            </a:r>
            <a:r>
              <a:rPr dirty="0" sz="4000" spc="-10"/>
              <a:t>hấp</a:t>
            </a:r>
            <a:r>
              <a:rPr dirty="0" sz="4000" spc="-15"/>
              <a:t> </a:t>
            </a:r>
            <a:r>
              <a:rPr dirty="0" sz="4000" spc="-10"/>
              <a:t>ký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79144" y="1271176"/>
            <a:ext cx="7898765" cy="2549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5465" marR="545465" indent="-533400">
              <a:lnSpc>
                <a:spcPct val="13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545465" algn="l"/>
                <a:tab pos="546100" algn="l"/>
              </a:tabLst>
            </a:pP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Nên </a:t>
            </a:r>
            <a:r>
              <a:rPr dirty="0" sz="2400" b="1">
                <a:solidFill>
                  <a:srgbClr val="003366"/>
                </a:solidFill>
                <a:latin typeface="Arial"/>
                <a:cs typeface="Arial"/>
              </a:rPr>
              <a:t>tiến 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hành các </a:t>
            </a:r>
            <a:r>
              <a:rPr dirty="0" sz="2400" b="1">
                <a:solidFill>
                  <a:srgbClr val="003366"/>
                </a:solidFill>
                <a:latin typeface="Arial"/>
                <a:cs typeface="Arial"/>
              </a:rPr>
              <a:t>buổi 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sáng, hoặc trước khám </a:t>
            </a:r>
            <a:r>
              <a:rPr dirty="0" sz="2400" spc="-65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sàng</a:t>
            </a:r>
            <a:r>
              <a:rPr dirty="0" sz="24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3366"/>
                </a:solidFill>
                <a:latin typeface="Arial"/>
                <a:cs typeface="Arial"/>
              </a:rPr>
              <a:t>lọc</a:t>
            </a:r>
            <a:endParaRPr sz="2400">
              <a:latin typeface="Arial"/>
              <a:cs typeface="Arial"/>
            </a:endParaRPr>
          </a:p>
          <a:p>
            <a:pPr marL="545465" marR="5080" indent="-533400">
              <a:lnSpc>
                <a:spcPct val="130000"/>
              </a:lnSpc>
              <a:spcBef>
                <a:spcPts val="580"/>
              </a:spcBef>
              <a:buSzPct val="75000"/>
              <a:buFont typeface="Wingdings"/>
              <a:buChar char=""/>
              <a:tabLst>
                <a:tab pos="545465" algn="l"/>
                <a:tab pos="546100" algn="l"/>
              </a:tabLst>
            </a:pP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Định chuẩn hằng </a:t>
            </a:r>
            <a:r>
              <a:rPr dirty="0" sz="2400" b="1">
                <a:solidFill>
                  <a:srgbClr val="003366"/>
                </a:solidFill>
                <a:latin typeface="Arial"/>
                <a:cs typeface="Arial"/>
              </a:rPr>
              <a:t>ngày 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bằng </a:t>
            </a:r>
            <a:r>
              <a:rPr dirty="0" sz="2400" spc="-10" b="1">
                <a:solidFill>
                  <a:srgbClr val="003366"/>
                </a:solidFill>
                <a:latin typeface="Arial"/>
                <a:cs typeface="Arial"/>
              </a:rPr>
              <a:t>syringe </a:t>
            </a:r>
            <a:r>
              <a:rPr dirty="0" sz="2400" b="1">
                <a:solidFill>
                  <a:srgbClr val="003366"/>
                </a:solidFill>
                <a:latin typeface="Arial"/>
                <a:cs typeface="Arial"/>
              </a:rPr>
              <a:t>1 lít hoặc 3 lít. </a:t>
            </a:r>
            <a:r>
              <a:rPr dirty="0" sz="2400" spc="-65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3366"/>
                </a:solidFill>
                <a:latin typeface="Arial"/>
                <a:cs typeface="Arial"/>
              </a:rPr>
              <a:t>Khuyến</a:t>
            </a:r>
            <a:r>
              <a:rPr dirty="0" sz="2400" spc="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cáo</a:t>
            </a:r>
            <a:r>
              <a:rPr dirty="0" sz="24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3366"/>
                </a:solidFill>
                <a:latin typeface="Arial"/>
                <a:cs typeface="Arial"/>
              </a:rPr>
              <a:t>dùng</a:t>
            </a:r>
            <a:r>
              <a:rPr dirty="0" sz="24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3366"/>
                </a:solidFill>
                <a:latin typeface="Arial"/>
                <a:cs typeface="Arial"/>
              </a:rPr>
              <a:t>syringe</a:t>
            </a:r>
            <a:r>
              <a:rPr dirty="0" sz="24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3366"/>
                </a:solidFill>
                <a:latin typeface="Arial"/>
                <a:cs typeface="Arial"/>
              </a:rPr>
              <a:t>3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3366"/>
                </a:solidFill>
                <a:latin typeface="Arial"/>
                <a:cs typeface="Arial"/>
              </a:rPr>
              <a:t>lít.</a:t>
            </a:r>
            <a:endParaRPr sz="2400">
              <a:latin typeface="Arial"/>
              <a:cs typeface="Arial"/>
            </a:endParaRPr>
          </a:p>
          <a:p>
            <a:pPr marL="545465" indent="-533400">
              <a:lnSpc>
                <a:spcPct val="100000"/>
              </a:lnSpc>
              <a:spcBef>
                <a:spcPts val="1440"/>
              </a:spcBef>
              <a:buSzPct val="75000"/>
              <a:buFont typeface="Wingdings"/>
              <a:buChar char=""/>
              <a:tabLst>
                <a:tab pos="545465" algn="l"/>
                <a:tab pos="546100" algn="l"/>
              </a:tabLst>
            </a:pP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Chuẩn</a:t>
            </a:r>
            <a:r>
              <a:rPr dirty="0" sz="24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máy </a:t>
            </a:r>
            <a:r>
              <a:rPr dirty="0" sz="2400" b="1">
                <a:solidFill>
                  <a:srgbClr val="003366"/>
                </a:solidFill>
                <a:latin typeface="Arial"/>
                <a:cs typeface="Arial"/>
              </a:rPr>
              <a:t>theo</a:t>
            </a:r>
            <a:r>
              <a:rPr dirty="0" sz="24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3366"/>
                </a:solidFill>
                <a:latin typeface="Arial"/>
                <a:cs typeface="Arial"/>
              </a:rPr>
              <a:t>hướng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 dẫn</a:t>
            </a:r>
            <a:r>
              <a:rPr dirty="0" sz="24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của</a:t>
            </a:r>
            <a:r>
              <a:rPr dirty="0" sz="24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3366"/>
                </a:solidFill>
                <a:latin typeface="Arial"/>
                <a:cs typeface="Arial"/>
              </a:rPr>
              <a:t>từng</a:t>
            </a:r>
            <a:r>
              <a:rPr dirty="0" sz="24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3366"/>
                </a:solidFill>
                <a:latin typeface="Arial"/>
                <a:cs typeface="Arial"/>
              </a:rPr>
              <a:t>máy.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200" y="4038598"/>
            <a:ext cx="7561580" cy="2768600"/>
            <a:chOff x="1219200" y="4038598"/>
            <a:chExt cx="7561580" cy="2768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583" y="4062984"/>
              <a:ext cx="7536942" cy="2743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4038598"/>
              <a:ext cx="7536180" cy="2743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247" y="332689"/>
            <a:ext cx="63106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Định</a:t>
            </a:r>
            <a:r>
              <a:rPr dirty="0" sz="4000" spc="-40"/>
              <a:t> </a:t>
            </a:r>
            <a:r>
              <a:rPr dirty="0" sz="4000" spc="-10"/>
              <a:t>chuẩn</a:t>
            </a:r>
            <a:r>
              <a:rPr dirty="0" sz="4000" spc="-20"/>
              <a:t> </a:t>
            </a:r>
            <a:r>
              <a:rPr dirty="0" sz="4000" spc="-5"/>
              <a:t>máy</a:t>
            </a:r>
            <a:r>
              <a:rPr dirty="0" sz="4000"/>
              <a:t> </a:t>
            </a:r>
            <a:r>
              <a:rPr dirty="0" sz="4000" spc="-5"/>
              <a:t>đo</a:t>
            </a:r>
            <a:r>
              <a:rPr dirty="0" sz="4000" spc="-40"/>
              <a:t> </a:t>
            </a:r>
            <a:r>
              <a:rPr dirty="0" sz="4000" spc="-10"/>
              <a:t>CNHH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26261" y="1452498"/>
            <a:ext cx="38963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Máy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CNHH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lưu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lượng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*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1" y="2178176"/>
            <a:ext cx="1797050" cy="190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Chậm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5720"/>
              </a:lnSpc>
              <a:spcBef>
                <a:spcPts val="375"/>
              </a:spcBef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Trung</a:t>
            </a:r>
            <a:r>
              <a:rPr dirty="0" sz="2800" spc="-8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70" b="1">
                <a:solidFill>
                  <a:srgbClr val="003366"/>
                </a:solidFill>
                <a:latin typeface="Arial"/>
                <a:cs typeface="Arial"/>
              </a:rPr>
              <a:t>bình </a:t>
            </a:r>
            <a:r>
              <a:rPr dirty="0" sz="2800" spc="-7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Nhanh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2494" y="2178176"/>
            <a:ext cx="3786504" cy="190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6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70" b="1">
                <a:solidFill>
                  <a:srgbClr val="003366"/>
                </a:solidFill>
                <a:latin typeface="Arial"/>
                <a:cs typeface="Arial"/>
              </a:rPr>
              <a:t>giây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(0.5 </a:t>
            </a:r>
            <a:r>
              <a:rPr dirty="0" sz="2800" spc="-50" b="1">
                <a:solidFill>
                  <a:srgbClr val="003366"/>
                </a:solidFill>
                <a:latin typeface="Arial"/>
                <a:cs typeface="Arial"/>
              </a:rPr>
              <a:t>L/giây)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dirty="0" sz="2800" spc="-275" b="1">
                <a:solidFill>
                  <a:srgbClr val="003366"/>
                </a:solidFill>
                <a:latin typeface="Arial"/>
                <a:cs typeface="Arial"/>
              </a:rPr>
              <a:t>â</a:t>
            </a:r>
            <a:r>
              <a:rPr dirty="0" sz="2800" spc="-40" b="1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.5</a:t>
            </a:r>
            <a:r>
              <a:rPr dirty="0" sz="2800" spc="-49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3.0</a:t>
            </a:r>
            <a:r>
              <a:rPr dirty="0" sz="2800" spc="5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L/g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dirty="0" sz="2800" spc="-285" b="1">
                <a:solidFill>
                  <a:srgbClr val="003366"/>
                </a:solidFill>
                <a:latin typeface="Arial"/>
                <a:cs typeface="Arial"/>
              </a:rPr>
              <a:t>â</a:t>
            </a:r>
            <a:r>
              <a:rPr dirty="0" sz="2800" spc="-40" b="1">
                <a:solidFill>
                  <a:srgbClr val="003366"/>
                </a:solidFill>
                <a:latin typeface="Arial"/>
                <a:cs typeface="Arial"/>
              </a:rPr>
              <a:t>y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0.5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75" b="1">
                <a:solidFill>
                  <a:srgbClr val="003366"/>
                </a:solidFill>
                <a:latin typeface="Arial"/>
                <a:cs typeface="Arial"/>
              </a:rPr>
              <a:t>giây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(6.0 </a:t>
            </a:r>
            <a:r>
              <a:rPr dirty="0" sz="2800" spc="-50" b="1">
                <a:solidFill>
                  <a:srgbClr val="003366"/>
                </a:solidFill>
                <a:latin typeface="Arial"/>
                <a:cs typeface="Arial"/>
              </a:rPr>
              <a:t>L/giây)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6261" y="4354829"/>
            <a:ext cx="6689090" cy="1817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*Sai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số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tối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đa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cho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phép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là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105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ml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(3.5%)</a:t>
            </a:r>
            <a:endParaRPr sz="2800">
              <a:latin typeface="Arial"/>
              <a:cs typeface="Arial"/>
            </a:endParaRPr>
          </a:p>
          <a:p>
            <a:pPr marL="522605" marR="5080" indent="-117475">
              <a:lnSpc>
                <a:spcPct val="150000"/>
              </a:lnSpc>
              <a:spcBef>
                <a:spcPts val="675"/>
              </a:spcBef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(Đọc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trong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điều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kiện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ATPS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giữa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2.90- </a:t>
            </a:r>
            <a:r>
              <a:rPr dirty="0" sz="2800" spc="-7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3.10)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2361" y="470154"/>
            <a:ext cx="64046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dirty="0" sz="4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0000"/>
                </a:solidFill>
                <a:latin typeface="Arial"/>
                <a:cs typeface="Arial"/>
              </a:rPr>
              <a:t>nguyên</a:t>
            </a:r>
            <a:r>
              <a:rPr dirty="0" sz="40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0000"/>
                </a:solidFill>
                <a:latin typeface="Arial"/>
                <a:cs typeface="Arial"/>
              </a:rPr>
              <a:t>nhân</a:t>
            </a:r>
            <a:r>
              <a:rPr dirty="0" sz="40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0000"/>
                </a:solidFill>
                <a:latin typeface="Arial"/>
                <a:cs typeface="Arial"/>
              </a:rPr>
              <a:t>gây rò </a:t>
            </a:r>
            <a:r>
              <a:rPr dirty="0" sz="4000" spc="-10" b="1">
                <a:solidFill>
                  <a:srgbClr val="FF0000"/>
                </a:solidFill>
                <a:latin typeface="Arial"/>
                <a:cs typeface="Arial"/>
              </a:rPr>
              <a:t>rỉ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0603" y="2209800"/>
            <a:ext cx="4990962" cy="3581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2438400"/>
            <a:ext cx="3755135" cy="3544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044" y="1319529"/>
            <a:ext cx="713549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Kiểm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tra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ống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ngậm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ở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miệng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hoặc</a:t>
            </a:r>
            <a:r>
              <a:rPr dirty="0" sz="2800" spc="3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kiểm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tra </a:t>
            </a:r>
            <a:r>
              <a:rPr dirty="0" sz="2800" spc="-76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rò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rỉ của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máy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đo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CNHH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885" y="398221"/>
            <a:ext cx="48736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Phòng</a:t>
            </a:r>
            <a:r>
              <a:rPr dirty="0" sz="4000" spc="-50"/>
              <a:t> </a:t>
            </a:r>
            <a:r>
              <a:rPr dirty="0" sz="4000" spc="-5"/>
              <a:t>nhiễm</a:t>
            </a:r>
            <a:r>
              <a:rPr dirty="0" sz="4000" spc="-35"/>
              <a:t> </a:t>
            </a:r>
            <a:r>
              <a:rPr dirty="0" sz="4000" spc="-10"/>
              <a:t>khuẩn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444497"/>
            <a:ext cx="7670800" cy="4900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SzPct val="75000"/>
              <a:buFont typeface="Microsoft Sans Serif"/>
              <a:buChar char="–"/>
              <a:tabLst>
                <a:tab pos="299085" algn="l"/>
                <a:tab pos="299720" algn="l"/>
              </a:tabLst>
            </a:pP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Lây</a:t>
            </a:r>
            <a:r>
              <a:rPr dirty="0" sz="26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truyền</a:t>
            </a:r>
            <a:r>
              <a:rPr dirty="0" sz="26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cho</a:t>
            </a:r>
            <a:r>
              <a:rPr dirty="0" sz="26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KTV</a:t>
            </a:r>
            <a:r>
              <a:rPr dirty="0" sz="26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(trực</a:t>
            </a:r>
            <a:r>
              <a:rPr dirty="0" sz="26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tiếp</a:t>
            </a:r>
            <a:r>
              <a:rPr dirty="0" sz="26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hoặc</a:t>
            </a:r>
            <a:r>
              <a:rPr dirty="0" sz="26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gián</a:t>
            </a:r>
            <a:r>
              <a:rPr dirty="0" sz="26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tiếp)</a:t>
            </a:r>
            <a:endParaRPr sz="2600">
              <a:latin typeface="Arial"/>
              <a:cs typeface="Arial"/>
            </a:endParaRPr>
          </a:p>
          <a:p>
            <a:pPr lvl="1" marL="789940" indent="-320675">
              <a:lnSpc>
                <a:spcPct val="100000"/>
              </a:lnSpc>
              <a:spcBef>
                <a:spcPts val="2185"/>
              </a:spcBef>
              <a:buSzPct val="75000"/>
              <a:buFont typeface="Wingdings"/>
              <a:buChar char=""/>
              <a:tabLst>
                <a:tab pos="789940" algn="l"/>
                <a:tab pos="790575" algn="l"/>
              </a:tabLst>
            </a:pP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Rửa</a:t>
            </a:r>
            <a:r>
              <a:rPr dirty="0" sz="26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tay</a:t>
            </a:r>
            <a:r>
              <a:rPr dirty="0" sz="26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đúng</a:t>
            </a:r>
            <a:endParaRPr sz="2600">
              <a:latin typeface="Arial"/>
              <a:cs typeface="Arial"/>
            </a:endParaRPr>
          </a:p>
          <a:p>
            <a:pPr lvl="1" marL="789940" indent="-320675">
              <a:lnSpc>
                <a:spcPct val="100000"/>
              </a:lnSpc>
              <a:spcBef>
                <a:spcPts val="2185"/>
              </a:spcBef>
              <a:buSzPct val="75000"/>
              <a:buFont typeface="Wingdings"/>
              <a:buChar char=""/>
              <a:tabLst>
                <a:tab pos="789940" algn="l"/>
                <a:tab pos="790575" algn="l"/>
              </a:tabLst>
            </a:pP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Dụng</a:t>
            </a:r>
            <a:r>
              <a:rPr dirty="0" sz="2600" spc="-4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cụ</a:t>
            </a:r>
            <a:r>
              <a:rPr dirty="0" sz="26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bảo</a:t>
            </a:r>
            <a:r>
              <a:rPr dirty="0" sz="26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vệ</a:t>
            </a:r>
            <a:endParaRPr sz="2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185"/>
              </a:spcBef>
              <a:buSzPct val="75000"/>
              <a:buFont typeface="Microsoft Sans Serif"/>
              <a:buChar char="–"/>
              <a:tabLst>
                <a:tab pos="299085" algn="l"/>
                <a:tab pos="299720" algn="l"/>
              </a:tabLst>
            </a:pP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Lây</a:t>
            </a:r>
            <a:r>
              <a:rPr dirty="0" sz="2600" spc="-3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nhiễm</a:t>
            </a:r>
            <a:r>
              <a:rPr dirty="0" sz="2600" spc="-3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chéo</a:t>
            </a:r>
            <a:endParaRPr sz="2600">
              <a:latin typeface="Arial"/>
              <a:cs typeface="Arial"/>
            </a:endParaRPr>
          </a:p>
          <a:p>
            <a:pPr lvl="1" marL="698500" marR="5080" indent="-228600">
              <a:lnSpc>
                <a:spcPct val="150000"/>
              </a:lnSpc>
              <a:spcBef>
                <a:spcPts val="62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789940" algn="l"/>
                <a:tab pos="790575" algn="l"/>
              </a:tabLst>
            </a:pPr>
            <a:r>
              <a:rPr dirty="0"/>
              <a:t>	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Ống ngậm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miệng,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kẹp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mũi và </a:t>
            </a:r>
            <a:r>
              <a:rPr dirty="0" sz="2600" spc="5" b="1">
                <a:solidFill>
                  <a:srgbClr val="003366"/>
                </a:solidFill>
                <a:latin typeface="Arial"/>
                <a:cs typeface="Arial"/>
              </a:rPr>
              <a:t>bất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kỳ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trang </a:t>
            </a:r>
            <a:r>
              <a:rPr dirty="0" sz="26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thiết bị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khác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do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tiếp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xúc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trực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tiếp với bề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mặt </a:t>
            </a:r>
            <a:r>
              <a:rPr dirty="0" sz="2600" spc="-7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niêm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mạc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cần phải được tẩy uế, khử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trùng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spc="5" b="1">
                <a:solidFill>
                  <a:srgbClr val="003366"/>
                </a:solidFill>
                <a:latin typeface="Arial"/>
                <a:cs typeface="Arial"/>
              </a:rPr>
              <a:t>hoặc</a:t>
            </a:r>
            <a:r>
              <a:rPr dirty="0" sz="26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nếu</a:t>
            </a:r>
            <a:r>
              <a:rPr dirty="0" sz="26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có thể</a:t>
            </a:r>
            <a:r>
              <a:rPr dirty="0" sz="26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spc="5" b="1">
                <a:solidFill>
                  <a:srgbClr val="003366"/>
                </a:solidFill>
                <a:latin typeface="Arial"/>
                <a:cs typeface="Arial"/>
              </a:rPr>
              <a:t>dùng</a:t>
            </a:r>
            <a:r>
              <a:rPr dirty="0" sz="2600" spc="-3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loại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chỉ</a:t>
            </a:r>
            <a:r>
              <a:rPr dirty="0" sz="26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sử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spc="5" b="1">
                <a:solidFill>
                  <a:srgbClr val="003366"/>
                </a:solidFill>
                <a:latin typeface="Arial"/>
                <a:cs typeface="Arial"/>
              </a:rPr>
              <a:t>dụng</a:t>
            </a:r>
            <a:r>
              <a:rPr dirty="0" sz="26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lần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Lây</a:t>
            </a:r>
            <a:r>
              <a:rPr dirty="0" spc="-35"/>
              <a:t> </a:t>
            </a:r>
            <a:r>
              <a:rPr dirty="0" spc="-5"/>
              <a:t>nhiễm</a:t>
            </a:r>
            <a:r>
              <a:rPr dirty="0" spc="-20"/>
              <a:t> </a:t>
            </a:r>
            <a:r>
              <a:rPr dirty="0" spc="-10"/>
              <a:t>chéo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144" y="1467463"/>
            <a:ext cx="7832090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Nên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dùng</a:t>
            </a:r>
            <a:r>
              <a:rPr dirty="0" sz="2800" spc="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riêng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phin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lọc khuẩn</a:t>
            </a:r>
            <a:r>
              <a:rPr dirty="0" sz="2800" spc="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cho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từng bệnh </a:t>
            </a:r>
            <a:r>
              <a:rPr dirty="0" sz="2800" spc="-76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75" b="1">
                <a:solidFill>
                  <a:srgbClr val="003366"/>
                </a:solidFill>
                <a:latin typeface="Arial"/>
                <a:cs typeface="Arial"/>
              </a:rPr>
              <a:t>nhân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0" y="2487167"/>
            <a:ext cx="4480560" cy="37612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863" y="1933194"/>
            <a:ext cx="7916545" cy="1300480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 indent="1738630">
              <a:lnSpc>
                <a:spcPts val="4750"/>
              </a:lnSpc>
              <a:spcBef>
                <a:spcPts val="705"/>
              </a:spcBef>
            </a:pPr>
            <a:r>
              <a:rPr dirty="0" sz="4400" spc="-5"/>
              <a:t>Những</a:t>
            </a:r>
            <a:r>
              <a:rPr dirty="0" sz="4400" spc="265"/>
              <a:t> </a:t>
            </a:r>
            <a:r>
              <a:rPr dirty="0" sz="4400" spc="-5"/>
              <a:t>chú</a:t>
            </a:r>
            <a:r>
              <a:rPr dirty="0" sz="4400" spc="285"/>
              <a:t> </a:t>
            </a:r>
            <a:r>
              <a:rPr dirty="0" sz="4400"/>
              <a:t>ý</a:t>
            </a:r>
            <a:r>
              <a:rPr dirty="0" sz="4400" spc="285"/>
              <a:t> </a:t>
            </a:r>
            <a:r>
              <a:rPr dirty="0" sz="4400" spc="-5"/>
              <a:t>khi </a:t>
            </a:r>
            <a:r>
              <a:rPr dirty="0" sz="4400"/>
              <a:t> </a:t>
            </a:r>
            <a:r>
              <a:rPr dirty="0" sz="4400" spc="-5"/>
              <a:t>chuẩn</a:t>
            </a:r>
            <a:r>
              <a:rPr dirty="0" sz="4400" spc="-30"/>
              <a:t> </a:t>
            </a:r>
            <a:r>
              <a:rPr dirty="0" sz="4400"/>
              <a:t>bị</a:t>
            </a:r>
            <a:r>
              <a:rPr dirty="0" sz="4400" spc="-5"/>
              <a:t> </a:t>
            </a:r>
            <a:r>
              <a:rPr dirty="0" sz="4400"/>
              <a:t>bệnh</a:t>
            </a:r>
            <a:r>
              <a:rPr dirty="0" sz="4400" spc="-10"/>
              <a:t> </a:t>
            </a:r>
            <a:r>
              <a:rPr dirty="0" sz="4400"/>
              <a:t>nhân</a:t>
            </a:r>
            <a:r>
              <a:rPr dirty="0" sz="4400" spc="-15"/>
              <a:t> </a:t>
            </a:r>
            <a:r>
              <a:rPr dirty="0" sz="4400"/>
              <a:t>đo</a:t>
            </a:r>
            <a:r>
              <a:rPr dirty="0" sz="4400" spc="-5"/>
              <a:t> CNHH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477" y="484073"/>
            <a:ext cx="60839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Chuẩn</a:t>
            </a:r>
            <a:r>
              <a:rPr dirty="0" sz="4000" spc="-25"/>
              <a:t> </a:t>
            </a:r>
            <a:r>
              <a:rPr dirty="0" sz="4000" spc="-5"/>
              <a:t>bị</a:t>
            </a:r>
            <a:r>
              <a:rPr dirty="0" sz="4000" spc="-20"/>
              <a:t> </a:t>
            </a:r>
            <a:r>
              <a:rPr dirty="0" sz="4000" spc="-5"/>
              <a:t>trước</a:t>
            </a:r>
            <a:r>
              <a:rPr dirty="0" sz="4000" spc="5"/>
              <a:t> </a:t>
            </a:r>
            <a:r>
              <a:rPr dirty="0" sz="4000" spc="-5"/>
              <a:t>đo</a:t>
            </a:r>
            <a:r>
              <a:rPr dirty="0" sz="4000" spc="-35"/>
              <a:t> </a:t>
            </a:r>
            <a:r>
              <a:rPr dirty="0" sz="4000" spc="-10"/>
              <a:t>CNHH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74394" y="1681937"/>
            <a:ext cx="5764530" cy="2628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Các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hướng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dẫn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trước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đo CNHH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Thứ</a:t>
            </a:r>
            <a:r>
              <a:rPr dirty="0" sz="28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tự</a:t>
            </a:r>
            <a:r>
              <a:rPr dirty="0" sz="28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phù hợp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Bảng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câu</a:t>
            </a:r>
            <a:r>
              <a:rPr dirty="0" sz="2800" spc="-3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hỏi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Chiều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cao*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và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cân nặng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274" rIns="0" bIns="0" rtlCol="0" vert="horz">
            <a:spAutoFit/>
          </a:bodyPr>
          <a:lstStyle/>
          <a:p>
            <a:pPr marL="1842135" marR="5080" indent="-1748789">
              <a:lnSpc>
                <a:spcPts val="4320"/>
              </a:lnSpc>
              <a:spcBef>
                <a:spcPts val="640"/>
              </a:spcBef>
            </a:pPr>
            <a:r>
              <a:rPr dirty="0" sz="4000" spc="-5"/>
              <a:t>Sự</a:t>
            </a:r>
            <a:r>
              <a:rPr dirty="0" sz="4000" spc="-15"/>
              <a:t> </a:t>
            </a:r>
            <a:r>
              <a:rPr dirty="0" sz="4000" spc="-10"/>
              <a:t>phối</a:t>
            </a:r>
            <a:r>
              <a:rPr dirty="0" sz="4000" spc="-5"/>
              <a:t> hợp</a:t>
            </a:r>
            <a:r>
              <a:rPr dirty="0" sz="4000" spc="10"/>
              <a:t> </a:t>
            </a:r>
            <a:r>
              <a:rPr dirty="0" sz="4000" spc="-10"/>
              <a:t>của bệnh</a:t>
            </a:r>
            <a:r>
              <a:rPr dirty="0" sz="4000" spc="-5"/>
              <a:t> nhân </a:t>
            </a:r>
            <a:r>
              <a:rPr dirty="0" sz="4000" spc="-10"/>
              <a:t>ảnh </a:t>
            </a:r>
            <a:r>
              <a:rPr dirty="0" sz="4000" spc="-1100"/>
              <a:t> </a:t>
            </a:r>
            <a:r>
              <a:rPr dirty="0" sz="4000" spc="-5"/>
              <a:t>hưởng đến</a:t>
            </a:r>
            <a:r>
              <a:rPr dirty="0" sz="4000" spc="-10"/>
              <a:t> CNHH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41044" y="1555855"/>
            <a:ext cx="6993890" cy="4507865"/>
          </a:xfrm>
          <a:prstGeom prst="rect">
            <a:avLst/>
          </a:prstGeom>
        </p:spPr>
        <p:txBody>
          <a:bodyPr wrap="square" lIns="0" tIns="2266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Tư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thế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không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đúng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Hít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đủ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khí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Chưa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thở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ra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hết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Ngập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ngừng/lưỡng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lự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trước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khi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thở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ra)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Ống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ngậm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kín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xung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quanh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Ho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hoặc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đang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nói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khi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đo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Dùng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sai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kẹp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mũi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60" y="373507"/>
            <a:ext cx="80987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Yếu</a:t>
            </a:r>
            <a:r>
              <a:rPr dirty="0" sz="3600" spc="-15"/>
              <a:t> </a:t>
            </a:r>
            <a:r>
              <a:rPr dirty="0" sz="3600" spc="-5"/>
              <a:t>tố</a:t>
            </a:r>
            <a:r>
              <a:rPr dirty="0" sz="3600" spc="-10"/>
              <a:t> </a:t>
            </a:r>
            <a:r>
              <a:rPr dirty="0" sz="3600" spc="-5"/>
              <a:t>ảnh</a:t>
            </a:r>
            <a:r>
              <a:rPr dirty="0" sz="3600" spc="-15"/>
              <a:t> </a:t>
            </a:r>
            <a:r>
              <a:rPr dirty="0" sz="3600" spc="-5"/>
              <a:t>hưởng</a:t>
            </a:r>
            <a:r>
              <a:rPr dirty="0" sz="3600"/>
              <a:t> đến</a:t>
            </a:r>
            <a:r>
              <a:rPr dirty="0" sz="3600" spc="-10"/>
              <a:t> </a:t>
            </a:r>
            <a:r>
              <a:rPr dirty="0" sz="3600" spc="-5"/>
              <a:t>kết</a:t>
            </a:r>
            <a:r>
              <a:rPr dirty="0" sz="3600" spc="-15"/>
              <a:t> </a:t>
            </a:r>
            <a:r>
              <a:rPr dirty="0" sz="3600"/>
              <a:t>quả</a:t>
            </a:r>
            <a:r>
              <a:rPr dirty="0" sz="3600" spc="-10"/>
              <a:t> </a:t>
            </a:r>
            <a:r>
              <a:rPr dirty="0" sz="3600" spc="-5"/>
              <a:t>CNHH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69365" y="1710056"/>
            <a:ext cx="2519680" cy="245935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575"/>
              </a:spcBef>
              <a:buChar char="-"/>
              <a:tabLst>
                <a:tab pos="223520" algn="l"/>
              </a:tabLst>
            </a:pPr>
            <a:r>
              <a:rPr dirty="0" sz="2800" spc="-25">
                <a:solidFill>
                  <a:srgbClr val="003366"/>
                </a:solidFill>
                <a:latin typeface="Microsoft Sans Serif"/>
                <a:cs typeface="Microsoft Sans Serif"/>
              </a:rPr>
              <a:t>Trang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thiết</a:t>
            </a:r>
            <a:r>
              <a:rPr dirty="0" sz="28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003366"/>
                </a:solidFill>
                <a:latin typeface="Microsoft Sans Serif"/>
                <a:cs typeface="Microsoft Sans Serif"/>
              </a:rPr>
              <a:t>bị</a:t>
            </a:r>
            <a:endParaRPr sz="2800">
              <a:latin typeface="Microsoft Sans Serif"/>
              <a:cs typeface="Microsoft Sans Serif"/>
            </a:endParaRPr>
          </a:p>
          <a:p>
            <a:pPr marL="230504" indent="-218440">
              <a:lnSpc>
                <a:spcPct val="100000"/>
              </a:lnSpc>
              <a:spcBef>
                <a:spcPts val="480"/>
              </a:spcBef>
              <a:buChar char="-"/>
              <a:tabLst>
                <a:tab pos="23114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Kỹ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thuật</a:t>
            </a:r>
            <a:endParaRPr sz="2800">
              <a:latin typeface="Microsoft Sans Serif"/>
              <a:cs typeface="Microsoft Sans Serif"/>
            </a:endParaRPr>
          </a:p>
          <a:p>
            <a:pPr marL="230504" indent="-218440">
              <a:lnSpc>
                <a:spcPct val="100000"/>
              </a:lnSpc>
              <a:spcBef>
                <a:spcPts val="470"/>
              </a:spcBef>
              <a:buChar char="-"/>
              <a:tabLst>
                <a:tab pos="23114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Nhân</a:t>
            </a:r>
            <a:r>
              <a:rPr dirty="0" sz="28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viên</a:t>
            </a:r>
            <a:r>
              <a:rPr dirty="0" sz="28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y</a:t>
            </a:r>
            <a:r>
              <a:rPr dirty="0" sz="28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tế</a:t>
            </a:r>
            <a:endParaRPr sz="2800">
              <a:latin typeface="Microsoft Sans Serif"/>
              <a:cs typeface="Microsoft Sans Serif"/>
            </a:endParaRPr>
          </a:p>
          <a:p>
            <a:pPr marL="12700" marR="305435">
              <a:lnSpc>
                <a:spcPct val="113900"/>
              </a:lnSpc>
              <a:spcBef>
                <a:spcPts val="5"/>
              </a:spcBef>
              <a:buChar char="-"/>
              <a:tabLst>
                <a:tab pos="231140" algn="l"/>
              </a:tabLst>
            </a:pPr>
            <a:r>
              <a:rPr dirty="0" sz="2800" spc="155">
                <a:solidFill>
                  <a:srgbClr val="003366"/>
                </a:solidFill>
                <a:latin typeface="Microsoft Sans Serif"/>
                <a:cs typeface="Microsoft Sans Serif"/>
              </a:rPr>
              <a:t>Sự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phối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90">
                <a:solidFill>
                  <a:srgbClr val="003366"/>
                </a:solidFill>
                <a:latin typeface="Microsoft Sans Serif"/>
                <a:cs typeface="Microsoft Sans Serif"/>
              </a:rPr>
              <a:t>hợp </a:t>
            </a:r>
            <a:r>
              <a:rPr dirty="0" sz="2800" spc="-7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của</a:t>
            </a:r>
            <a:r>
              <a:rPr dirty="0" sz="28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BN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3124200"/>
            <a:ext cx="5181600" cy="35478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4650" y="679450"/>
          <a:ext cx="8553450" cy="5718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/>
                <a:gridCol w="4267200"/>
              </a:tblGrid>
              <a:tr h="1554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468630">
                        <a:lnSpc>
                          <a:spcPct val="100000"/>
                        </a:lnSpc>
                      </a:pPr>
                      <a:r>
                        <a:rPr dirty="0" sz="32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Gợi</a:t>
                      </a:r>
                      <a:r>
                        <a:rPr dirty="0" sz="3200" spc="-3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ý</a:t>
                      </a:r>
                      <a:r>
                        <a:rPr dirty="0" sz="3200" spc="-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hướng</a:t>
                      </a:r>
                      <a:r>
                        <a:rPr dirty="0" sz="3200" spc="-6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dẫn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3366"/>
                      </a:solidFill>
                      <a:prstDash val="solid"/>
                    </a:lnL>
                    <a:lnR w="12700">
                      <a:solidFill>
                        <a:srgbClr val="003366"/>
                      </a:solidFill>
                      <a:prstDash val="solid"/>
                    </a:lnR>
                    <a:lnT w="12700">
                      <a:solidFill>
                        <a:srgbClr val="003366"/>
                      </a:solidFill>
                      <a:prstDash val="solid"/>
                    </a:lnT>
                    <a:lnB w="12700">
                      <a:solidFill>
                        <a:srgbClr val="00336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254125">
                        <a:lnSpc>
                          <a:spcPct val="100000"/>
                        </a:lnSpc>
                      </a:pPr>
                      <a:r>
                        <a:rPr dirty="0" sz="32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Mục</a:t>
                      </a:r>
                      <a:r>
                        <a:rPr dirty="0" sz="3200" spc="-6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đích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3366"/>
                      </a:solidFill>
                      <a:prstDash val="solid"/>
                    </a:lnL>
                    <a:lnR w="12700">
                      <a:solidFill>
                        <a:srgbClr val="003366"/>
                      </a:solidFill>
                      <a:prstDash val="solid"/>
                    </a:lnR>
                    <a:lnT w="12700">
                      <a:solidFill>
                        <a:srgbClr val="003366"/>
                      </a:solidFill>
                      <a:prstDash val="solid"/>
                    </a:lnT>
                    <a:lnB w="12700">
                      <a:solidFill>
                        <a:srgbClr val="00336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1509394">
                <a:tc>
                  <a:txBody>
                    <a:bodyPr/>
                    <a:lstStyle/>
                    <a:p>
                      <a:pPr marL="91440" marR="726440">
                        <a:lnSpc>
                          <a:spcPct val="100000"/>
                        </a:lnSpc>
                        <a:spcBef>
                          <a:spcPts val="2575"/>
                        </a:spcBef>
                      </a:pP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dirty="0" sz="2600" spc="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các</a:t>
                      </a:r>
                      <a:r>
                        <a:rPr dirty="0" sz="2600" spc="1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chỉ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dẫn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và/hoặc </a:t>
                      </a:r>
                      <a:r>
                        <a:rPr dirty="0" sz="2600" spc="-67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video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10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hướng</a:t>
                      </a:r>
                      <a:r>
                        <a:rPr dirty="0" sz="2600" spc="3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dẫn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27025">
                    <a:lnL w="12700">
                      <a:solidFill>
                        <a:srgbClr val="003366"/>
                      </a:solidFill>
                      <a:prstDash val="solid"/>
                    </a:lnL>
                    <a:lnR w="12700">
                      <a:solidFill>
                        <a:srgbClr val="003366"/>
                      </a:solidFill>
                      <a:prstDash val="solid"/>
                    </a:lnR>
                    <a:lnT w="12700">
                      <a:solidFill>
                        <a:srgbClr val="003366"/>
                      </a:solidFill>
                      <a:prstDash val="solid"/>
                    </a:lnT>
                    <a:lnB w="12700">
                      <a:solidFill>
                        <a:srgbClr val="00336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2725">
                        <a:lnSpc>
                          <a:spcPct val="100000"/>
                        </a:lnSpc>
                        <a:spcBef>
                          <a:spcPts val="2575"/>
                        </a:spcBef>
                      </a:pP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BN</a:t>
                      </a:r>
                      <a:r>
                        <a:rPr dirty="0" sz="2600" spc="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hiểu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biết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phải</a:t>
                      </a:r>
                      <a:r>
                        <a:rPr dirty="0" sz="2600" spc="1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làm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6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gì </a:t>
                      </a:r>
                      <a:r>
                        <a:rPr dirty="0" sz="2600" spc="-67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quá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trình</a:t>
                      </a:r>
                      <a:r>
                        <a:rPr dirty="0" sz="2600" spc="3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đo</a:t>
                      </a:r>
                      <a:r>
                        <a:rPr dirty="0" sz="2600" spc="3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CNHH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27025">
                    <a:lnL w="12700">
                      <a:solidFill>
                        <a:srgbClr val="003366"/>
                      </a:solidFill>
                      <a:prstDash val="solid"/>
                    </a:lnL>
                    <a:lnR w="12700">
                      <a:solidFill>
                        <a:srgbClr val="003366"/>
                      </a:solidFill>
                      <a:prstDash val="solid"/>
                    </a:lnR>
                    <a:lnT w="12700">
                      <a:solidFill>
                        <a:srgbClr val="003366"/>
                      </a:solidFill>
                      <a:prstDash val="solid"/>
                    </a:lnT>
                    <a:lnB w="12700">
                      <a:solidFill>
                        <a:srgbClr val="00336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1320673">
                <a:tc>
                  <a:txBody>
                    <a:bodyPr/>
                    <a:lstStyle/>
                    <a:p>
                      <a:pPr marL="91440" marR="286385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dirty="0" sz="2600" spc="5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Trực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tiếp</a:t>
                      </a:r>
                      <a:r>
                        <a:rPr dirty="0" sz="2600" spc="1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10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hướng</a:t>
                      </a:r>
                      <a:r>
                        <a:rPr dirty="0" sz="2600" spc="1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dẫn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trong </a:t>
                      </a:r>
                      <a:r>
                        <a:rPr dirty="0" sz="2600" spc="-68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quá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trình</a:t>
                      </a:r>
                      <a:r>
                        <a:rPr dirty="0" sz="2600" spc="4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đo</a:t>
                      </a:r>
                      <a:r>
                        <a:rPr dirty="0" sz="2600" spc="3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CNHH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3045">
                    <a:lnL w="12700">
                      <a:solidFill>
                        <a:srgbClr val="003366"/>
                      </a:solidFill>
                      <a:prstDash val="solid"/>
                    </a:lnL>
                    <a:lnR w="12700">
                      <a:solidFill>
                        <a:srgbClr val="003366"/>
                      </a:solidFill>
                      <a:prstDash val="solid"/>
                    </a:lnR>
                    <a:lnT w="12700">
                      <a:solidFill>
                        <a:srgbClr val="003366"/>
                      </a:solidFill>
                      <a:prstDash val="solid"/>
                    </a:lnT>
                    <a:lnB w="12700">
                      <a:solidFill>
                        <a:srgbClr val="00336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39725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Khuyến</a:t>
                      </a:r>
                      <a:r>
                        <a:rPr dirty="0" sz="2600" spc="1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khích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BN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cố</a:t>
                      </a:r>
                      <a:r>
                        <a:rPr dirty="0" sz="2600" spc="1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gắng </a:t>
                      </a:r>
                      <a:r>
                        <a:rPr dirty="0" sz="2600" spc="-67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tối</a:t>
                      </a:r>
                      <a:r>
                        <a:rPr dirty="0" sz="2600" spc="3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đa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3045">
                    <a:lnL w="12700">
                      <a:solidFill>
                        <a:srgbClr val="003366"/>
                      </a:solidFill>
                      <a:prstDash val="solid"/>
                    </a:lnL>
                    <a:lnR w="12700">
                      <a:solidFill>
                        <a:srgbClr val="003366"/>
                      </a:solidFill>
                      <a:prstDash val="solid"/>
                    </a:lnR>
                    <a:lnT w="12700">
                      <a:solidFill>
                        <a:srgbClr val="003366"/>
                      </a:solidFill>
                      <a:prstDash val="solid"/>
                    </a:lnT>
                    <a:lnB w="12700">
                      <a:solidFill>
                        <a:srgbClr val="00336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91440" marR="10033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dirty="0" sz="2600" spc="9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Đưa</a:t>
                      </a:r>
                      <a:r>
                        <a:rPr dirty="0" sz="2600" spc="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ra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bằng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6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chứng</a:t>
                      </a:r>
                      <a:r>
                        <a:rPr dirty="0" sz="2600" spc="1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kết</a:t>
                      </a:r>
                      <a:r>
                        <a:rPr dirty="0" sz="2600" spc="1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quả </a:t>
                      </a:r>
                      <a:r>
                        <a:rPr dirty="0" sz="2600" spc="-67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CNHH</a:t>
                      </a:r>
                      <a:r>
                        <a:rPr dirty="0" sz="2600" spc="-1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theo</a:t>
                      </a:r>
                      <a:r>
                        <a:rPr dirty="0" sz="2600" spc="3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nỗ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9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lực</a:t>
                      </a:r>
                      <a:r>
                        <a:rPr dirty="0" sz="2600" spc="1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của</a:t>
                      </a:r>
                      <a:r>
                        <a:rPr dirty="0" sz="2600" spc="3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BN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3679">
                    <a:lnL w="12700">
                      <a:solidFill>
                        <a:srgbClr val="003366"/>
                      </a:solidFill>
                      <a:prstDash val="solid"/>
                    </a:lnL>
                    <a:lnR w="12700">
                      <a:solidFill>
                        <a:srgbClr val="003366"/>
                      </a:solidFill>
                      <a:prstDash val="solid"/>
                    </a:lnR>
                    <a:lnT w="12700">
                      <a:solidFill>
                        <a:srgbClr val="003366"/>
                      </a:solidFill>
                      <a:prstDash val="solid"/>
                    </a:lnT>
                    <a:lnB w="12700">
                      <a:solidFill>
                        <a:srgbClr val="00336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892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BN</a:t>
                      </a:r>
                      <a:r>
                        <a:rPr dirty="0" sz="2600" spc="1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thể</a:t>
                      </a:r>
                      <a:r>
                        <a:rPr dirty="0" sz="2600" spc="3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duy</a:t>
                      </a:r>
                      <a:r>
                        <a:rPr dirty="0" sz="2600" spc="1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4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trì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nỗ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9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lực </a:t>
                      </a:r>
                      <a:r>
                        <a:rPr dirty="0" sz="2600" spc="-67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7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thực</a:t>
                      </a:r>
                      <a:r>
                        <a:rPr dirty="0" sz="2600" spc="2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-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hiện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tốt</a:t>
                      </a:r>
                      <a:r>
                        <a:rPr dirty="0" sz="2600" spc="2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600" spc="85">
                          <a:solidFill>
                            <a:srgbClr val="003366"/>
                          </a:solidFill>
                          <a:latin typeface="Microsoft Sans Serif"/>
                          <a:cs typeface="Microsoft Sans Serif"/>
                        </a:rPr>
                        <a:t>hơn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3679">
                    <a:lnL w="12700">
                      <a:solidFill>
                        <a:srgbClr val="003366"/>
                      </a:solidFill>
                      <a:prstDash val="solid"/>
                    </a:lnL>
                    <a:lnR w="12700">
                      <a:solidFill>
                        <a:srgbClr val="003366"/>
                      </a:solidFill>
                      <a:prstDash val="solid"/>
                    </a:lnR>
                    <a:lnT w="12700">
                      <a:solidFill>
                        <a:srgbClr val="003366"/>
                      </a:solidFill>
                      <a:prstDash val="solid"/>
                    </a:lnT>
                    <a:lnB w="12700">
                      <a:solidFill>
                        <a:srgbClr val="003366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938" y="321944"/>
            <a:ext cx="55225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Minh</a:t>
            </a:r>
            <a:r>
              <a:rPr dirty="0" sz="4000" spc="-20"/>
              <a:t> </a:t>
            </a:r>
            <a:r>
              <a:rPr dirty="0" sz="4000" spc="-5"/>
              <a:t>họa</a:t>
            </a:r>
            <a:r>
              <a:rPr dirty="0" sz="4000" spc="-10"/>
              <a:t> bảng câu</a:t>
            </a:r>
            <a:r>
              <a:rPr dirty="0" sz="4000" spc="-15"/>
              <a:t> </a:t>
            </a:r>
            <a:r>
              <a:rPr dirty="0" sz="4000" spc="-5"/>
              <a:t>hỏi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206753"/>
            <a:ext cx="8317865" cy="5293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1841500" algn="l"/>
                <a:tab pos="3670300" algn="l"/>
                <a:tab pos="6005830" algn="l"/>
              </a:tabLst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Tuổi:	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Giới:	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Chiều</a:t>
            </a:r>
            <a:r>
              <a:rPr dirty="0" sz="24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cao:	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Cân</a:t>
            </a:r>
            <a:r>
              <a:rPr dirty="0" sz="2400" spc="-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nặng: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368935" algn="l"/>
              </a:tabLst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đặt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máy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tạo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nhịp?</a:t>
            </a:r>
            <a:endParaRPr sz="2400">
              <a:latin typeface="Microsoft Sans Serif"/>
              <a:cs typeface="Microsoft Sans Serif"/>
            </a:endParaRPr>
          </a:p>
          <a:p>
            <a:pPr marL="285115" marR="5080" indent="-273050">
              <a:lnSpc>
                <a:spcPct val="150000"/>
              </a:lnSpc>
              <a:spcBef>
                <a:spcPts val="580"/>
              </a:spcBef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800" spc="-5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Trong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tuần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0">
                <a:solidFill>
                  <a:srgbClr val="003366"/>
                </a:solidFill>
                <a:latin typeface="Microsoft Sans Serif"/>
                <a:cs typeface="Microsoft Sans Serif"/>
              </a:rPr>
              <a:t>trước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dùng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thuốc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điều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trị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tim,</a:t>
            </a:r>
            <a:r>
              <a:rPr dirty="0" sz="24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đau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0">
                <a:solidFill>
                  <a:srgbClr val="003366"/>
                </a:solidFill>
                <a:latin typeface="Microsoft Sans Serif"/>
                <a:cs typeface="Microsoft Sans Serif"/>
              </a:rPr>
              <a:t>ngực,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tăng </a:t>
            </a:r>
            <a:r>
              <a:rPr dirty="0" sz="2400" spc="-6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huyết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áp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368935" algn="l"/>
              </a:tabLst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Nếu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là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thuốc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gì?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368935" algn="l"/>
              </a:tabLst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thai</a:t>
            </a:r>
            <a:r>
              <a:rPr dirty="0" sz="24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368935" algn="l"/>
              </a:tabLst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dùng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thuốc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5">
                <a:solidFill>
                  <a:srgbClr val="003366"/>
                </a:solidFill>
                <a:latin typeface="Microsoft Sans Serif"/>
                <a:cs typeface="Microsoft Sans Serif"/>
              </a:rPr>
              <a:t>chữa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0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4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  <a:spcBef>
                <a:spcPts val="2014"/>
              </a:spcBef>
            </a:pP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Nếu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thì</a:t>
            </a:r>
            <a:r>
              <a:rPr dirty="0" sz="24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đó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là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thuốc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gì?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368935" algn="l"/>
              </a:tabLst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dùng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thuốc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5">
                <a:solidFill>
                  <a:srgbClr val="003366"/>
                </a:solidFill>
                <a:latin typeface="Microsoft Sans Serif"/>
                <a:cs typeface="Microsoft Sans Serif"/>
              </a:rPr>
              <a:t>chữa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0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trong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vòng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6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70">
                <a:solidFill>
                  <a:srgbClr val="003366"/>
                </a:solidFill>
                <a:latin typeface="Microsoft Sans Serif"/>
                <a:cs typeface="Microsoft Sans Serif"/>
              </a:rPr>
              <a:t>giờ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138" y="489915"/>
            <a:ext cx="55213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Minh</a:t>
            </a:r>
            <a:r>
              <a:rPr dirty="0" sz="4000" spc="-20"/>
              <a:t> </a:t>
            </a:r>
            <a:r>
              <a:rPr dirty="0" sz="4000" spc="-10"/>
              <a:t>họa</a:t>
            </a:r>
            <a:r>
              <a:rPr dirty="0" sz="4000" spc="-15"/>
              <a:t> </a:t>
            </a:r>
            <a:r>
              <a:rPr dirty="0" sz="4000" spc="-10"/>
              <a:t>bảng </a:t>
            </a:r>
            <a:r>
              <a:rPr dirty="0" sz="4000" spc="-5"/>
              <a:t>câu</a:t>
            </a:r>
            <a:r>
              <a:rPr dirty="0" sz="4000" spc="-15"/>
              <a:t> </a:t>
            </a:r>
            <a:r>
              <a:rPr dirty="0" sz="4000" spc="-10"/>
              <a:t>hỏi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1596593"/>
            <a:ext cx="7872730" cy="4385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204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950" spc="-3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H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a</a:t>
            </a:r>
            <a:r>
              <a:rPr dirty="0" sz="2600" spc="-15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26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tu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ầ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6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25">
                <a:solidFill>
                  <a:srgbClr val="003366"/>
                </a:solidFill>
                <a:latin typeface="Microsoft Sans Serif"/>
                <a:cs typeface="Microsoft Sans Serif"/>
              </a:rPr>
              <a:t>trư</a:t>
            </a:r>
            <a:r>
              <a:rPr dirty="0" sz="2600" spc="170">
                <a:solidFill>
                  <a:srgbClr val="003366"/>
                </a:solidFill>
                <a:latin typeface="Microsoft Sans Serif"/>
                <a:cs typeface="Microsoft Sans Serif"/>
              </a:rPr>
              <a:t>ớ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bạ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5">
                <a:solidFill>
                  <a:srgbClr val="003366"/>
                </a:solidFill>
                <a:latin typeface="Microsoft Sans Serif"/>
                <a:cs typeface="Microsoft Sans Serif"/>
              </a:rPr>
              <a:t>b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ị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ả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m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lạ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h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h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ô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g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?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dirty="0" sz="1950" spc="-210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950" spc="-25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B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ạ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5">
                <a:solidFill>
                  <a:srgbClr val="003366"/>
                </a:solidFill>
                <a:latin typeface="Microsoft Sans Serif"/>
                <a:cs typeface="Microsoft Sans Serif"/>
              </a:rPr>
              <a:t>b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ị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h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o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k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é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o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dà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k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h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ô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g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?</a:t>
            </a:r>
            <a:endParaRPr sz="26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  <a:spcBef>
                <a:spcPts val="2185"/>
              </a:spcBef>
            </a:pP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Nếu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là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trong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bao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lâu</a:t>
            </a:r>
            <a:endParaRPr sz="2600">
              <a:latin typeface="Microsoft Sans Serif"/>
              <a:cs typeface="Microsoft Sans Serif"/>
            </a:endParaRPr>
          </a:p>
          <a:p>
            <a:pPr marL="285115" marR="5080" indent="-273050">
              <a:lnSpc>
                <a:spcPct val="150000"/>
              </a:lnSpc>
              <a:spcBef>
                <a:spcPts val="625"/>
              </a:spcBef>
              <a:tabLst>
                <a:tab pos="6383655" algn="l"/>
              </a:tabLst>
            </a:pPr>
            <a:r>
              <a:rPr dirty="0" sz="1950" spc="-210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950" spc="-25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Nếu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ho</a:t>
            </a:r>
            <a:r>
              <a:rPr dirty="0" sz="26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kéo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dài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45">
                <a:solidFill>
                  <a:srgbClr val="003366"/>
                </a:solidFill>
                <a:latin typeface="Microsoft Sans Serif"/>
                <a:cs typeface="Microsoft Sans Serif"/>
              </a:rPr>
              <a:t>thì</a:t>
            </a:r>
            <a:r>
              <a:rPr dirty="0" sz="2600" spc="5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ho</a:t>
            </a:r>
            <a:r>
              <a:rPr dirty="0" sz="26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nặng</a:t>
            </a:r>
            <a:r>
              <a:rPr dirty="0" sz="26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lên</a:t>
            </a:r>
            <a:r>
              <a:rPr dirty="0" sz="26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khi	gắng</a:t>
            </a:r>
            <a:r>
              <a:rPr dirty="0" sz="2600" spc="-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75">
                <a:solidFill>
                  <a:srgbClr val="003366"/>
                </a:solidFill>
                <a:latin typeface="Microsoft Sans Serif"/>
                <a:cs typeface="Microsoft Sans Serif"/>
              </a:rPr>
              <a:t>sức, </a:t>
            </a:r>
            <a:r>
              <a:rPr dirty="0" sz="2600" spc="-6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60">
                <a:solidFill>
                  <a:srgbClr val="003366"/>
                </a:solidFill>
                <a:latin typeface="Microsoft Sans Serif"/>
                <a:cs typeface="Microsoft Sans Serif"/>
              </a:rPr>
              <a:t>trời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lạnh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hoặc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hít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khói,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bụi?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dirty="0" sz="1950" spc="-210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950" spc="-25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B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ạ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t</a:t>
            </a:r>
            <a:r>
              <a:rPr dirty="0" sz="2600" spc="95">
                <a:solidFill>
                  <a:srgbClr val="003366"/>
                </a:solidFill>
                <a:latin typeface="Microsoft Sans Serif"/>
                <a:cs typeface="Microsoft Sans Serif"/>
              </a:rPr>
              <a:t>ừn</a:t>
            </a:r>
            <a:r>
              <a:rPr dirty="0" sz="2600" spc="100">
                <a:solidFill>
                  <a:srgbClr val="003366"/>
                </a:solidFill>
                <a:latin typeface="Microsoft Sans Serif"/>
                <a:cs typeface="Microsoft Sans Serif"/>
              </a:rPr>
              <a:t>g</a:t>
            </a:r>
            <a:r>
              <a:rPr dirty="0" sz="26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5">
                <a:solidFill>
                  <a:srgbClr val="003366"/>
                </a:solidFill>
                <a:latin typeface="Microsoft Sans Serif"/>
                <a:cs typeface="Microsoft Sans Serif"/>
              </a:rPr>
              <a:t>b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ị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t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h</a:t>
            </a:r>
            <a:r>
              <a:rPr dirty="0" sz="2600" spc="260">
                <a:solidFill>
                  <a:srgbClr val="003366"/>
                </a:solidFill>
                <a:latin typeface="Microsoft Sans Serif"/>
                <a:cs typeface="Microsoft Sans Serif"/>
              </a:rPr>
              <a:t>ở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rít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k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h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ô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g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?</a:t>
            </a:r>
            <a:endParaRPr sz="26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  <a:spcBef>
                <a:spcPts val="2185"/>
              </a:spcBef>
            </a:pP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Nếu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thì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rít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gây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cho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539" y="245744"/>
            <a:ext cx="55225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Minh</a:t>
            </a:r>
            <a:r>
              <a:rPr dirty="0" sz="4000" spc="-20"/>
              <a:t> </a:t>
            </a:r>
            <a:r>
              <a:rPr dirty="0" sz="4000" spc="-5"/>
              <a:t>họa</a:t>
            </a:r>
            <a:r>
              <a:rPr dirty="0" sz="4000" spc="-10"/>
              <a:t> bảng câu</a:t>
            </a:r>
            <a:r>
              <a:rPr dirty="0" sz="4000" spc="-15"/>
              <a:t> </a:t>
            </a:r>
            <a:r>
              <a:rPr dirty="0" sz="4000" spc="-5"/>
              <a:t>hỏi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1055377"/>
            <a:ext cx="8608060" cy="5454650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77825" algn="l"/>
              </a:tabLst>
            </a:pPr>
            <a:r>
              <a:rPr dirty="0" sz="1950" spc="-210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Nếu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thì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rít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gây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cho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600">
              <a:latin typeface="Microsoft Sans Serif"/>
              <a:cs typeface="Microsoft Sans Serif"/>
            </a:endParaRPr>
          </a:p>
          <a:p>
            <a:pPr marL="286385" marR="5080" indent="-274320">
              <a:lnSpc>
                <a:spcPct val="110100"/>
              </a:lnSpc>
              <a:spcBef>
                <a:spcPts val="620"/>
              </a:spcBef>
              <a:tabLst>
                <a:tab pos="377825" algn="l"/>
              </a:tabLst>
            </a:pPr>
            <a:r>
              <a:rPr dirty="0" sz="1950" spc="-204">
                <a:solidFill>
                  <a:srgbClr val="003366"/>
                </a:solidFill>
                <a:latin typeface="Cambria"/>
                <a:cs typeface="Cambria"/>
              </a:rPr>
              <a:t>⦿		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bị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ra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khỏi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nhà?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gắng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00">
                <a:solidFill>
                  <a:srgbClr val="003366"/>
                </a:solidFill>
                <a:latin typeface="Microsoft Sans Serif"/>
                <a:cs typeface="Microsoft Sans Serif"/>
              </a:rPr>
              <a:t>sức </a:t>
            </a:r>
            <a:r>
              <a:rPr dirty="0" sz="2600" spc="-6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77825" algn="l"/>
              </a:tabLst>
            </a:pPr>
            <a:r>
              <a:rPr dirty="0" sz="1950" spc="-210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bị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6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đi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nhanh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hoặc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leo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dốc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77825" algn="l"/>
              </a:tabLst>
            </a:pPr>
            <a:r>
              <a:rPr dirty="0" sz="1950" spc="-204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bị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đi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trên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10">
                <a:solidFill>
                  <a:srgbClr val="003366"/>
                </a:solidFill>
                <a:latin typeface="Microsoft Sans Serif"/>
                <a:cs typeface="Microsoft Sans Serif"/>
              </a:rPr>
              <a:t>đường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bằng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600">
              <a:latin typeface="Microsoft Sans Serif"/>
              <a:cs typeface="Microsoft Sans Serif"/>
            </a:endParaRPr>
          </a:p>
          <a:p>
            <a:pPr marL="286385" marR="137795" indent="-274320">
              <a:lnSpc>
                <a:spcPct val="110000"/>
              </a:lnSpc>
              <a:spcBef>
                <a:spcPts val="625"/>
              </a:spcBef>
              <a:tabLst>
                <a:tab pos="377825" algn="l"/>
              </a:tabLst>
            </a:pPr>
            <a:r>
              <a:rPr dirty="0" sz="1950" spc="-210">
                <a:solidFill>
                  <a:srgbClr val="003366"/>
                </a:solidFill>
                <a:latin typeface="Cambria"/>
                <a:cs typeface="Cambria"/>
              </a:rPr>
              <a:t>⦿		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đi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chậm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hơn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5">
                <a:solidFill>
                  <a:srgbClr val="003366"/>
                </a:solidFill>
                <a:latin typeface="Microsoft Sans Serif"/>
                <a:cs typeface="Microsoft Sans Serif"/>
              </a:rPr>
              <a:t>những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105">
                <a:solidFill>
                  <a:srgbClr val="003366"/>
                </a:solidFill>
                <a:latin typeface="Microsoft Sans Serif"/>
                <a:cs typeface="Microsoft Sans Serif"/>
              </a:rPr>
              <a:t>người</a:t>
            </a:r>
            <a:r>
              <a:rPr dirty="0" sz="26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cùng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tuổi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do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 </a:t>
            </a:r>
            <a:r>
              <a:rPr dirty="0" sz="2600" spc="-6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77825" algn="l"/>
              </a:tabLst>
            </a:pPr>
            <a:r>
              <a:rPr dirty="0" sz="1950" spc="-204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bị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6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6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xúc</a:t>
            </a:r>
            <a:r>
              <a:rPr dirty="0" sz="26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cảm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600">
              <a:latin typeface="Microsoft Sans Serif"/>
              <a:cs typeface="Microsoft Sans Serif"/>
            </a:endParaRPr>
          </a:p>
          <a:p>
            <a:pPr marL="286385" marR="146685" indent="-274320">
              <a:lnSpc>
                <a:spcPct val="110000"/>
              </a:lnSpc>
              <a:spcBef>
                <a:spcPts val="625"/>
              </a:spcBef>
              <a:tabLst>
                <a:tab pos="377825" algn="l"/>
              </a:tabLst>
            </a:pPr>
            <a:r>
              <a:rPr dirty="0" sz="1950" spc="-210">
                <a:solidFill>
                  <a:srgbClr val="003366"/>
                </a:solidFill>
                <a:latin typeface="Cambria"/>
                <a:cs typeface="Cambria"/>
              </a:rPr>
              <a:t>⦿		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75">
                <a:solidFill>
                  <a:srgbClr val="003366"/>
                </a:solidFill>
                <a:latin typeface="Microsoft Sans Serif"/>
                <a:cs typeface="Microsoft Sans Serif"/>
              </a:rPr>
              <a:t>từng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tiếp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xúc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80">
                <a:solidFill>
                  <a:srgbClr val="003366"/>
                </a:solidFill>
                <a:latin typeface="Microsoft Sans Serif"/>
                <a:cs typeface="Microsoft Sans Serif"/>
              </a:rPr>
              <a:t>với</a:t>
            </a:r>
            <a:r>
              <a:rPr dirty="0" sz="26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khói,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bụi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thể</a:t>
            </a:r>
            <a:r>
              <a:rPr dirty="0" sz="26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gây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bệnh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phổi </a:t>
            </a:r>
            <a:r>
              <a:rPr dirty="0" sz="2600" spc="-6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cho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600">
              <a:latin typeface="Microsoft Sans Serif"/>
              <a:cs typeface="Microsoft Sans Serif"/>
            </a:endParaRPr>
          </a:p>
          <a:p>
            <a:pPr marL="286385">
              <a:lnSpc>
                <a:spcPct val="100000"/>
              </a:lnSpc>
              <a:spcBef>
                <a:spcPts val="940"/>
              </a:spcBef>
            </a:pP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Nếu</a:t>
            </a:r>
            <a:r>
              <a:rPr dirty="0" sz="26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đó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10">
                <a:solidFill>
                  <a:srgbClr val="003366"/>
                </a:solidFill>
                <a:latin typeface="Microsoft Sans Serif"/>
                <a:cs typeface="Microsoft Sans Serif"/>
              </a:rPr>
              <a:t>là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khói,</a:t>
            </a:r>
            <a:r>
              <a:rPr dirty="0" sz="26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bụi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45">
                <a:solidFill>
                  <a:srgbClr val="003366"/>
                </a:solidFill>
                <a:latin typeface="Microsoft Sans Serif"/>
                <a:cs typeface="Microsoft Sans Serif"/>
              </a:rPr>
              <a:t>gì?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Tiếp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xúc</a:t>
            </a:r>
            <a:r>
              <a:rPr dirty="0" sz="26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trong</a:t>
            </a:r>
            <a:r>
              <a:rPr dirty="0" sz="26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>
                <a:solidFill>
                  <a:srgbClr val="003366"/>
                </a:solidFill>
                <a:latin typeface="Microsoft Sans Serif"/>
                <a:cs typeface="Microsoft Sans Serif"/>
              </a:rPr>
              <a:t>bao</a:t>
            </a:r>
            <a:r>
              <a:rPr dirty="0" sz="26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-5">
                <a:solidFill>
                  <a:srgbClr val="003366"/>
                </a:solidFill>
                <a:latin typeface="Microsoft Sans Serif"/>
                <a:cs typeface="Microsoft Sans Serif"/>
              </a:rPr>
              <a:t>lâu?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8739" y="337515"/>
            <a:ext cx="55213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Minh</a:t>
            </a:r>
            <a:r>
              <a:rPr dirty="0" sz="4000" spc="-20"/>
              <a:t> </a:t>
            </a:r>
            <a:r>
              <a:rPr dirty="0" sz="4000" spc="-10"/>
              <a:t>họa</a:t>
            </a:r>
            <a:r>
              <a:rPr dirty="0" sz="4000" spc="-15"/>
              <a:t> </a:t>
            </a:r>
            <a:r>
              <a:rPr dirty="0" sz="4000" spc="-10"/>
              <a:t>bảng </a:t>
            </a:r>
            <a:r>
              <a:rPr dirty="0" sz="4000" spc="-5"/>
              <a:t>câu</a:t>
            </a:r>
            <a:r>
              <a:rPr dirty="0" sz="4000" spc="-15"/>
              <a:t> </a:t>
            </a:r>
            <a:r>
              <a:rPr dirty="0" sz="4000" spc="-10"/>
              <a:t>hỏi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1045697"/>
            <a:ext cx="8418830" cy="5439410"/>
          </a:xfrm>
          <a:prstGeom prst="rect">
            <a:avLst/>
          </a:prstGeom>
        </p:spPr>
        <p:txBody>
          <a:bodyPr wrap="square" lIns="0" tIns="194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800" spc="-55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5">
                <a:solidFill>
                  <a:srgbClr val="003366"/>
                </a:solidFill>
                <a:latin typeface="Microsoft Sans Serif"/>
                <a:cs typeface="Microsoft Sans Serif"/>
              </a:rPr>
              <a:t>từng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hút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thuốc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lá,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thuốc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lào?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800" spc="145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Nếu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là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trong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bao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lâu?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Hút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bao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nhiêu</a:t>
            </a:r>
            <a:r>
              <a:rPr dirty="0" sz="24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điếu/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ngày?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Hiện</a:t>
            </a:r>
            <a:r>
              <a:rPr dirty="0" sz="2400" spc="6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đã</a:t>
            </a:r>
            <a:endParaRPr sz="24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  <a:spcBef>
                <a:spcPts val="865"/>
              </a:spcBef>
            </a:pP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bỏ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hút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 thuốc?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800" spc="-55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đã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5">
                <a:solidFill>
                  <a:srgbClr val="003366"/>
                </a:solidFill>
                <a:latin typeface="Microsoft Sans Serif"/>
                <a:cs typeface="Microsoft Sans Serif"/>
              </a:rPr>
              <a:t>từng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phẫu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thuật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tim?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800" spc="-55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bị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đột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quỵ,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bại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03366"/>
                </a:solidFill>
                <a:latin typeface="Microsoft Sans Serif"/>
                <a:cs typeface="Microsoft Sans Serif"/>
              </a:rPr>
              <a:t>liệt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hoặc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bệnh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về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75">
                <a:solidFill>
                  <a:srgbClr val="003366"/>
                </a:solidFill>
                <a:latin typeface="Microsoft Sans Serif"/>
                <a:cs typeface="Microsoft Sans Serif"/>
              </a:rPr>
              <a:t>cơ?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800" spc="-55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đã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5">
                <a:solidFill>
                  <a:srgbClr val="003366"/>
                </a:solidFill>
                <a:latin typeface="Microsoft Sans Serif"/>
                <a:cs typeface="Microsoft Sans Serif"/>
              </a:rPr>
              <a:t>từng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bị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chấn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0">
                <a:solidFill>
                  <a:srgbClr val="003366"/>
                </a:solidFill>
                <a:latin typeface="Microsoft Sans Serif"/>
                <a:cs typeface="Microsoft Sans Serif"/>
              </a:rPr>
              <a:t>thương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ngực?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800" spc="-5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đã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5">
                <a:solidFill>
                  <a:srgbClr val="003366"/>
                </a:solidFill>
                <a:latin typeface="Microsoft Sans Serif"/>
                <a:cs typeface="Microsoft Sans Serif"/>
              </a:rPr>
              <a:t>từng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20">
                <a:solidFill>
                  <a:srgbClr val="003366"/>
                </a:solidFill>
                <a:latin typeface="Microsoft Sans Serif"/>
                <a:cs typeface="Microsoft Sans Serif"/>
              </a:rPr>
              <a:t>được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phẫu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thuật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cắt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phổi?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800" spc="-5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đã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65">
                <a:solidFill>
                  <a:srgbClr val="003366"/>
                </a:solidFill>
                <a:latin typeface="Microsoft Sans Serif"/>
                <a:cs typeface="Microsoft Sans Serif"/>
              </a:rPr>
              <a:t>từng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20">
                <a:solidFill>
                  <a:srgbClr val="003366"/>
                </a:solidFill>
                <a:latin typeface="Microsoft Sans Serif"/>
                <a:cs typeface="Microsoft Sans Serif"/>
              </a:rPr>
              <a:t>được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bác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sỹ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chẩn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đoán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bệnh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phổi?</a:t>
            </a:r>
            <a:endParaRPr sz="24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Nếu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đó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là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bệnh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gì?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800" spc="-195">
                <a:solidFill>
                  <a:srgbClr val="003366"/>
                </a:solidFill>
                <a:latin typeface="Cambria"/>
                <a:cs typeface="Cambria"/>
              </a:rPr>
              <a:t>⦿</a:t>
            </a:r>
            <a:r>
              <a:rPr dirty="0" sz="1800" spc="-55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Bạn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hiện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đang</a:t>
            </a:r>
            <a:r>
              <a:rPr dirty="0" sz="24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mặc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quần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áo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chật?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15875" y="1517650"/>
          <a:ext cx="8943975" cy="519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475"/>
                <a:gridCol w="2621280"/>
                <a:gridCol w="6066155"/>
              </a:tblGrid>
              <a:tr h="96418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2320"/>
                        </a:spcBef>
                      </a:pPr>
                      <a:r>
                        <a:rPr dirty="0" sz="2400" spc="-5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Yếu</a:t>
                      </a:r>
                      <a:r>
                        <a:rPr dirty="0" sz="2400" spc="-2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tố</a:t>
                      </a:r>
                      <a:r>
                        <a:rPr dirty="0" sz="2400" spc="-3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65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phát</a:t>
                      </a:r>
                      <a:r>
                        <a:rPr dirty="0" sz="2400" spc="21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hiện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94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320"/>
                        </a:spcBef>
                      </a:pPr>
                      <a:r>
                        <a:rPr dirty="0" sz="240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Xử</a:t>
                      </a:r>
                      <a:r>
                        <a:rPr dirty="0" sz="2400" spc="-6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trí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94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</a:tr>
              <a:tr h="28244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825"/>
                        </a:lnSpc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Có dùng</a:t>
                      </a:r>
                      <a:r>
                        <a:rPr dirty="0" sz="2400" spc="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67945" marR="76835">
                        <a:lnSpc>
                          <a:spcPts val="2900"/>
                        </a:lnSpc>
                        <a:spcBef>
                          <a:spcPts val="80"/>
                        </a:spcBef>
                      </a:pPr>
                      <a:r>
                        <a:rPr dirty="0" sz="2400" spc="6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chữa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khó </a:t>
                      </a:r>
                      <a:r>
                        <a:rPr dirty="0" sz="2400" spc="7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thở </a:t>
                      </a:r>
                      <a:r>
                        <a:rPr dirty="0" sz="2400" spc="8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trong 24</a:t>
                      </a:r>
                      <a:r>
                        <a:rPr dirty="0" sz="2400" spc="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7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giờ</a:t>
                      </a:r>
                      <a:r>
                        <a:rPr dirty="0" sz="2400" spc="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1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trước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411480" marR="60960" indent="-342900">
                        <a:lnSpc>
                          <a:spcPts val="2880"/>
                        </a:lnSpc>
                        <a:spcBef>
                          <a:spcPts val="40"/>
                        </a:spcBef>
                        <a:buChar char="•"/>
                        <a:tabLst>
                          <a:tab pos="412115" algn="l"/>
                        </a:tabLst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Hẹn đo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CNHH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sau 4h </a:t>
                      </a:r>
                      <a:r>
                        <a:rPr dirty="0" sz="2400" spc="13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từ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khi dùng thuốc: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salbutamol,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terbutanyl,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ipratropium, </a:t>
                      </a:r>
                      <a:r>
                        <a:rPr dirty="0" sz="2400" spc="-6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theophyllin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algn="just" marL="411480" marR="60960" indent="-342900">
                        <a:lnSpc>
                          <a:spcPts val="2880"/>
                        </a:lnSpc>
                        <a:buChar char="•"/>
                        <a:tabLst>
                          <a:tab pos="412115" algn="l"/>
                        </a:tabLst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Hẹn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đo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CNHH</a:t>
                      </a:r>
                      <a:r>
                        <a:rPr dirty="0" sz="2400" spc="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12h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13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từ</a:t>
                      </a:r>
                      <a:r>
                        <a:rPr dirty="0" sz="2400" spc="14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khi</a:t>
                      </a:r>
                      <a:r>
                        <a:rPr dirty="0" sz="2400" spc="6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dùng </a:t>
                      </a:r>
                      <a:r>
                        <a:rPr dirty="0" sz="2400" spc="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thuốc:</a:t>
                      </a:r>
                      <a:r>
                        <a:rPr dirty="0" sz="2400" spc="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salmeterol,</a:t>
                      </a:r>
                      <a:r>
                        <a:rPr dirty="0" sz="2400" spc="3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formoterol,</a:t>
                      </a:r>
                      <a:r>
                        <a:rPr dirty="0" sz="2400" spc="3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theostat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algn="just" marL="411480" marR="60960" indent="-342900">
                        <a:lnSpc>
                          <a:spcPts val="2880"/>
                        </a:lnSpc>
                        <a:spcBef>
                          <a:spcPts val="5"/>
                        </a:spcBef>
                        <a:buChar char="•"/>
                        <a:tabLst>
                          <a:tab pos="412115" algn="l"/>
                        </a:tabLst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Hẹn đo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CNHH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sau 24h </a:t>
                      </a:r>
                      <a:r>
                        <a:rPr dirty="0" sz="2400" spc="13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từ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khi dùng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thuốc </a:t>
                      </a:r>
                      <a:r>
                        <a:rPr dirty="0" sz="2400" spc="-6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bambuterol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BEB"/>
                    </a:solidFill>
                  </a:tcPr>
                </a:tc>
              </a:tr>
              <a:tr h="139293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 marR="221615">
                        <a:lnSpc>
                          <a:spcPts val="2880"/>
                        </a:lnSpc>
                        <a:spcBef>
                          <a:spcPts val="45"/>
                        </a:spcBef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Đang dùng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thuốc </a:t>
                      </a:r>
                      <a:r>
                        <a:rPr dirty="0" sz="2400" spc="-6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dirty="0" sz="2400" spc="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tim,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đau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67945">
                        <a:lnSpc>
                          <a:spcPts val="2810"/>
                        </a:lnSpc>
                      </a:pPr>
                      <a:r>
                        <a:rPr dirty="0" sz="2400" spc="5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ngực,</a:t>
                      </a:r>
                      <a:r>
                        <a:rPr dirty="0" sz="2400" spc="-4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THA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0325">
                        <a:lnSpc>
                          <a:spcPts val="2880"/>
                        </a:lnSpc>
                        <a:spcBef>
                          <a:spcPts val="45"/>
                        </a:spcBef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Tùy</a:t>
                      </a:r>
                      <a:r>
                        <a:rPr dirty="0" sz="2400" spc="3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theo</a:t>
                      </a:r>
                      <a:r>
                        <a:rPr dirty="0" sz="2400" spc="33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dirty="0" sz="2400" spc="3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hiện</a:t>
                      </a:r>
                      <a:r>
                        <a:rPr dirty="0" sz="2400" spc="33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đang</a:t>
                      </a:r>
                      <a:r>
                        <a:rPr dirty="0" sz="2400" spc="33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dùng:</a:t>
                      </a:r>
                      <a:r>
                        <a:rPr dirty="0" sz="2400" spc="3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cần</a:t>
                      </a:r>
                      <a:r>
                        <a:rPr dirty="0" sz="2400" spc="3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6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dừng </a:t>
                      </a:r>
                      <a:r>
                        <a:rPr dirty="0" sz="2400" spc="-6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dirty="0" sz="2400" spc="3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chẹn</a:t>
                      </a:r>
                      <a:r>
                        <a:rPr dirty="0" sz="2400" spc="5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beta</a:t>
                      </a:r>
                      <a:r>
                        <a:rPr dirty="0" sz="2400" spc="4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adrenergic</a:t>
                      </a:r>
                      <a:r>
                        <a:rPr dirty="0" sz="2400" spc="4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1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trước</a:t>
                      </a:r>
                      <a:r>
                        <a:rPr dirty="0" sz="2400" spc="5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đo</a:t>
                      </a:r>
                      <a:r>
                        <a:rPr dirty="0" sz="2400" spc="4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CNHH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ts val="2810"/>
                        </a:lnSpc>
                      </a:pPr>
                      <a:r>
                        <a:rPr dirty="0" sz="2400" spc="6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ít</a:t>
                      </a:r>
                      <a:r>
                        <a:rPr dirty="0" sz="2400" spc="-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nhất</a:t>
                      </a:r>
                      <a:r>
                        <a:rPr dirty="0" sz="2400" spc="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dirty="0" sz="2400" spc="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tiếng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3064" rIns="0" bIns="0" rtlCol="0" vert="horz">
            <a:spAutoFit/>
          </a:bodyPr>
          <a:lstStyle/>
          <a:p>
            <a:pPr marL="1923414" marR="5080" indent="-136017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Xử</a:t>
            </a:r>
            <a:r>
              <a:rPr dirty="0" sz="4000" spc="-5"/>
              <a:t> </a:t>
            </a:r>
            <a:r>
              <a:rPr dirty="0" sz="4000" spc="5"/>
              <a:t>trí</a:t>
            </a:r>
            <a:r>
              <a:rPr dirty="0" sz="4000" spc="-10"/>
              <a:t> </a:t>
            </a:r>
            <a:r>
              <a:rPr dirty="0" sz="4000" spc="-140"/>
              <a:t>các</a:t>
            </a:r>
            <a:r>
              <a:rPr dirty="0" sz="4000" spc="390"/>
              <a:t> </a:t>
            </a:r>
            <a:r>
              <a:rPr dirty="0" sz="4000" spc="-5"/>
              <a:t>yếu</a:t>
            </a:r>
            <a:r>
              <a:rPr dirty="0" sz="4000"/>
              <a:t> </a:t>
            </a:r>
            <a:r>
              <a:rPr dirty="0" sz="4000" spc="-5"/>
              <a:t>tố </a:t>
            </a:r>
            <a:r>
              <a:rPr dirty="0" sz="4000" spc="-135"/>
              <a:t>gây</a:t>
            </a:r>
            <a:r>
              <a:rPr dirty="0" sz="4000" spc="390"/>
              <a:t> </a:t>
            </a:r>
            <a:r>
              <a:rPr dirty="0" sz="4000" spc="-10"/>
              <a:t>sai</a:t>
            </a:r>
            <a:r>
              <a:rPr dirty="0" sz="4000" spc="5"/>
              <a:t> </a:t>
            </a:r>
            <a:r>
              <a:rPr dirty="0" sz="4000" spc="-5"/>
              <a:t>lệch </a:t>
            </a:r>
            <a:r>
              <a:rPr dirty="0" sz="4000" spc="-1095"/>
              <a:t> </a:t>
            </a:r>
            <a:r>
              <a:rPr dirty="0" sz="4000" spc="-5"/>
              <a:t>kết</a:t>
            </a:r>
            <a:r>
              <a:rPr dirty="0" sz="4000"/>
              <a:t> </a:t>
            </a:r>
            <a:r>
              <a:rPr dirty="0" sz="4000" spc="-10"/>
              <a:t>quả</a:t>
            </a:r>
            <a:r>
              <a:rPr dirty="0" sz="4000" spc="-5"/>
              <a:t> </a:t>
            </a:r>
            <a:r>
              <a:rPr dirty="0" sz="4000" spc="-10"/>
              <a:t>đo CNHH</a:t>
            </a:r>
            <a:endParaRPr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15875" y="1670050"/>
          <a:ext cx="8943975" cy="506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275"/>
                <a:gridCol w="3276600"/>
                <a:gridCol w="5105400"/>
              </a:tblGrid>
              <a:tr h="512952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2400" spc="-5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Yếu</a:t>
                      </a:r>
                      <a:r>
                        <a:rPr dirty="0" sz="2400" spc="-15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tố</a:t>
                      </a:r>
                      <a:r>
                        <a:rPr dirty="0" sz="2400" spc="-3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65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phát</a:t>
                      </a:r>
                      <a:r>
                        <a:rPr dirty="0" sz="2400" spc="21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hiện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240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Xử</a:t>
                      </a:r>
                      <a:r>
                        <a:rPr dirty="0" sz="2400" spc="-6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1833"/>
                          </a:solidFill>
                          <a:latin typeface="Arial"/>
                          <a:cs typeface="Arial"/>
                        </a:rPr>
                        <a:t>trí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</a:tr>
              <a:tr h="88811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Mặc</a:t>
                      </a:r>
                      <a:r>
                        <a:rPr dirty="0" sz="2400" spc="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quần</a:t>
                      </a:r>
                      <a:r>
                        <a:rPr dirty="0" sz="2400" spc="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áo</a:t>
                      </a:r>
                      <a:r>
                        <a:rPr dirty="0" sz="2400" spc="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chật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501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ct val="104200"/>
                        </a:lnSpc>
                        <a:spcBef>
                          <a:spcPts val="350"/>
                        </a:spcBef>
                        <a:tabLst>
                          <a:tab pos="640715" algn="l"/>
                          <a:tab pos="1227455" algn="l"/>
                          <a:tab pos="1953260" algn="l"/>
                          <a:tab pos="2780665" algn="l"/>
                          <a:tab pos="3268345" algn="l"/>
                          <a:tab pos="4159885" algn="l"/>
                          <a:tab pos="4696460" algn="l"/>
                        </a:tabLst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ớ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lỏn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quầ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	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á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trước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2400" spc="-1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đo  </a:t>
                      </a:r>
                      <a:r>
                        <a:rPr dirty="0" sz="2400" spc="-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CNHH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BEB"/>
                    </a:solidFill>
                  </a:tcPr>
                </a:tc>
              </a:tr>
              <a:tr h="88811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 marR="796925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Hút</a:t>
                      </a:r>
                      <a:r>
                        <a:rPr dirty="0" sz="2400" spc="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lá</a:t>
                      </a:r>
                      <a:r>
                        <a:rPr dirty="0" sz="2400" spc="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2400" spc="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7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giờ </a:t>
                      </a:r>
                      <a:r>
                        <a:rPr dirty="0" sz="2400" spc="-6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1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trước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9690">
                        <a:lnSpc>
                          <a:spcPct val="104200"/>
                        </a:lnSpc>
                        <a:spcBef>
                          <a:spcPts val="350"/>
                        </a:spcBef>
                        <a:tabLst>
                          <a:tab pos="619125" algn="l"/>
                          <a:tab pos="1353820" algn="l"/>
                          <a:tab pos="1818639" algn="l"/>
                          <a:tab pos="3444875" algn="l"/>
                          <a:tab pos="4868545" algn="l"/>
                        </a:tabLst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chờ,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2400" spc="-1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đ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o	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CNHH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28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hú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28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thuốc	</a:t>
                      </a:r>
                      <a:r>
                        <a:rPr dirty="0" sz="2400" spc="-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í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 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nhất</a:t>
                      </a:r>
                      <a:r>
                        <a:rPr dirty="0" sz="2400" spc="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2400" spc="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tiếng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6F6"/>
                    </a:solidFill>
                  </a:tcPr>
                </a:tc>
              </a:tr>
              <a:tr h="9876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Uống</a:t>
                      </a:r>
                      <a:r>
                        <a:rPr dirty="0" sz="2400" spc="1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1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rượu</a:t>
                      </a:r>
                      <a:r>
                        <a:rPr dirty="0" sz="2400" spc="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dirty="0" sz="2400" spc="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vòng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4 </a:t>
                      </a:r>
                      <a:r>
                        <a:rPr dirty="0" sz="2400" spc="7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giờ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1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trước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BN</a:t>
                      </a:r>
                      <a:r>
                        <a:rPr dirty="0" sz="2400" spc="13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5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chờ,</a:t>
                      </a:r>
                      <a:r>
                        <a:rPr dirty="0" sz="2400" spc="15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đo</a:t>
                      </a:r>
                      <a:r>
                        <a:rPr dirty="0" sz="2400" spc="14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CNHH</a:t>
                      </a:r>
                      <a:r>
                        <a:rPr dirty="0" sz="2400" spc="14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dirty="0" sz="2400" spc="14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uống</a:t>
                      </a:r>
                      <a:r>
                        <a:rPr dirty="0" sz="2400" spc="14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13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rượu</a:t>
                      </a:r>
                      <a:r>
                        <a:rPr dirty="0" sz="2400" spc="14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5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ít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nhất</a:t>
                      </a:r>
                      <a:r>
                        <a:rPr dirty="0" sz="2400" spc="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4 tiếng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BEB"/>
                    </a:solidFill>
                  </a:tcPr>
                </a:tc>
              </a:tr>
              <a:tr h="88807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 marR="586105">
                        <a:lnSpc>
                          <a:spcPct val="104200"/>
                        </a:lnSpc>
                        <a:spcBef>
                          <a:spcPts val="355"/>
                        </a:spcBef>
                      </a:pP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Gắng</a:t>
                      </a:r>
                      <a:r>
                        <a:rPr dirty="0" sz="2400" spc="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9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sức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mạnh</a:t>
                      </a:r>
                      <a:r>
                        <a:rPr dirty="0" sz="2400" spc="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30 </a:t>
                      </a:r>
                      <a:r>
                        <a:rPr dirty="0" sz="2400" spc="-6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phút</a:t>
                      </a:r>
                      <a:r>
                        <a:rPr dirty="0" sz="2400" spc="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1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trước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dirty="0" sz="2400" spc="-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Nghỉ</a:t>
                      </a:r>
                      <a:r>
                        <a:rPr dirty="0" sz="2400" spc="3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dirty="0" sz="2400" spc="1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đo</a:t>
                      </a:r>
                      <a:r>
                        <a:rPr dirty="0" sz="2400" spc="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CNHH</a:t>
                      </a:r>
                      <a:r>
                        <a:rPr dirty="0" sz="2400" spc="6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dirty="0" sz="2400" spc="1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r>
                        <a:rPr dirty="0" sz="2400" spc="2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phút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508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6F6"/>
                    </a:solidFill>
                  </a:tcPr>
                </a:tc>
              </a:tr>
              <a:tr h="8880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Ăn</a:t>
                      </a:r>
                      <a:r>
                        <a:rPr dirty="0" sz="2400" spc="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quá</a:t>
                      </a:r>
                      <a:r>
                        <a:rPr dirty="0" sz="2400" spc="3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no</a:t>
                      </a:r>
                      <a:r>
                        <a:rPr dirty="0" sz="2400" spc="2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dirty="0" sz="2400" spc="1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vòng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7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giờ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400" spc="1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trước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858519" algn="l"/>
                          <a:tab pos="1684655" algn="l"/>
                          <a:tab pos="2167890" algn="l"/>
                          <a:tab pos="2669540" algn="l"/>
                          <a:tab pos="3712210" algn="l"/>
                          <a:tab pos="4365625" algn="l"/>
                          <a:tab pos="4867275" algn="l"/>
                        </a:tabLst>
                      </a:pPr>
                      <a:r>
                        <a:rPr dirty="0" sz="2400" spc="-1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Ngồi	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nghỉ,	và	đo	CNHH	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sau	</a:t>
                      </a: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ăn	</a:t>
                      </a:r>
                      <a:r>
                        <a:rPr dirty="0" sz="2400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400" spc="-5">
                          <a:solidFill>
                            <a:srgbClr val="001833"/>
                          </a:solidFill>
                          <a:latin typeface="Microsoft Sans Serif"/>
                          <a:cs typeface="Microsoft Sans Serif"/>
                        </a:rPr>
                        <a:t>tiếng</a:t>
                      </a:r>
                      <a:endParaRPr sz="2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BEB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4366" y="378713"/>
            <a:ext cx="703072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72235" marR="5080" indent="-136017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Xử</a:t>
            </a:r>
            <a:r>
              <a:rPr dirty="0" sz="4000" spc="-5"/>
              <a:t> </a:t>
            </a:r>
            <a:r>
              <a:rPr dirty="0" sz="4000" spc="5"/>
              <a:t>trí</a:t>
            </a:r>
            <a:r>
              <a:rPr dirty="0" sz="4000" spc="-10"/>
              <a:t> </a:t>
            </a:r>
            <a:r>
              <a:rPr dirty="0" sz="4000" spc="-140"/>
              <a:t>các</a:t>
            </a:r>
            <a:r>
              <a:rPr dirty="0" sz="4000" spc="390"/>
              <a:t> </a:t>
            </a:r>
            <a:r>
              <a:rPr dirty="0" sz="4000" spc="-5"/>
              <a:t>yếu</a:t>
            </a:r>
            <a:r>
              <a:rPr dirty="0" sz="4000"/>
              <a:t> </a:t>
            </a:r>
            <a:r>
              <a:rPr dirty="0" sz="4000" spc="-5"/>
              <a:t>tố </a:t>
            </a:r>
            <a:r>
              <a:rPr dirty="0" sz="4000" spc="-135"/>
              <a:t>gây</a:t>
            </a:r>
            <a:r>
              <a:rPr dirty="0" sz="4000" spc="390"/>
              <a:t> </a:t>
            </a:r>
            <a:r>
              <a:rPr dirty="0" sz="4000" spc="-10"/>
              <a:t>sai</a:t>
            </a:r>
            <a:r>
              <a:rPr dirty="0" sz="4000" spc="5"/>
              <a:t> </a:t>
            </a:r>
            <a:r>
              <a:rPr dirty="0" sz="4000" spc="-5"/>
              <a:t>lệch </a:t>
            </a:r>
            <a:r>
              <a:rPr dirty="0" sz="4000" spc="-1095"/>
              <a:t> </a:t>
            </a:r>
            <a:r>
              <a:rPr dirty="0" sz="4000" spc="-10"/>
              <a:t>kết</a:t>
            </a:r>
            <a:r>
              <a:rPr dirty="0" sz="4000" spc="10"/>
              <a:t> </a:t>
            </a:r>
            <a:r>
              <a:rPr dirty="0" sz="4000" spc="-10"/>
              <a:t>quả </a:t>
            </a:r>
            <a:r>
              <a:rPr dirty="0" sz="4000" spc="-5"/>
              <a:t>đo</a:t>
            </a:r>
            <a:r>
              <a:rPr dirty="0" sz="4000" spc="-10"/>
              <a:t> CNHH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656" y="1529537"/>
            <a:ext cx="7484745" cy="1818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Đo:</a:t>
            </a:r>
            <a:r>
              <a:rPr dirty="0" sz="28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chiều</a:t>
            </a:r>
            <a:r>
              <a:rPr dirty="0" sz="28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cao</a:t>
            </a:r>
            <a:r>
              <a:rPr dirty="0" sz="28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và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cân</a:t>
            </a:r>
            <a:r>
              <a:rPr dirty="0" sz="28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nặng</a:t>
            </a:r>
            <a:endParaRPr sz="2800">
              <a:latin typeface="Microsoft Sans Serif"/>
              <a:cs typeface="Microsoft Sans Serif"/>
            </a:endParaRPr>
          </a:p>
          <a:p>
            <a:pPr marL="254635" marR="5080" indent="-242570">
              <a:lnSpc>
                <a:spcPct val="150000"/>
              </a:lnSpc>
              <a:spcBef>
                <a:spcPts val="675"/>
              </a:spcBef>
              <a:buClr>
                <a:srgbClr val="003366"/>
              </a:buClr>
              <a:buSzPct val="75000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dirty="0"/>
              <a:t>	</a:t>
            </a:r>
            <a:r>
              <a:rPr dirty="0" sz="2800" spc="140">
                <a:solidFill>
                  <a:srgbClr val="003366"/>
                </a:solidFill>
                <a:latin typeface="Microsoft Sans Serif"/>
                <a:cs typeface="Microsoft Sans Serif"/>
              </a:rPr>
              <a:t>Được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đo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mặc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áo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quần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mặc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nhà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và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 </a:t>
            </a:r>
            <a:r>
              <a:rPr dirty="0" sz="2800" spc="-7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mang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giày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2836162"/>
            <a:ext cx="5257800" cy="39456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0952" y="6044895"/>
            <a:ext cx="264096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6666"/>
                </a:solidFill>
                <a:latin typeface="Times New Roman"/>
                <a:cs typeface="Times New Roman"/>
              </a:rPr>
              <a:t>2</a:t>
            </a:r>
            <a:r>
              <a:rPr dirty="0" sz="2000" spc="10">
                <a:solidFill>
                  <a:srgbClr val="006666"/>
                </a:solidFill>
                <a:latin typeface="Times New Roman"/>
                <a:cs typeface="Times New Roman"/>
              </a:rPr>
              <a:t>0</a:t>
            </a:r>
            <a:r>
              <a:rPr dirty="0" sz="2000">
                <a:solidFill>
                  <a:srgbClr val="006666"/>
                </a:solidFill>
                <a:latin typeface="Times New Roman"/>
                <a:cs typeface="Times New Roman"/>
              </a:rPr>
              <a:t>05</a:t>
            </a:r>
            <a:r>
              <a:rPr dirty="0" sz="2000" spc="-130">
                <a:solidFill>
                  <a:srgbClr val="006666"/>
                </a:solidFill>
                <a:latin typeface="Times New Roman"/>
                <a:cs typeface="Times New Roman"/>
              </a:rPr>
              <a:t> </a:t>
            </a:r>
            <a:r>
              <a:rPr dirty="0" sz="2000" spc="-215">
                <a:solidFill>
                  <a:srgbClr val="006666"/>
                </a:solidFill>
                <a:latin typeface="Times New Roman"/>
                <a:cs typeface="Times New Roman"/>
              </a:rPr>
              <a:t>A</a:t>
            </a:r>
            <a:r>
              <a:rPr dirty="0" sz="2000">
                <a:solidFill>
                  <a:srgbClr val="006666"/>
                </a:solidFill>
                <a:latin typeface="Times New Roman"/>
                <a:cs typeface="Times New Roman"/>
              </a:rPr>
              <a:t>TS/E</a:t>
            </a:r>
            <a:r>
              <a:rPr dirty="0" sz="2000" spc="-10">
                <a:solidFill>
                  <a:srgbClr val="006666"/>
                </a:solidFill>
                <a:latin typeface="Times New Roman"/>
                <a:cs typeface="Times New Roman"/>
              </a:rPr>
              <a:t>R</a:t>
            </a:r>
            <a:r>
              <a:rPr dirty="0" sz="2000">
                <a:solidFill>
                  <a:srgbClr val="006666"/>
                </a:solidFill>
                <a:latin typeface="Times New Roman"/>
                <a:cs typeface="Times New Roman"/>
              </a:rPr>
              <a:t>S</a:t>
            </a:r>
            <a:r>
              <a:rPr dirty="0" sz="2000" spc="-10">
                <a:solidFill>
                  <a:srgbClr val="0066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6666"/>
                </a:solidFill>
                <a:latin typeface="Times New Roman"/>
                <a:cs typeface="Times New Roman"/>
              </a:rPr>
              <a:t>Standards</a:t>
            </a:r>
            <a:endParaRPr sz="2000">
              <a:latin typeface="Times New Roman"/>
              <a:cs typeface="Times New Roman"/>
            </a:endParaRPr>
          </a:p>
          <a:p>
            <a:pPr marL="572135">
              <a:lnSpc>
                <a:spcPct val="100000"/>
              </a:lnSpc>
              <a:spcBef>
                <a:spcPts val="5"/>
              </a:spcBef>
            </a:pPr>
            <a:r>
              <a:rPr dirty="0" sz="2000" i="1">
                <a:solidFill>
                  <a:srgbClr val="006666"/>
                </a:solidFill>
                <a:latin typeface="Times New Roman"/>
                <a:cs typeface="Times New Roman"/>
              </a:rPr>
              <a:t>General</a:t>
            </a:r>
            <a:r>
              <a:rPr dirty="0" sz="2000" spc="-100" i="1">
                <a:solidFill>
                  <a:srgbClr val="006666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006666"/>
                </a:solidFill>
                <a:latin typeface="Times New Roman"/>
                <a:cs typeface="Times New Roman"/>
              </a:rPr>
              <a:t>Laboratory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8451" y="355472"/>
            <a:ext cx="7176134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Yếu</a:t>
            </a:r>
            <a:r>
              <a:rPr dirty="0" sz="4400" spc="-10"/>
              <a:t> </a:t>
            </a:r>
            <a:r>
              <a:rPr dirty="0" sz="4400" spc="-5"/>
              <a:t>tố </a:t>
            </a:r>
            <a:r>
              <a:rPr dirty="0" sz="4400"/>
              <a:t>gây</a:t>
            </a:r>
            <a:r>
              <a:rPr dirty="0" sz="4400" spc="-5"/>
              <a:t> sai</a:t>
            </a:r>
            <a:r>
              <a:rPr dirty="0" sz="4400" spc="-10"/>
              <a:t> </a:t>
            </a:r>
            <a:r>
              <a:rPr dirty="0" sz="4400"/>
              <a:t>lệch</a:t>
            </a:r>
            <a:r>
              <a:rPr dirty="0" sz="4400" spc="-5"/>
              <a:t> kết </a:t>
            </a:r>
            <a:r>
              <a:rPr dirty="0" sz="4400"/>
              <a:t>quả</a:t>
            </a:r>
            <a:endParaRPr sz="4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079" y="5684621"/>
            <a:ext cx="7211695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898140" marR="5080" indent="-2886075">
              <a:lnSpc>
                <a:spcPts val="3020"/>
              </a:lnSpc>
              <a:spcBef>
                <a:spcPts val="480"/>
              </a:spcBef>
            </a:pP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Gù vẹo cột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sống:</a:t>
            </a:r>
            <a:r>
              <a:rPr dirty="0" sz="28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chiều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cao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chiều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dài sải </a:t>
            </a:r>
            <a:r>
              <a:rPr dirty="0" sz="2800" spc="-7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tay/1.06)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53212"/>
            <a:ext cx="7848600" cy="50093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3814" y="560273"/>
            <a:ext cx="65227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Yếu</a:t>
            </a:r>
            <a:r>
              <a:rPr dirty="0" sz="4000" spc="-10"/>
              <a:t> </a:t>
            </a:r>
            <a:r>
              <a:rPr dirty="0" sz="4000" spc="-5"/>
              <a:t>tố gây sai</a:t>
            </a:r>
            <a:r>
              <a:rPr dirty="0" sz="4000" spc="5"/>
              <a:t> </a:t>
            </a:r>
            <a:r>
              <a:rPr dirty="0" sz="4000" spc="-5"/>
              <a:t>lệch</a:t>
            </a:r>
            <a:r>
              <a:rPr dirty="0" sz="4000" spc="5"/>
              <a:t> </a:t>
            </a:r>
            <a:r>
              <a:rPr dirty="0" sz="4000" spc="-5"/>
              <a:t>kết</a:t>
            </a:r>
            <a:r>
              <a:rPr dirty="0" sz="4000" spc="5"/>
              <a:t> </a:t>
            </a:r>
            <a:r>
              <a:rPr dirty="0" sz="4000" spc="-5"/>
              <a:t>quả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555496"/>
            <a:ext cx="8663940" cy="2543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CC00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003366"/>
                </a:solidFill>
                <a:latin typeface="Microsoft Sans Serif"/>
                <a:cs typeface="Microsoft Sans Serif"/>
              </a:rPr>
              <a:t>giải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thích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rõ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mục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đích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và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quy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trình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75">
                <a:solidFill>
                  <a:srgbClr val="003366"/>
                </a:solidFill>
                <a:latin typeface="Microsoft Sans Serif"/>
                <a:cs typeface="Microsoft Sans Serif"/>
              </a:rPr>
              <a:t>thực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hiện</a:t>
            </a:r>
            <a:endParaRPr sz="2800">
              <a:latin typeface="Microsoft Sans Serif"/>
              <a:cs typeface="Microsoft Sans Serif"/>
            </a:endParaRPr>
          </a:p>
          <a:p>
            <a:pPr lvl="1" marL="820419" indent="-218440">
              <a:lnSpc>
                <a:spcPct val="100000"/>
              </a:lnSpc>
              <a:spcBef>
                <a:spcPts val="2350"/>
              </a:spcBef>
              <a:buChar char="-"/>
              <a:tabLst>
                <a:tab pos="821055" algn="l"/>
              </a:tabLst>
            </a:pPr>
            <a:r>
              <a:rPr dirty="0" sz="2800" spc="-15">
                <a:solidFill>
                  <a:srgbClr val="003366"/>
                </a:solidFill>
                <a:latin typeface="Microsoft Sans Serif"/>
                <a:cs typeface="Microsoft Sans Serif"/>
              </a:rPr>
              <a:t>Vị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trí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ống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ngậm,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răng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giả,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kẹp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mũi</a:t>
            </a:r>
            <a:endParaRPr sz="2800">
              <a:latin typeface="Microsoft Sans Serif"/>
              <a:cs typeface="Microsoft Sans Serif"/>
            </a:endParaRPr>
          </a:p>
          <a:p>
            <a:pPr lvl="1" marL="355600" marR="5080" indent="247015">
              <a:lnSpc>
                <a:spcPct val="150000"/>
              </a:lnSpc>
              <a:spcBef>
                <a:spcPts val="675"/>
              </a:spcBef>
              <a:buChar char="-"/>
              <a:tabLst>
                <a:tab pos="821055" algn="l"/>
                <a:tab pos="3586479" algn="l"/>
              </a:tabLst>
            </a:pPr>
            <a:r>
              <a:rPr dirty="0" sz="2800" spc="150">
                <a:solidFill>
                  <a:srgbClr val="003366"/>
                </a:solidFill>
                <a:latin typeface="Microsoft Sans Serif"/>
                <a:cs typeface="Microsoft Sans Serif"/>
              </a:rPr>
              <a:t>Tư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thế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BN: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003366"/>
                </a:solidFill>
                <a:latin typeface="Microsoft Sans Serif"/>
                <a:cs typeface="Microsoft Sans Serif"/>
              </a:rPr>
              <a:t>Vị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trí	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đầu và cổ,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cúi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gập </a:t>
            </a:r>
            <a:r>
              <a:rPr dirty="0" sz="2800" spc="90">
                <a:solidFill>
                  <a:srgbClr val="003366"/>
                </a:solidFill>
                <a:latin typeface="Microsoft Sans Serif"/>
                <a:cs typeface="Microsoft Sans Serif"/>
              </a:rPr>
              <a:t>người, </a:t>
            </a:r>
            <a:r>
              <a:rPr dirty="0" sz="2800" spc="155">
                <a:solidFill>
                  <a:srgbClr val="003366"/>
                </a:solidFill>
                <a:latin typeface="Microsoft Sans Serif"/>
                <a:cs typeface="Microsoft Sans Serif"/>
              </a:rPr>
              <a:t>tư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thế </a:t>
            </a:r>
            <a:r>
              <a:rPr dirty="0" sz="2800" spc="-7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ngồi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hay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75">
                <a:solidFill>
                  <a:srgbClr val="003366"/>
                </a:solidFill>
                <a:latin typeface="Microsoft Sans Serif"/>
                <a:cs typeface="Microsoft Sans Serif"/>
              </a:rPr>
              <a:t>đứng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2232" y="3505198"/>
            <a:ext cx="4925568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8945880" y="0"/>
                </a:moveTo>
                <a:lnTo>
                  <a:pt x="198120" y="0"/>
                </a:lnTo>
                <a:lnTo>
                  <a:pt x="152693" y="5229"/>
                </a:lnTo>
                <a:lnTo>
                  <a:pt x="110992" y="20127"/>
                </a:lnTo>
                <a:lnTo>
                  <a:pt x="74206" y="43507"/>
                </a:lnTo>
                <a:lnTo>
                  <a:pt x="43524" y="74182"/>
                </a:lnTo>
                <a:lnTo>
                  <a:pt x="20137" y="110967"/>
                </a:lnTo>
                <a:lnTo>
                  <a:pt x="5232" y="152675"/>
                </a:lnTo>
                <a:lnTo>
                  <a:pt x="0" y="198120"/>
                </a:lnTo>
                <a:lnTo>
                  <a:pt x="0" y="716279"/>
                </a:lnTo>
                <a:lnTo>
                  <a:pt x="5232" y="761724"/>
                </a:lnTo>
                <a:lnTo>
                  <a:pt x="20137" y="803432"/>
                </a:lnTo>
                <a:lnTo>
                  <a:pt x="43524" y="840217"/>
                </a:lnTo>
                <a:lnTo>
                  <a:pt x="74206" y="870892"/>
                </a:lnTo>
                <a:lnTo>
                  <a:pt x="110992" y="894272"/>
                </a:lnTo>
                <a:lnTo>
                  <a:pt x="152693" y="909170"/>
                </a:lnTo>
                <a:lnTo>
                  <a:pt x="198120" y="914400"/>
                </a:lnTo>
                <a:lnTo>
                  <a:pt x="8945880" y="914400"/>
                </a:lnTo>
                <a:lnTo>
                  <a:pt x="8991324" y="909170"/>
                </a:lnTo>
                <a:lnTo>
                  <a:pt x="9033032" y="894272"/>
                </a:lnTo>
                <a:lnTo>
                  <a:pt x="9069817" y="870892"/>
                </a:lnTo>
                <a:lnTo>
                  <a:pt x="9100492" y="840217"/>
                </a:lnTo>
                <a:lnTo>
                  <a:pt x="9123872" y="803432"/>
                </a:lnTo>
                <a:lnTo>
                  <a:pt x="9138770" y="761724"/>
                </a:lnTo>
                <a:lnTo>
                  <a:pt x="9144000" y="716279"/>
                </a:lnTo>
                <a:lnTo>
                  <a:pt x="9144000" y="198120"/>
                </a:lnTo>
                <a:lnTo>
                  <a:pt x="9138770" y="152675"/>
                </a:lnTo>
                <a:lnTo>
                  <a:pt x="9123872" y="110967"/>
                </a:lnTo>
                <a:lnTo>
                  <a:pt x="9100492" y="74182"/>
                </a:lnTo>
                <a:lnTo>
                  <a:pt x="9069817" y="43507"/>
                </a:lnTo>
                <a:lnTo>
                  <a:pt x="9033032" y="20127"/>
                </a:lnTo>
                <a:lnTo>
                  <a:pt x="8991324" y="5229"/>
                </a:lnTo>
                <a:lnTo>
                  <a:pt x="8945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1226" y="403047"/>
            <a:ext cx="32416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Trang</a:t>
            </a:r>
            <a:r>
              <a:rPr dirty="0" sz="4000" spc="-25"/>
              <a:t> </a:t>
            </a:r>
            <a:r>
              <a:rPr dirty="0" sz="4000" spc="-5"/>
              <a:t>thiết</a:t>
            </a:r>
            <a:r>
              <a:rPr dirty="0" sz="4000" spc="-20"/>
              <a:t> </a:t>
            </a:r>
            <a:r>
              <a:rPr dirty="0" sz="4000" spc="-15"/>
              <a:t>bị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145844" y="1681937"/>
            <a:ext cx="7045959" cy="1818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dirty="0" sz="2800" spc="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bảo trì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máy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thường 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xuyên</a:t>
            </a:r>
            <a:endParaRPr sz="2800">
              <a:latin typeface="Arial"/>
              <a:cs typeface="Arial"/>
            </a:endParaRPr>
          </a:p>
          <a:p>
            <a:pPr marL="354965" marR="5080" indent="-342900">
              <a:lnSpc>
                <a:spcPct val="150000"/>
              </a:lnSpc>
              <a:spcBef>
                <a:spcPts val="6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Trang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thiết bị,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phòng</a:t>
            </a:r>
            <a:r>
              <a:rPr dirty="0" sz="2800" spc="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xét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nghiệm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 </a:t>
            </a:r>
            <a:r>
              <a:rPr dirty="0" sz="2800" spc="-7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được chuẩn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hóa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9845" y="565530"/>
            <a:ext cx="43135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Tư</a:t>
            </a:r>
            <a:r>
              <a:rPr dirty="0" sz="4000" spc="-20"/>
              <a:t> </a:t>
            </a:r>
            <a:r>
              <a:rPr dirty="0" sz="4000" spc="-10"/>
              <a:t>thế</a:t>
            </a:r>
            <a:r>
              <a:rPr dirty="0" sz="4000" spc="-25"/>
              <a:t> </a:t>
            </a:r>
            <a:r>
              <a:rPr dirty="0" sz="4000" spc="-5"/>
              <a:t>bệnh</a:t>
            </a:r>
            <a:r>
              <a:rPr dirty="0" sz="4000" spc="-20"/>
              <a:t> </a:t>
            </a:r>
            <a:r>
              <a:rPr dirty="0" sz="4000" spc="-5"/>
              <a:t>nhân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303" y="2232505"/>
            <a:ext cx="2374634" cy="349338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047488" y="1846579"/>
            <a:ext cx="3850004" cy="4278630"/>
          </a:xfrm>
          <a:custGeom>
            <a:avLst/>
            <a:gdLst/>
            <a:ahLst/>
            <a:cxnLst/>
            <a:rect l="l" t="t" r="r" b="b"/>
            <a:pathLst>
              <a:path w="3850004" h="4278630">
                <a:moveTo>
                  <a:pt x="3803269" y="46990"/>
                </a:moveTo>
                <a:lnTo>
                  <a:pt x="3791712" y="46990"/>
                </a:lnTo>
                <a:lnTo>
                  <a:pt x="3791712" y="58420"/>
                </a:lnTo>
                <a:lnTo>
                  <a:pt x="3791712" y="4220210"/>
                </a:lnTo>
                <a:lnTo>
                  <a:pt x="57912" y="4220210"/>
                </a:lnTo>
                <a:lnTo>
                  <a:pt x="57912" y="58420"/>
                </a:lnTo>
                <a:lnTo>
                  <a:pt x="3791712" y="58420"/>
                </a:lnTo>
                <a:lnTo>
                  <a:pt x="3791712" y="46990"/>
                </a:lnTo>
                <a:lnTo>
                  <a:pt x="46355" y="46990"/>
                </a:lnTo>
                <a:lnTo>
                  <a:pt x="46355" y="58420"/>
                </a:lnTo>
                <a:lnTo>
                  <a:pt x="46355" y="4220210"/>
                </a:lnTo>
                <a:lnTo>
                  <a:pt x="46355" y="4231640"/>
                </a:lnTo>
                <a:lnTo>
                  <a:pt x="3803269" y="4231640"/>
                </a:lnTo>
                <a:lnTo>
                  <a:pt x="3803269" y="4220464"/>
                </a:lnTo>
                <a:lnTo>
                  <a:pt x="3803269" y="4220210"/>
                </a:lnTo>
                <a:lnTo>
                  <a:pt x="3803269" y="58420"/>
                </a:lnTo>
                <a:lnTo>
                  <a:pt x="3803269" y="46990"/>
                </a:lnTo>
                <a:close/>
              </a:path>
              <a:path w="3850004" h="4278630">
                <a:moveTo>
                  <a:pt x="3849624" y="0"/>
                </a:moveTo>
                <a:lnTo>
                  <a:pt x="3814826" y="0"/>
                </a:lnTo>
                <a:lnTo>
                  <a:pt x="3814826" y="35560"/>
                </a:lnTo>
                <a:lnTo>
                  <a:pt x="3814826" y="4243070"/>
                </a:lnTo>
                <a:lnTo>
                  <a:pt x="34798" y="4243070"/>
                </a:lnTo>
                <a:lnTo>
                  <a:pt x="34798" y="35560"/>
                </a:lnTo>
                <a:lnTo>
                  <a:pt x="3814826" y="35560"/>
                </a:lnTo>
                <a:lnTo>
                  <a:pt x="3814826" y="0"/>
                </a:lnTo>
                <a:lnTo>
                  <a:pt x="0" y="0"/>
                </a:lnTo>
                <a:lnTo>
                  <a:pt x="0" y="35560"/>
                </a:lnTo>
                <a:lnTo>
                  <a:pt x="0" y="4243070"/>
                </a:lnTo>
                <a:lnTo>
                  <a:pt x="0" y="4278630"/>
                </a:lnTo>
                <a:lnTo>
                  <a:pt x="3849624" y="4278630"/>
                </a:lnTo>
                <a:lnTo>
                  <a:pt x="3849624" y="4243629"/>
                </a:lnTo>
                <a:lnTo>
                  <a:pt x="3849624" y="4243070"/>
                </a:lnTo>
                <a:lnTo>
                  <a:pt x="3849624" y="35560"/>
                </a:lnTo>
                <a:lnTo>
                  <a:pt x="3849624" y="35306"/>
                </a:lnTo>
                <a:lnTo>
                  <a:pt x="3849624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6298" y="2126374"/>
            <a:ext cx="2656572" cy="365268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57072" y="1846579"/>
            <a:ext cx="3901440" cy="4335780"/>
          </a:xfrm>
          <a:custGeom>
            <a:avLst/>
            <a:gdLst/>
            <a:ahLst/>
            <a:cxnLst/>
            <a:rect l="l" t="t" r="r" b="b"/>
            <a:pathLst>
              <a:path w="3901440" h="4335780">
                <a:moveTo>
                  <a:pt x="3855085" y="46990"/>
                </a:moveTo>
                <a:lnTo>
                  <a:pt x="46329" y="46990"/>
                </a:lnTo>
                <a:lnTo>
                  <a:pt x="46329" y="58420"/>
                </a:lnTo>
                <a:lnTo>
                  <a:pt x="46329" y="4278630"/>
                </a:lnTo>
                <a:lnTo>
                  <a:pt x="46329" y="4290060"/>
                </a:lnTo>
                <a:lnTo>
                  <a:pt x="3855085" y="4290060"/>
                </a:lnTo>
                <a:lnTo>
                  <a:pt x="3855085" y="4278630"/>
                </a:lnTo>
                <a:lnTo>
                  <a:pt x="57912" y="4278630"/>
                </a:lnTo>
                <a:lnTo>
                  <a:pt x="57912" y="58420"/>
                </a:lnTo>
                <a:lnTo>
                  <a:pt x="3843528" y="58420"/>
                </a:lnTo>
                <a:lnTo>
                  <a:pt x="3843528" y="4278376"/>
                </a:lnTo>
                <a:lnTo>
                  <a:pt x="3855085" y="4278388"/>
                </a:lnTo>
                <a:lnTo>
                  <a:pt x="3855085" y="58420"/>
                </a:lnTo>
                <a:lnTo>
                  <a:pt x="3855085" y="46990"/>
                </a:lnTo>
                <a:close/>
              </a:path>
              <a:path w="3901440" h="4335780">
                <a:moveTo>
                  <a:pt x="3901440" y="0"/>
                </a:moveTo>
                <a:lnTo>
                  <a:pt x="0" y="0"/>
                </a:lnTo>
                <a:lnTo>
                  <a:pt x="0" y="35560"/>
                </a:lnTo>
                <a:lnTo>
                  <a:pt x="3866642" y="35560"/>
                </a:lnTo>
                <a:lnTo>
                  <a:pt x="3866642" y="4301490"/>
                </a:lnTo>
                <a:lnTo>
                  <a:pt x="34747" y="4301490"/>
                </a:lnTo>
                <a:lnTo>
                  <a:pt x="34747" y="35572"/>
                </a:lnTo>
                <a:lnTo>
                  <a:pt x="0" y="35572"/>
                </a:lnTo>
                <a:lnTo>
                  <a:pt x="0" y="4301490"/>
                </a:lnTo>
                <a:lnTo>
                  <a:pt x="0" y="4335780"/>
                </a:lnTo>
                <a:lnTo>
                  <a:pt x="3901440" y="4335780"/>
                </a:lnTo>
                <a:lnTo>
                  <a:pt x="3901440" y="4301541"/>
                </a:lnTo>
                <a:lnTo>
                  <a:pt x="3901440" y="35560"/>
                </a:lnTo>
                <a:lnTo>
                  <a:pt x="3901440" y="35306"/>
                </a:lnTo>
                <a:lnTo>
                  <a:pt x="3901440" y="0"/>
                </a:lnTo>
                <a:close/>
              </a:path>
            </a:pathLst>
          </a:custGeom>
          <a:solidFill>
            <a:srgbClr val="660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729" y="560273"/>
            <a:ext cx="50971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Hướng</a:t>
            </a:r>
            <a:r>
              <a:rPr dirty="0" sz="4000"/>
              <a:t> </a:t>
            </a:r>
            <a:r>
              <a:rPr dirty="0" sz="4000" spc="-5"/>
              <a:t>dẫn</a:t>
            </a:r>
            <a:r>
              <a:rPr dirty="0" sz="4000" spc="-35"/>
              <a:t> </a:t>
            </a:r>
            <a:r>
              <a:rPr dirty="0" sz="4000" spc="-5"/>
              <a:t>quy</a:t>
            </a:r>
            <a:r>
              <a:rPr dirty="0" sz="4000" spc="-15"/>
              <a:t> </a:t>
            </a:r>
            <a:r>
              <a:rPr dirty="0" sz="4000" spc="-5"/>
              <a:t>trình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41044" y="2368423"/>
            <a:ext cx="7689850" cy="2543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CC00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BN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hiểu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rõ,</a:t>
            </a:r>
            <a:r>
              <a:rPr dirty="0" sz="28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800" spc="6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phối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5">
                <a:solidFill>
                  <a:srgbClr val="003366"/>
                </a:solidFill>
                <a:latin typeface="Microsoft Sans Serif"/>
                <a:cs typeface="Microsoft Sans Serif"/>
              </a:rPr>
              <a:t>hợp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tốt</a:t>
            </a:r>
            <a:endParaRPr sz="2800">
              <a:latin typeface="Microsoft Sans Serif"/>
              <a:cs typeface="Microsoft Sans Serif"/>
            </a:endParaRPr>
          </a:p>
          <a:p>
            <a:pPr marL="12700" marR="5080" indent="99060">
              <a:lnSpc>
                <a:spcPct val="150100"/>
              </a:lnSpc>
              <a:spcBef>
                <a:spcPts val="670"/>
              </a:spcBef>
            </a:pPr>
            <a:r>
              <a:rPr dirty="0" sz="2800" spc="-5">
                <a:solidFill>
                  <a:srgbClr val="003366"/>
                </a:solidFill>
                <a:latin typeface="Wingdings"/>
                <a:cs typeface="Wingdings"/>
              </a:rPr>
              <a:t></a:t>
            </a:r>
            <a:r>
              <a:rPr dirty="0" sz="2800" spc="65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Khó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hoặc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thể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75">
                <a:solidFill>
                  <a:srgbClr val="003366"/>
                </a:solidFill>
                <a:latin typeface="Microsoft Sans Serif"/>
                <a:cs typeface="Microsoft Sans Serif"/>
              </a:rPr>
              <a:t>thực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hiện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40">
                <a:solidFill>
                  <a:srgbClr val="003366"/>
                </a:solidFill>
                <a:latin typeface="Microsoft Sans Serif"/>
                <a:cs typeface="Microsoft Sans Serif"/>
              </a:rPr>
              <a:t>được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phép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đo </a:t>
            </a:r>
            <a:r>
              <a:rPr dirty="0" sz="2800" spc="-7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CNHH</a:t>
            </a:r>
            <a:endParaRPr sz="2800">
              <a:latin typeface="Microsoft Sans Serif"/>
              <a:cs typeface="Microsoft Sans Serif"/>
            </a:endParaRPr>
          </a:p>
          <a:p>
            <a:pPr marL="111125">
              <a:lnSpc>
                <a:spcPct val="100000"/>
              </a:lnSpc>
              <a:spcBef>
                <a:spcPts val="2350"/>
              </a:spcBef>
            </a:pPr>
            <a:r>
              <a:rPr dirty="0" sz="2800" spc="-5">
                <a:solidFill>
                  <a:srgbClr val="003366"/>
                </a:solidFill>
                <a:latin typeface="Wingdings"/>
                <a:cs typeface="Wingdings"/>
              </a:rPr>
              <a:t></a:t>
            </a:r>
            <a:r>
              <a:rPr dirty="0" sz="2800" spc="6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Kết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quả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chính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xác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7339" y="565530"/>
            <a:ext cx="52939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THỰC</a:t>
            </a:r>
            <a:r>
              <a:rPr dirty="0" sz="4000" spc="-15"/>
              <a:t> </a:t>
            </a:r>
            <a:r>
              <a:rPr dirty="0" sz="4000" spc="-10"/>
              <a:t>HIỆN</a:t>
            </a:r>
            <a:r>
              <a:rPr dirty="0" sz="4000" spc="-25"/>
              <a:t> </a:t>
            </a:r>
            <a:r>
              <a:rPr dirty="0" sz="4000" spc="-10"/>
              <a:t>ĐO</a:t>
            </a:r>
            <a:r>
              <a:rPr dirty="0" sz="4000" spc="-25"/>
              <a:t> </a:t>
            </a:r>
            <a:r>
              <a:rPr dirty="0" sz="4000" spc="-10"/>
              <a:t>CNTK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95300" y="1530096"/>
            <a:ext cx="2032000" cy="2318385"/>
            <a:chOff x="495300" y="1530096"/>
            <a:chExt cx="2032000" cy="23183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568196"/>
              <a:ext cx="1955292" cy="22418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350" y="1549146"/>
              <a:ext cx="1993900" cy="2280285"/>
            </a:xfrm>
            <a:custGeom>
              <a:avLst/>
              <a:gdLst/>
              <a:ahLst/>
              <a:cxnLst/>
              <a:rect l="l" t="t" r="r" b="b"/>
              <a:pathLst>
                <a:path w="1993900" h="2280285">
                  <a:moveTo>
                    <a:pt x="0" y="2279904"/>
                  </a:moveTo>
                  <a:lnTo>
                    <a:pt x="1993392" y="2279904"/>
                  </a:lnTo>
                  <a:lnTo>
                    <a:pt x="1993392" y="0"/>
                  </a:lnTo>
                  <a:lnTo>
                    <a:pt x="0" y="0"/>
                  </a:lnTo>
                  <a:lnTo>
                    <a:pt x="0" y="2279904"/>
                  </a:lnTo>
                  <a:close/>
                </a:path>
              </a:pathLst>
            </a:custGeom>
            <a:ln w="38100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19100" y="4076700"/>
            <a:ext cx="2092960" cy="2362200"/>
            <a:chOff x="419100" y="4076700"/>
            <a:chExt cx="2092960" cy="2362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794" y="4114800"/>
              <a:ext cx="1593262" cy="2286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8150" y="4095750"/>
              <a:ext cx="2054860" cy="2324100"/>
            </a:xfrm>
            <a:custGeom>
              <a:avLst/>
              <a:gdLst/>
              <a:ahLst/>
              <a:cxnLst/>
              <a:rect l="l" t="t" r="r" b="b"/>
              <a:pathLst>
                <a:path w="2054860" h="2324100">
                  <a:moveTo>
                    <a:pt x="0" y="2324100"/>
                  </a:moveTo>
                  <a:lnTo>
                    <a:pt x="2054352" y="2324100"/>
                  </a:lnTo>
                  <a:lnTo>
                    <a:pt x="2054352" y="0"/>
                  </a:lnTo>
                  <a:lnTo>
                    <a:pt x="0" y="0"/>
                  </a:lnTo>
                  <a:lnTo>
                    <a:pt x="0" y="2324100"/>
                  </a:lnTo>
                  <a:close/>
                </a:path>
              </a:pathLst>
            </a:custGeom>
            <a:ln w="38100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1828799"/>
            <a:ext cx="5829300" cy="399592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408889"/>
            <a:ext cx="45688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Thao</a:t>
            </a:r>
            <a:r>
              <a:rPr dirty="0" sz="4000" spc="-25"/>
              <a:t> </a:t>
            </a:r>
            <a:r>
              <a:rPr dirty="0" sz="4000" spc="-5"/>
              <a:t>tác thực</a:t>
            </a:r>
            <a:r>
              <a:rPr dirty="0" sz="4000" spc="-20"/>
              <a:t> </a:t>
            </a:r>
            <a:r>
              <a:rPr dirty="0" sz="4000" spc="-5"/>
              <a:t>hiện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1529537"/>
            <a:ext cx="6950709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3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lần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thực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hiện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có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thể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chấp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nhận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được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355"/>
              </a:spcBef>
              <a:buSzPct val="75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Thực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hiện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quá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8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lần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8288" y="2857500"/>
            <a:ext cx="9048115" cy="3886200"/>
            <a:chOff x="-18288" y="2857500"/>
            <a:chExt cx="9048115" cy="3886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600"/>
              <a:ext cx="2935224" cy="19293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2876550"/>
              <a:ext cx="2954020" cy="1967864"/>
            </a:xfrm>
            <a:custGeom>
              <a:avLst/>
              <a:gdLst/>
              <a:ahLst/>
              <a:cxnLst/>
              <a:rect l="l" t="t" r="r" b="b"/>
              <a:pathLst>
                <a:path w="2954020" h="1967864">
                  <a:moveTo>
                    <a:pt x="0" y="1967483"/>
                  </a:moveTo>
                  <a:lnTo>
                    <a:pt x="2953512" y="1967483"/>
                  </a:lnTo>
                  <a:lnTo>
                    <a:pt x="2953512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4057" y="3784820"/>
              <a:ext cx="2557838" cy="157985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89326" y="3486150"/>
              <a:ext cx="2973705" cy="1967864"/>
            </a:xfrm>
            <a:custGeom>
              <a:avLst/>
              <a:gdLst/>
              <a:ahLst/>
              <a:cxnLst/>
              <a:rect l="l" t="t" r="r" b="b"/>
              <a:pathLst>
                <a:path w="2973704" h="1967864">
                  <a:moveTo>
                    <a:pt x="0" y="1967484"/>
                  </a:moveTo>
                  <a:lnTo>
                    <a:pt x="2973324" y="1967484"/>
                  </a:lnTo>
                  <a:lnTo>
                    <a:pt x="2973324" y="0"/>
                  </a:lnTo>
                  <a:lnTo>
                    <a:pt x="0" y="0"/>
                  </a:lnTo>
                  <a:lnTo>
                    <a:pt x="0" y="1967484"/>
                  </a:lnTo>
                  <a:close/>
                </a:path>
              </a:pathLst>
            </a:custGeom>
            <a:ln w="38099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4652772"/>
              <a:ext cx="3124200" cy="20528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48350" y="4633722"/>
              <a:ext cx="3162300" cy="2091055"/>
            </a:xfrm>
            <a:custGeom>
              <a:avLst/>
              <a:gdLst/>
              <a:ahLst/>
              <a:cxnLst/>
              <a:rect l="l" t="t" r="r" b="b"/>
              <a:pathLst>
                <a:path w="3162300" h="2091054">
                  <a:moveTo>
                    <a:pt x="0" y="2090927"/>
                  </a:moveTo>
                  <a:lnTo>
                    <a:pt x="3162300" y="2090927"/>
                  </a:lnTo>
                  <a:lnTo>
                    <a:pt x="3162300" y="0"/>
                  </a:lnTo>
                  <a:lnTo>
                    <a:pt x="0" y="0"/>
                  </a:lnTo>
                  <a:lnTo>
                    <a:pt x="0" y="2090927"/>
                  </a:lnTo>
                  <a:close/>
                </a:path>
              </a:pathLst>
            </a:custGeom>
            <a:ln w="38100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049" y="2928366"/>
            <a:ext cx="73837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"/>
              <a:t>NHẬN</a:t>
            </a:r>
            <a:r>
              <a:rPr dirty="0" sz="4000" spc="5"/>
              <a:t> </a:t>
            </a:r>
            <a:r>
              <a:rPr dirty="0" sz="4000" spc="-10"/>
              <a:t>BIẾT </a:t>
            </a:r>
            <a:r>
              <a:rPr dirty="0" sz="4000" spc="-5"/>
              <a:t>SAI</a:t>
            </a:r>
            <a:r>
              <a:rPr dirty="0" sz="4000" spc="-10"/>
              <a:t> KỸ</a:t>
            </a:r>
            <a:r>
              <a:rPr dirty="0" sz="4000" spc="-15"/>
              <a:t> </a:t>
            </a:r>
            <a:r>
              <a:rPr dirty="0" sz="4000" spc="-10"/>
              <a:t>THUẬT</a:t>
            </a:r>
            <a:r>
              <a:rPr dirty="0" sz="4000" spc="5"/>
              <a:t> </a:t>
            </a:r>
            <a:r>
              <a:rPr dirty="0" sz="4000" spc="-10"/>
              <a:t>ĐO</a:t>
            </a:r>
            <a:endParaRPr sz="4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002" y="336930"/>
            <a:ext cx="47339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Thở</a:t>
            </a:r>
            <a:r>
              <a:rPr dirty="0" sz="4000" spc="-25"/>
              <a:t> </a:t>
            </a:r>
            <a:r>
              <a:rPr dirty="0" sz="4000"/>
              <a:t>ra</a:t>
            </a:r>
            <a:r>
              <a:rPr dirty="0" sz="4000" spc="-10"/>
              <a:t> </a:t>
            </a:r>
            <a:r>
              <a:rPr dirty="0" sz="4000" spc="-5"/>
              <a:t>ngập</a:t>
            </a:r>
            <a:r>
              <a:rPr dirty="0" sz="4000" spc="-20"/>
              <a:t> </a:t>
            </a:r>
            <a:r>
              <a:rPr dirty="0" sz="4000" spc="-5"/>
              <a:t>ngừng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23900" y="1257300"/>
            <a:ext cx="8229600" cy="5410200"/>
            <a:chOff x="723900" y="1257300"/>
            <a:chExt cx="8229600" cy="5410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1295400"/>
              <a:ext cx="8153400" cy="5334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2950" y="1276350"/>
              <a:ext cx="8191500" cy="5372100"/>
            </a:xfrm>
            <a:custGeom>
              <a:avLst/>
              <a:gdLst/>
              <a:ahLst/>
              <a:cxnLst/>
              <a:rect l="l" t="t" r="r" b="b"/>
              <a:pathLst>
                <a:path w="8191500" h="5372100">
                  <a:moveTo>
                    <a:pt x="0" y="5372100"/>
                  </a:moveTo>
                  <a:lnTo>
                    <a:pt x="8191500" y="5372100"/>
                  </a:lnTo>
                  <a:lnTo>
                    <a:pt x="8191500" y="0"/>
                  </a:lnTo>
                  <a:lnTo>
                    <a:pt x="0" y="0"/>
                  </a:lnTo>
                  <a:lnTo>
                    <a:pt x="0" y="5372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71800" y="278130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762000" y="0"/>
                  </a:moveTo>
                  <a:lnTo>
                    <a:pt x="762000" y="228600"/>
                  </a:lnTo>
                  <a:lnTo>
                    <a:pt x="914400" y="152400"/>
                  </a:lnTo>
                  <a:lnTo>
                    <a:pt x="800100" y="152400"/>
                  </a:lnTo>
                  <a:lnTo>
                    <a:pt x="800100" y="76200"/>
                  </a:lnTo>
                  <a:lnTo>
                    <a:pt x="914400" y="76200"/>
                  </a:lnTo>
                  <a:lnTo>
                    <a:pt x="762000" y="0"/>
                  </a:lnTo>
                  <a:close/>
                </a:path>
                <a:path w="990600" h="228600">
                  <a:moveTo>
                    <a:pt x="762000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762000" y="152400"/>
                  </a:lnTo>
                  <a:lnTo>
                    <a:pt x="762000" y="76200"/>
                  </a:lnTo>
                  <a:close/>
                </a:path>
                <a:path w="990600" h="228600">
                  <a:moveTo>
                    <a:pt x="914400" y="76200"/>
                  </a:moveTo>
                  <a:lnTo>
                    <a:pt x="800100" y="76200"/>
                  </a:lnTo>
                  <a:lnTo>
                    <a:pt x="800100" y="152400"/>
                  </a:lnTo>
                  <a:lnTo>
                    <a:pt x="914400" y="152400"/>
                  </a:lnTo>
                  <a:lnTo>
                    <a:pt x="990600" y="114300"/>
                  </a:lnTo>
                  <a:lnTo>
                    <a:pt x="914400" y="7620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107" y="336930"/>
            <a:ext cx="53498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BN</a:t>
            </a:r>
            <a:r>
              <a:rPr dirty="0" sz="4000" spc="-15"/>
              <a:t> </a:t>
            </a:r>
            <a:r>
              <a:rPr dirty="0" sz="4000" spc="-5"/>
              <a:t>ho</a:t>
            </a:r>
            <a:r>
              <a:rPr dirty="0" sz="4000" spc="-10"/>
              <a:t> khi </a:t>
            </a:r>
            <a:r>
              <a:rPr dirty="0" sz="4000" spc="-5"/>
              <a:t>đang</a:t>
            </a:r>
            <a:r>
              <a:rPr dirty="0" sz="4000" spc="-10"/>
              <a:t> thở</a:t>
            </a:r>
            <a:r>
              <a:rPr dirty="0" sz="4000" spc="-5"/>
              <a:t> </a:t>
            </a:r>
            <a:r>
              <a:rPr dirty="0" sz="4000" spc="-10"/>
              <a:t>ra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028700" y="1348739"/>
            <a:ext cx="7620000" cy="4441190"/>
            <a:chOff x="1028700" y="1348739"/>
            <a:chExt cx="7620000" cy="4441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386839"/>
              <a:ext cx="7543800" cy="43647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7750" y="1367789"/>
              <a:ext cx="7581900" cy="4403090"/>
            </a:xfrm>
            <a:custGeom>
              <a:avLst/>
              <a:gdLst/>
              <a:ahLst/>
              <a:cxnLst/>
              <a:rect l="l" t="t" r="r" b="b"/>
              <a:pathLst>
                <a:path w="7581900" h="4403090">
                  <a:moveTo>
                    <a:pt x="0" y="4402836"/>
                  </a:moveTo>
                  <a:lnTo>
                    <a:pt x="7581900" y="4402836"/>
                  </a:lnTo>
                  <a:lnTo>
                    <a:pt x="7581900" y="0"/>
                  </a:lnTo>
                  <a:lnTo>
                    <a:pt x="0" y="0"/>
                  </a:lnTo>
                  <a:lnTo>
                    <a:pt x="0" y="440283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57800" y="1722500"/>
              <a:ext cx="709295" cy="563880"/>
            </a:xfrm>
            <a:custGeom>
              <a:avLst/>
              <a:gdLst/>
              <a:ahLst/>
              <a:cxnLst/>
              <a:rect l="l" t="t" r="r" b="b"/>
              <a:pathLst>
                <a:path w="709295" h="563880">
                  <a:moveTo>
                    <a:pt x="110236" y="332866"/>
                  </a:moveTo>
                  <a:lnTo>
                    <a:pt x="0" y="563499"/>
                  </a:lnTo>
                  <a:lnTo>
                    <a:pt x="250571" y="513334"/>
                  </a:lnTo>
                  <a:lnTo>
                    <a:pt x="222029" y="476631"/>
                  </a:lnTo>
                  <a:lnTo>
                    <a:pt x="173736" y="476631"/>
                  </a:lnTo>
                  <a:lnTo>
                    <a:pt x="127000" y="416433"/>
                  </a:lnTo>
                  <a:lnTo>
                    <a:pt x="157046" y="393064"/>
                  </a:lnTo>
                  <a:lnTo>
                    <a:pt x="110236" y="332866"/>
                  </a:lnTo>
                  <a:close/>
                </a:path>
                <a:path w="709295" h="563880">
                  <a:moveTo>
                    <a:pt x="157046" y="393064"/>
                  </a:moveTo>
                  <a:lnTo>
                    <a:pt x="127000" y="416433"/>
                  </a:lnTo>
                  <a:lnTo>
                    <a:pt x="173736" y="476631"/>
                  </a:lnTo>
                  <a:lnTo>
                    <a:pt x="203829" y="453225"/>
                  </a:lnTo>
                  <a:lnTo>
                    <a:pt x="157046" y="393064"/>
                  </a:lnTo>
                  <a:close/>
                </a:path>
                <a:path w="709295" h="563880">
                  <a:moveTo>
                    <a:pt x="203829" y="453225"/>
                  </a:moveTo>
                  <a:lnTo>
                    <a:pt x="173736" y="476631"/>
                  </a:lnTo>
                  <a:lnTo>
                    <a:pt x="222029" y="476631"/>
                  </a:lnTo>
                  <a:lnTo>
                    <a:pt x="203829" y="453225"/>
                  </a:lnTo>
                  <a:close/>
                </a:path>
                <a:path w="709295" h="563880">
                  <a:moveTo>
                    <a:pt x="662432" y="0"/>
                  </a:moveTo>
                  <a:lnTo>
                    <a:pt x="157046" y="393064"/>
                  </a:lnTo>
                  <a:lnTo>
                    <a:pt x="203829" y="453225"/>
                  </a:lnTo>
                  <a:lnTo>
                    <a:pt x="709167" y="60198"/>
                  </a:lnTo>
                  <a:lnTo>
                    <a:pt x="662432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93444" y="6044590"/>
            <a:ext cx="72510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Việc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thở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ra có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trôi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chảy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và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liên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tục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hay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ko?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226" y="413130"/>
            <a:ext cx="51111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Chưa</a:t>
            </a:r>
            <a:r>
              <a:rPr dirty="0" sz="4000" spc="5"/>
              <a:t> </a:t>
            </a:r>
            <a:r>
              <a:rPr dirty="0" sz="4000" spc="-5"/>
              <a:t>hít</a:t>
            </a:r>
            <a:r>
              <a:rPr dirty="0" sz="4000"/>
              <a:t> </a:t>
            </a:r>
            <a:r>
              <a:rPr dirty="0" sz="4000" spc="-10"/>
              <a:t>vào</a:t>
            </a:r>
            <a:r>
              <a:rPr dirty="0" sz="4000" spc="-15"/>
              <a:t> </a:t>
            </a:r>
            <a:r>
              <a:rPr dirty="0" sz="4000" spc="-5"/>
              <a:t>hết</a:t>
            </a:r>
            <a:r>
              <a:rPr dirty="0" sz="4000" spc="10"/>
              <a:t> </a:t>
            </a:r>
            <a:r>
              <a:rPr dirty="0" sz="4000" spc="-10"/>
              <a:t>sức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181100" y="1257300"/>
            <a:ext cx="7315200" cy="4293235"/>
            <a:chOff x="1181100" y="1257300"/>
            <a:chExt cx="7315200" cy="4293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1295400"/>
              <a:ext cx="7239000" cy="42169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0150" y="1276350"/>
              <a:ext cx="7277100" cy="4255135"/>
            </a:xfrm>
            <a:custGeom>
              <a:avLst/>
              <a:gdLst/>
              <a:ahLst/>
              <a:cxnLst/>
              <a:rect l="l" t="t" r="r" b="b"/>
              <a:pathLst>
                <a:path w="7277100" h="4255135">
                  <a:moveTo>
                    <a:pt x="0" y="4255008"/>
                  </a:moveTo>
                  <a:lnTo>
                    <a:pt x="7277100" y="4255008"/>
                  </a:lnTo>
                  <a:lnTo>
                    <a:pt x="7277100" y="0"/>
                  </a:lnTo>
                  <a:lnTo>
                    <a:pt x="0" y="0"/>
                  </a:lnTo>
                  <a:lnTo>
                    <a:pt x="0" y="42550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43678" y="3282695"/>
              <a:ext cx="457200" cy="114300"/>
            </a:xfrm>
            <a:custGeom>
              <a:avLst/>
              <a:gdLst/>
              <a:ahLst/>
              <a:cxnLst/>
              <a:rect l="l" t="t" r="r" b="b"/>
              <a:pathLst>
                <a:path w="4572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457200" h="114300">
                  <a:moveTo>
                    <a:pt x="342900" y="0"/>
                  </a:moveTo>
                  <a:lnTo>
                    <a:pt x="342900" y="114300"/>
                  </a:lnTo>
                  <a:lnTo>
                    <a:pt x="419100" y="76200"/>
                  </a:lnTo>
                  <a:lnTo>
                    <a:pt x="361950" y="76200"/>
                  </a:lnTo>
                  <a:lnTo>
                    <a:pt x="361950" y="38100"/>
                  </a:lnTo>
                  <a:lnTo>
                    <a:pt x="419100" y="38100"/>
                  </a:lnTo>
                  <a:lnTo>
                    <a:pt x="342900" y="0"/>
                  </a:lnTo>
                  <a:close/>
                </a:path>
                <a:path w="45720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457200" h="114300">
                  <a:moveTo>
                    <a:pt x="342900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342900" y="76200"/>
                  </a:lnTo>
                  <a:lnTo>
                    <a:pt x="342900" y="38100"/>
                  </a:lnTo>
                  <a:close/>
                </a:path>
                <a:path w="457200" h="114300">
                  <a:moveTo>
                    <a:pt x="419100" y="38100"/>
                  </a:moveTo>
                  <a:lnTo>
                    <a:pt x="361950" y="38100"/>
                  </a:lnTo>
                  <a:lnTo>
                    <a:pt x="361950" y="76200"/>
                  </a:lnTo>
                  <a:lnTo>
                    <a:pt x="419100" y="76200"/>
                  </a:lnTo>
                  <a:lnTo>
                    <a:pt x="457200" y="57150"/>
                  </a:lnTo>
                  <a:lnTo>
                    <a:pt x="419100" y="3810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93444" y="5708396"/>
            <a:ext cx="766445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Việc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hít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vào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có được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thực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hiện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với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gắng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sức </a:t>
            </a:r>
            <a:r>
              <a:rPr dirty="0" sz="2800" spc="-76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cao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nhất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hay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5228" rIns="0" bIns="0" rtlCol="0" vert="horz">
            <a:spAutoFit/>
          </a:bodyPr>
          <a:lstStyle/>
          <a:p>
            <a:pPr marL="1849120" marR="5080" indent="-1201420">
              <a:lnSpc>
                <a:spcPts val="4320"/>
              </a:lnSpc>
              <a:spcBef>
                <a:spcPts val="640"/>
              </a:spcBef>
            </a:pPr>
            <a:r>
              <a:rPr dirty="0" sz="4000" spc="-10"/>
              <a:t>Kết</a:t>
            </a:r>
            <a:r>
              <a:rPr dirty="0" sz="4000" spc="5"/>
              <a:t> </a:t>
            </a:r>
            <a:r>
              <a:rPr dirty="0" sz="4000" spc="-10"/>
              <a:t>thúc</a:t>
            </a:r>
            <a:r>
              <a:rPr dirty="0" sz="4000" spc="5"/>
              <a:t> </a:t>
            </a:r>
            <a:r>
              <a:rPr dirty="0" sz="4000" spc="-10"/>
              <a:t>test</a:t>
            </a:r>
            <a:r>
              <a:rPr dirty="0" sz="4000" spc="35"/>
              <a:t> </a:t>
            </a:r>
            <a:r>
              <a:rPr dirty="0" sz="4000" spc="-10"/>
              <a:t>sớm</a:t>
            </a:r>
            <a:r>
              <a:rPr dirty="0" sz="4000" spc="15"/>
              <a:t> </a:t>
            </a:r>
            <a:r>
              <a:rPr dirty="0" sz="4000" spc="-5"/>
              <a:t>vì</a:t>
            </a:r>
            <a:r>
              <a:rPr dirty="0" sz="4000" spc="5"/>
              <a:t> </a:t>
            </a:r>
            <a:r>
              <a:rPr dirty="0" sz="4000" spc="-10"/>
              <a:t>chưa</a:t>
            </a:r>
            <a:r>
              <a:rPr dirty="0" sz="4000" spc="10"/>
              <a:t> </a:t>
            </a:r>
            <a:r>
              <a:rPr dirty="0" sz="4000" spc="-10"/>
              <a:t>có </a:t>
            </a:r>
            <a:r>
              <a:rPr dirty="0" sz="4000" spc="-1095"/>
              <a:t> </a:t>
            </a:r>
            <a:r>
              <a:rPr dirty="0" sz="4000" spc="-240"/>
              <a:t>bình</a:t>
            </a:r>
            <a:r>
              <a:rPr dirty="0" sz="4000" spc="-5"/>
              <a:t> </a:t>
            </a:r>
            <a:r>
              <a:rPr dirty="0" sz="4000" spc="-75"/>
              <a:t>nguyên</a:t>
            </a:r>
            <a:r>
              <a:rPr dirty="0" sz="4000" spc="-5"/>
              <a:t> 1</a:t>
            </a:r>
            <a:r>
              <a:rPr dirty="0" sz="4000" spc="5"/>
              <a:t> </a:t>
            </a:r>
            <a:r>
              <a:rPr dirty="0" sz="4000" spc="-105"/>
              <a:t>giây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600955" y="1790700"/>
            <a:ext cx="4495800" cy="3657600"/>
            <a:chOff x="4600955" y="1790700"/>
            <a:chExt cx="4495800" cy="3657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9055" y="1828800"/>
              <a:ext cx="4419600" cy="3581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20005" y="1809750"/>
              <a:ext cx="4457700" cy="3619500"/>
            </a:xfrm>
            <a:custGeom>
              <a:avLst/>
              <a:gdLst/>
              <a:ahLst/>
              <a:cxnLst/>
              <a:rect l="l" t="t" r="r" b="b"/>
              <a:pathLst>
                <a:path w="4457700" h="3619500">
                  <a:moveTo>
                    <a:pt x="0" y="3619500"/>
                  </a:moveTo>
                  <a:lnTo>
                    <a:pt x="4457700" y="3619500"/>
                  </a:lnTo>
                  <a:lnTo>
                    <a:pt x="4457700" y="0"/>
                  </a:lnTo>
                  <a:lnTo>
                    <a:pt x="0" y="0"/>
                  </a:lnTo>
                  <a:lnTo>
                    <a:pt x="0" y="3619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75552" y="1884552"/>
              <a:ext cx="401955" cy="401955"/>
            </a:xfrm>
            <a:custGeom>
              <a:avLst/>
              <a:gdLst/>
              <a:ahLst/>
              <a:cxnLst/>
              <a:rect l="l" t="t" r="r" b="b"/>
              <a:pathLst>
                <a:path w="401954" h="401955">
                  <a:moveTo>
                    <a:pt x="258127" y="299021"/>
                  </a:moveTo>
                  <a:lnTo>
                    <a:pt x="217170" y="339979"/>
                  </a:lnTo>
                  <a:lnTo>
                    <a:pt x="401447" y="401447"/>
                  </a:lnTo>
                  <a:lnTo>
                    <a:pt x="374123" y="319532"/>
                  </a:lnTo>
                  <a:lnTo>
                    <a:pt x="278638" y="319532"/>
                  </a:lnTo>
                  <a:lnTo>
                    <a:pt x="258127" y="299021"/>
                  </a:lnTo>
                  <a:close/>
                </a:path>
                <a:path w="401954" h="401955">
                  <a:moveTo>
                    <a:pt x="299021" y="258127"/>
                  </a:moveTo>
                  <a:lnTo>
                    <a:pt x="258127" y="299021"/>
                  </a:lnTo>
                  <a:lnTo>
                    <a:pt x="278638" y="319532"/>
                  </a:lnTo>
                  <a:lnTo>
                    <a:pt x="319532" y="278638"/>
                  </a:lnTo>
                  <a:lnTo>
                    <a:pt x="299021" y="258127"/>
                  </a:lnTo>
                  <a:close/>
                </a:path>
                <a:path w="401954" h="401955">
                  <a:moveTo>
                    <a:pt x="339979" y="217170"/>
                  </a:moveTo>
                  <a:lnTo>
                    <a:pt x="299021" y="258127"/>
                  </a:lnTo>
                  <a:lnTo>
                    <a:pt x="319532" y="278638"/>
                  </a:lnTo>
                  <a:lnTo>
                    <a:pt x="278638" y="319532"/>
                  </a:lnTo>
                  <a:lnTo>
                    <a:pt x="374123" y="319532"/>
                  </a:lnTo>
                  <a:lnTo>
                    <a:pt x="339979" y="217170"/>
                  </a:lnTo>
                  <a:close/>
                </a:path>
                <a:path w="401954" h="401955">
                  <a:moveTo>
                    <a:pt x="40894" y="0"/>
                  </a:moveTo>
                  <a:lnTo>
                    <a:pt x="0" y="40894"/>
                  </a:lnTo>
                  <a:lnTo>
                    <a:pt x="258127" y="299021"/>
                  </a:lnTo>
                  <a:lnTo>
                    <a:pt x="299021" y="258127"/>
                  </a:lnTo>
                  <a:lnTo>
                    <a:pt x="40894" y="0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828800"/>
            <a:ext cx="4267200" cy="35814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3540" y="5749239"/>
            <a:ext cx="86817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Đáp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ứng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được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tiêu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chuẩn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kết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thúc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test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hay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không?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550" y="1809750"/>
            <a:ext cx="4305300" cy="3619500"/>
          </a:xfrm>
          <a:prstGeom prst="rect">
            <a:avLst/>
          </a:prstGeom>
          <a:ln w="38100">
            <a:solidFill>
              <a:srgbClr val="00336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58215">
              <a:lnSpc>
                <a:spcPts val="2025"/>
              </a:lnSpc>
            </a:pP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Bình</a:t>
            </a:r>
            <a:r>
              <a:rPr dirty="0" sz="1800" spc="-4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thường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6027" y="489330"/>
            <a:ext cx="6477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Thở</a:t>
            </a:r>
            <a:r>
              <a:rPr dirty="0" sz="4000" spc="-10"/>
              <a:t> </a:t>
            </a:r>
            <a:r>
              <a:rPr dirty="0" sz="4000" spc="-5"/>
              <a:t>ra</a:t>
            </a:r>
            <a:r>
              <a:rPr dirty="0" sz="4000"/>
              <a:t> </a:t>
            </a:r>
            <a:r>
              <a:rPr dirty="0" sz="4000" spc="-10"/>
              <a:t>sau </a:t>
            </a:r>
            <a:r>
              <a:rPr dirty="0" sz="4000" spc="-5"/>
              <a:t>đó</a:t>
            </a:r>
            <a:r>
              <a:rPr dirty="0" sz="4000" spc="-30"/>
              <a:t> </a:t>
            </a:r>
            <a:r>
              <a:rPr dirty="0" sz="4000" spc="-10"/>
              <a:t>ngừng</a:t>
            </a:r>
            <a:r>
              <a:rPr dirty="0" sz="4000" spc="-5"/>
              <a:t> ngay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782311" y="1485900"/>
            <a:ext cx="4095115" cy="3657600"/>
            <a:chOff x="4782311" y="1485900"/>
            <a:chExt cx="4095115" cy="3657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0411" y="1524000"/>
              <a:ext cx="4018788" cy="3581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01361" y="1504950"/>
              <a:ext cx="4057015" cy="3619500"/>
            </a:xfrm>
            <a:custGeom>
              <a:avLst/>
              <a:gdLst/>
              <a:ahLst/>
              <a:cxnLst/>
              <a:rect l="l" t="t" r="r" b="b"/>
              <a:pathLst>
                <a:path w="4057015" h="3619500">
                  <a:moveTo>
                    <a:pt x="0" y="3619500"/>
                  </a:moveTo>
                  <a:lnTo>
                    <a:pt x="4056888" y="3619500"/>
                  </a:lnTo>
                  <a:lnTo>
                    <a:pt x="4056888" y="0"/>
                  </a:lnTo>
                  <a:lnTo>
                    <a:pt x="0" y="0"/>
                  </a:lnTo>
                  <a:lnTo>
                    <a:pt x="0" y="3619500"/>
                  </a:lnTo>
                  <a:close/>
                </a:path>
              </a:pathLst>
            </a:custGeom>
            <a:ln w="38100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52132" y="2209800"/>
              <a:ext cx="173990" cy="533400"/>
            </a:xfrm>
            <a:custGeom>
              <a:avLst/>
              <a:gdLst/>
              <a:ahLst/>
              <a:cxnLst/>
              <a:rect l="l" t="t" r="r" b="b"/>
              <a:pathLst>
                <a:path w="173990" h="533400">
                  <a:moveTo>
                    <a:pt x="57912" y="359663"/>
                  </a:moveTo>
                  <a:lnTo>
                    <a:pt x="0" y="359663"/>
                  </a:lnTo>
                  <a:lnTo>
                    <a:pt x="86868" y="533400"/>
                  </a:lnTo>
                  <a:lnTo>
                    <a:pt x="159258" y="388620"/>
                  </a:lnTo>
                  <a:lnTo>
                    <a:pt x="57912" y="388620"/>
                  </a:lnTo>
                  <a:lnTo>
                    <a:pt x="57912" y="359663"/>
                  </a:lnTo>
                  <a:close/>
                </a:path>
                <a:path w="173990" h="533400">
                  <a:moveTo>
                    <a:pt x="115824" y="0"/>
                  </a:moveTo>
                  <a:lnTo>
                    <a:pt x="57912" y="0"/>
                  </a:lnTo>
                  <a:lnTo>
                    <a:pt x="57912" y="388620"/>
                  </a:lnTo>
                  <a:lnTo>
                    <a:pt x="115824" y="388620"/>
                  </a:lnTo>
                  <a:lnTo>
                    <a:pt x="115824" y="0"/>
                  </a:lnTo>
                  <a:close/>
                </a:path>
                <a:path w="173990" h="533400">
                  <a:moveTo>
                    <a:pt x="173736" y="359663"/>
                  </a:moveTo>
                  <a:lnTo>
                    <a:pt x="115824" y="359663"/>
                  </a:lnTo>
                  <a:lnTo>
                    <a:pt x="115824" y="388620"/>
                  </a:lnTo>
                  <a:lnTo>
                    <a:pt x="159258" y="388620"/>
                  </a:lnTo>
                  <a:lnTo>
                    <a:pt x="173736" y="359663"/>
                  </a:lnTo>
                  <a:close/>
                </a:path>
              </a:pathLst>
            </a:custGeom>
            <a:solidFill>
              <a:srgbClr val="66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12140" y="5224788"/>
            <a:ext cx="8321675" cy="1134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Thời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gian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thở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ra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có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đạt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tối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thiểu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6 giây</a:t>
            </a:r>
            <a:r>
              <a:rPr dirty="0" sz="2800" spc="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(trẻ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em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tối </a:t>
            </a:r>
            <a:r>
              <a:rPr dirty="0" sz="2800" spc="-7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thiểu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3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giây)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603" y="1510356"/>
            <a:ext cx="4000736" cy="35690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2648" y="1481455"/>
            <a:ext cx="4064635" cy="3627120"/>
          </a:xfrm>
          <a:prstGeom prst="rect">
            <a:avLst/>
          </a:prstGeom>
          <a:ln w="34798">
            <a:solidFill>
              <a:srgbClr val="6600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859790">
              <a:lnSpc>
                <a:spcPct val="100000"/>
              </a:lnSpc>
            </a:pP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Bình</a:t>
            </a:r>
            <a:r>
              <a:rPr dirty="0" sz="1800" spc="-4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thường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8945880" y="0"/>
                </a:moveTo>
                <a:lnTo>
                  <a:pt x="198120" y="0"/>
                </a:lnTo>
                <a:lnTo>
                  <a:pt x="152693" y="5229"/>
                </a:lnTo>
                <a:lnTo>
                  <a:pt x="110992" y="20127"/>
                </a:lnTo>
                <a:lnTo>
                  <a:pt x="74206" y="43507"/>
                </a:lnTo>
                <a:lnTo>
                  <a:pt x="43524" y="74182"/>
                </a:lnTo>
                <a:lnTo>
                  <a:pt x="20137" y="110967"/>
                </a:lnTo>
                <a:lnTo>
                  <a:pt x="5232" y="152675"/>
                </a:lnTo>
                <a:lnTo>
                  <a:pt x="0" y="198120"/>
                </a:lnTo>
                <a:lnTo>
                  <a:pt x="0" y="716279"/>
                </a:lnTo>
                <a:lnTo>
                  <a:pt x="5232" y="761724"/>
                </a:lnTo>
                <a:lnTo>
                  <a:pt x="20137" y="803432"/>
                </a:lnTo>
                <a:lnTo>
                  <a:pt x="43524" y="840217"/>
                </a:lnTo>
                <a:lnTo>
                  <a:pt x="74206" y="870892"/>
                </a:lnTo>
                <a:lnTo>
                  <a:pt x="110992" y="894272"/>
                </a:lnTo>
                <a:lnTo>
                  <a:pt x="152693" y="909170"/>
                </a:lnTo>
                <a:lnTo>
                  <a:pt x="198120" y="914400"/>
                </a:lnTo>
                <a:lnTo>
                  <a:pt x="8945880" y="914400"/>
                </a:lnTo>
                <a:lnTo>
                  <a:pt x="8991324" y="909170"/>
                </a:lnTo>
                <a:lnTo>
                  <a:pt x="9033032" y="894272"/>
                </a:lnTo>
                <a:lnTo>
                  <a:pt x="9069817" y="870892"/>
                </a:lnTo>
                <a:lnTo>
                  <a:pt x="9100492" y="840217"/>
                </a:lnTo>
                <a:lnTo>
                  <a:pt x="9123872" y="803432"/>
                </a:lnTo>
                <a:lnTo>
                  <a:pt x="9138770" y="761724"/>
                </a:lnTo>
                <a:lnTo>
                  <a:pt x="9144000" y="716279"/>
                </a:lnTo>
                <a:lnTo>
                  <a:pt x="9144000" y="198120"/>
                </a:lnTo>
                <a:lnTo>
                  <a:pt x="9138770" y="152675"/>
                </a:lnTo>
                <a:lnTo>
                  <a:pt x="9123872" y="110967"/>
                </a:lnTo>
                <a:lnTo>
                  <a:pt x="9100492" y="74182"/>
                </a:lnTo>
                <a:lnTo>
                  <a:pt x="9069817" y="43507"/>
                </a:lnTo>
                <a:lnTo>
                  <a:pt x="9033032" y="20127"/>
                </a:lnTo>
                <a:lnTo>
                  <a:pt x="8991324" y="5229"/>
                </a:lnTo>
                <a:lnTo>
                  <a:pt x="8945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8450" y="403047"/>
            <a:ext cx="34696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/>
              <a:t>Nhân</a:t>
            </a:r>
            <a:r>
              <a:rPr dirty="0" sz="4000" spc="365"/>
              <a:t> </a:t>
            </a:r>
            <a:r>
              <a:rPr dirty="0" sz="4000" spc="-100"/>
              <a:t>viên</a:t>
            </a:r>
            <a:r>
              <a:rPr dirty="0" sz="4000" spc="355"/>
              <a:t> </a:t>
            </a:r>
            <a:r>
              <a:rPr dirty="0" sz="4000" spc="-5"/>
              <a:t>y</a:t>
            </a:r>
            <a:r>
              <a:rPr dirty="0" sz="4000" spc="-10"/>
              <a:t> </a:t>
            </a:r>
            <a:r>
              <a:rPr dirty="0" sz="4000" spc="-5"/>
              <a:t>tế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145844" y="1681937"/>
            <a:ext cx="6631305" cy="33547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quen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thiết bị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35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Sai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khi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định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chuẩn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35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dirty="0" sz="2800" spc="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hướng dẫn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bệnh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nhân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đầy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đủ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35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Chỉ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định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đo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CNHH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hợp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lý</a:t>
            </a:r>
            <a:endParaRPr sz="2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2350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Đọc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kết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quả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sai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0" y="1453337"/>
            <a:ext cx="7877175" cy="3909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81000" algn="l"/>
                <a:tab pos="381635" algn="l"/>
              </a:tabLst>
            </a:pPr>
            <a:r>
              <a:rPr dirty="0" sz="2800" spc="155">
                <a:solidFill>
                  <a:srgbClr val="003366"/>
                </a:solidFill>
                <a:latin typeface="Microsoft Sans Serif"/>
                <a:cs typeface="Microsoft Sans Serif"/>
              </a:rPr>
              <a:t>Dữ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003366"/>
                </a:solidFill>
                <a:latin typeface="Microsoft Sans Serif"/>
                <a:cs typeface="Microsoft Sans Serif"/>
              </a:rPr>
              <a:t>liệu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45">
                <a:solidFill>
                  <a:srgbClr val="003366"/>
                </a:solidFill>
                <a:latin typeface="Microsoft Sans Serif"/>
                <a:cs typeface="Microsoft Sans Serif"/>
              </a:rPr>
              <a:t>được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in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ra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phải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003366"/>
                </a:solidFill>
                <a:latin typeface="Microsoft Sans Serif"/>
                <a:cs typeface="Microsoft Sans Serif"/>
              </a:rPr>
              <a:t>là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tốt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nhất?</a:t>
            </a:r>
            <a:endParaRPr sz="2800">
              <a:latin typeface="Microsoft Sans Serif"/>
              <a:cs typeface="Microsoft Sans Serif"/>
            </a:endParaRPr>
          </a:p>
          <a:p>
            <a:pPr lvl="1" marL="781685" marR="306705" indent="-287020">
              <a:lnSpc>
                <a:spcPct val="150000"/>
              </a:lnSpc>
              <a:spcBef>
                <a:spcPts val="675"/>
              </a:spcBef>
              <a:buSzPct val="75000"/>
              <a:buChar char="–"/>
              <a:tabLst>
                <a:tab pos="781685" algn="l"/>
                <a:tab pos="782320" algn="l"/>
              </a:tabLst>
            </a:pP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phải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FVC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0">
                <a:solidFill>
                  <a:srgbClr val="003366"/>
                </a:solidFill>
                <a:latin typeface="Microsoft Sans Serif"/>
                <a:cs typeface="Microsoft Sans Serif"/>
              </a:rPr>
              <a:t>lớn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nhất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55">
                <a:solidFill>
                  <a:srgbClr val="003366"/>
                </a:solidFill>
                <a:latin typeface="Microsoft Sans Serif"/>
                <a:cs typeface="Microsoft Sans Serif"/>
              </a:rPr>
              <a:t>từ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003366"/>
                </a:solidFill>
                <a:latin typeface="Microsoft Sans Serif"/>
                <a:cs typeface="Microsoft Sans Serif"/>
              </a:rPr>
              <a:t>lần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đo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thao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tác </a:t>
            </a:r>
            <a:r>
              <a:rPr dirty="0" sz="2800" spc="-7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chấp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nhận,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45">
                <a:solidFill>
                  <a:srgbClr val="003366"/>
                </a:solidFill>
                <a:latin typeface="Microsoft Sans Serif"/>
                <a:cs typeface="Microsoft Sans Serif"/>
              </a:rPr>
              <a:t>được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báo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cáo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hay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800">
              <a:latin typeface="Microsoft Sans Serif"/>
              <a:cs typeface="Microsoft Sans Serif"/>
            </a:endParaRPr>
          </a:p>
          <a:p>
            <a:pPr lvl="1" marL="781685" marR="30480" indent="-287020">
              <a:lnSpc>
                <a:spcPct val="150000"/>
              </a:lnSpc>
              <a:spcBef>
                <a:spcPts val="675"/>
              </a:spcBef>
              <a:buSzPct val="75000"/>
              <a:buChar char="–"/>
              <a:tabLst>
                <a:tab pos="781685" algn="l"/>
                <a:tab pos="782320" algn="l"/>
                <a:tab pos="4495800" algn="l"/>
                <a:tab pos="5029835" algn="l"/>
              </a:tabLst>
            </a:pP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phải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FEV</a:t>
            </a:r>
            <a:r>
              <a:rPr dirty="0" baseline="-21021" sz="2775">
                <a:solidFill>
                  <a:srgbClr val="003366"/>
                </a:solidFill>
                <a:latin typeface="Microsoft Sans Serif"/>
                <a:cs typeface="Microsoft Sans Serif"/>
              </a:rPr>
              <a:t>1</a:t>
            </a:r>
            <a:r>
              <a:rPr dirty="0" baseline="-21021" sz="2775" spc="52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0">
                <a:solidFill>
                  <a:srgbClr val="003366"/>
                </a:solidFill>
                <a:latin typeface="Microsoft Sans Serif"/>
                <a:cs typeface="Microsoft Sans Serif"/>
              </a:rPr>
              <a:t>lớn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nhất	</a:t>
            </a:r>
            <a:r>
              <a:rPr dirty="0" sz="2800" spc="155">
                <a:solidFill>
                  <a:srgbClr val="003366"/>
                </a:solidFill>
                <a:latin typeface="Microsoft Sans Serif"/>
                <a:cs typeface="Microsoft Sans Serif"/>
              </a:rPr>
              <a:t>từ	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lần</a:t>
            </a:r>
            <a:r>
              <a:rPr dirty="0" sz="28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đo</a:t>
            </a:r>
            <a:r>
              <a:rPr dirty="0" sz="28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thao</a:t>
            </a:r>
            <a:r>
              <a:rPr dirty="0" sz="28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tác </a:t>
            </a:r>
            <a:r>
              <a:rPr dirty="0" sz="2800" spc="-7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chấp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nhận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14">
                <a:solidFill>
                  <a:srgbClr val="003366"/>
                </a:solidFill>
                <a:latin typeface="Microsoft Sans Serif"/>
                <a:cs typeface="Microsoft Sans Serif"/>
              </a:rPr>
              <a:t>được,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báo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cáo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hay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800">
              <a:latin typeface="Microsoft Sans Serif"/>
              <a:cs typeface="Microsoft Sans Serif"/>
            </a:endParaRPr>
          </a:p>
          <a:p>
            <a:pPr lvl="1" marL="781685" indent="-287020">
              <a:lnSpc>
                <a:spcPct val="100000"/>
              </a:lnSpc>
              <a:spcBef>
                <a:spcPts val="2355"/>
              </a:spcBef>
              <a:buSzPct val="75000"/>
              <a:buChar char="–"/>
              <a:tabLst>
                <a:tab pos="781685" algn="l"/>
                <a:tab pos="782320" algn="l"/>
              </a:tabLst>
            </a:pP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PEF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0">
                <a:solidFill>
                  <a:srgbClr val="003366"/>
                </a:solidFill>
                <a:latin typeface="Microsoft Sans Serif"/>
                <a:cs typeface="Microsoft Sans Serif"/>
              </a:rPr>
              <a:t>lớn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nhất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45">
                <a:solidFill>
                  <a:srgbClr val="003366"/>
                </a:solidFill>
                <a:latin typeface="Microsoft Sans Serif"/>
                <a:cs typeface="Microsoft Sans Serif"/>
              </a:rPr>
              <a:t>được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báo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cáo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hay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000" y="337515"/>
            <a:ext cx="70288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Lựa</a:t>
            </a:r>
            <a:r>
              <a:rPr dirty="0" sz="4000" spc="-10"/>
              <a:t> </a:t>
            </a:r>
            <a:r>
              <a:rPr dirty="0" sz="4000" spc="-5"/>
              <a:t>chọn</a:t>
            </a:r>
            <a:r>
              <a:rPr dirty="0" sz="4000" spc="-10"/>
              <a:t> </a:t>
            </a:r>
            <a:r>
              <a:rPr dirty="0" sz="4000" spc="-5"/>
              <a:t>kết</a:t>
            </a:r>
            <a:r>
              <a:rPr dirty="0" sz="4000" spc="5"/>
              <a:t> </a:t>
            </a:r>
            <a:r>
              <a:rPr dirty="0" sz="4000" spc="-5"/>
              <a:t>quả và</a:t>
            </a:r>
            <a:r>
              <a:rPr dirty="0" sz="4000" spc="-15"/>
              <a:t> </a:t>
            </a:r>
            <a:r>
              <a:rPr dirty="0" sz="4000" spc="-5"/>
              <a:t>báo</a:t>
            </a:r>
            <a:r>
              <a:rPr dirty="0" sz="4000" spc="5"/>
              <a:t> </a:t>
            </a:r>
            <a:r>
              <a:rPr dirty="0" sz="4000" spc="-10"/>
              <a:t>cáo</a:t>
            </a:r>
            <a:endParaRPr sz="4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529537"/>
            <a:ext cx="7842884" cy="4549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4025" indent="-441959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454025" algn="l"/>
                <a:tab pos="454659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In</a:t>
            </a:r>
            <a:r>
              <a:rPr dirty="0" sz="28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tối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thiểu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3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10">
                <a:solidFill>
                  <a:srgbClr val="003366"/>
                </a:solidFill>
                <a:latin typeface="Microsoft Sans Serif"/>
                <a:cs typeface="Microsoft Sans Serif"/>
              </a:rPr>
              <a:t>đường</a:t>
            </a:r>
            <a:r>
              <a:rPr dirty="0" sz="2800" spc="6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cong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CNHH?</a:t>
            </a:r>
            <a:endParaRPr sz="280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ct val="150000"/>
              </a:lnSpc>
              <a:spcBef>
                <a:spcPts val="6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  <a:tab pos="967740" algn="l"/>
                <a:tab pos="1920875" algn="l"/>
                <a:tab pos="3088005" algn="l"/>
                <a:tab pos="3622040" algn="l"/>
                <a:tab pos="4194810" algn="l"/>
                <a:tab pos="5146040" algn="l"/>
                <a:tab pos="5995035" algn="l"/>
                <a:tab pos="6568440" algn="l"/>
                <a:tab pos="7356475" algn="l"/>
              </a:tabLst>
            </a:pP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ó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bằn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g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h</a:t>
            </a:r>
            <a:r>
              <a:rPr dirty="0" sz="2800" spc="95">
                <a:solidFill>
                  <a:srgbClr val="003366"/>
                </a:solidFill>
                <a:latin typeface="Microsoft Sans Serif"/>
                <a:cs typeface="Microsoft Sans Serif"/>
              </a:rPr>
              <a:t>ứn</a:t>
            </a:r>
            <a:r>
              <a:rPr dirty="0" sz="2800" spc="100">
                <a:solidFill>
                  <a:srgbClr val="003366"/>
                </a:solidFill>
                <a:latin typeface="Microsoft Sans Serif"/>
                <a:cs typeface="Microsoft Sans Serif"/>
              </a:rPr>
              <a:t>g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v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ề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150">
                <a:solidFill>
                  <a:srgbClr val="003366"/>
                </a:solidFill>
                <a:latin typeface="Microsoft Sans Serif"/>
                <a:cs typeface="Microsoft Sans Serif"/>
              </a:rPr>
              <a:t>s</a:t>
            </a:r>
            <a:r>
              <a:rPr dirty="0" sz="2800" spc="160">
                <a:solidFill>
                  <a:srgbClr val="003366"/>
                </a:solidFill>
                <a:latin typeface="Microsoft Sans Serif"/>
                <a:cs typeface="Microsoft Sans Serif"/>
              </a:rPr>
              <a:t>ự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gắn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g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75">
                <a:solidFill>
                  <a:srgbClr val="003366"/>
                </a:solidFill>
                <a:latin typeface="Microsoft Sans Serif"/>
                <a:cs typeface="Microsoft Sans Serif"/>
              </a:rPr>
              <a:t>sức,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135">
                <a:solidFill>
                  <a:srgbClr val="003366"/>
                </a:solidFill>
                <a:latin typeface="Microsoft Sans Serif"/>
                <a:cs typeface="Microsoft Sans Serif"/>
              </a:rPr>
              <a:t>s</a:t>
            </a:r>
            <a:r>
              <a:rPr dirty="0" sz="2800" spc="160">
                <a:solidFill>
                  <a:srgbClr val="003366"/>
                </a:solidFill>
                <a:latin typeface="Microsoft Sans Serif"/>
                <a:cs typeface="Microsoft Sans Serif"/>
              </a:rPr>
              <a:t>ự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85">
                <a:solidFill>
                  <a:srgbClr val="003366"/>
                </a:solidFill>
                <a:latin typeface="Microsoft Sans Serif"/>
                <a:cs typeface="Microsoft Sans Serif"/>
              </a:rPr>
              <a:t>hợ</a:t>
            </a:r>
            <a:r>
              <a:rPr dirty="0" sz="2800" spc="90">
                <a:solidFill>
                  <a:srgbClr val="003366"/>
                </a:solidFill>
                <a:latin typeface="Microsoft Sans Serif"/>
                <a:cs typeface="Microsoft Sans Serif"/>
              </a:rPr>
              <a:t>p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á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 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hoặc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đáp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0">
                <a:solidFill>
                  <a:srgbClr val="003366"/>
                </a:solidFill>
                <a:latin typeface="Microsoft Sans Serif"/>
                <a:cs typeface="Microsoft Sans Serif"/>
              </a:rPr>
              <a:t>ứng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45">
                <a:solidFill>
                  <a:srgbClr val="003366"/>
                </a:solidFill>
                <a:latin typeface="Microsoft Sans Serif"/>
                <a:cs typeface="Microsoft Sans Serif"/>
              </a:rPr>
              <a:t>được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các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tiêu</a:t>
            </a:r>
            <a:r>
              <a:rPr dirty="0" sz="28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chuẩn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hay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ko?</a:t>
            </a:r>
            <a:endParaRPr sz="2800">
              <a:latin typeface="Microsoft Sans Serif"/>
              <a:cs typeface="Microsoft Sans Serif"/>
            </a:endParaRPr>
          </a:p>
          <a:p>
            <a:pPr marL="354965" marR="6350" indent="-342900">
              <a:lnSpc>
                <a:spcPct val="150000"/>
              </a:lnSpc>
              <a:spcBef>
                <a:spcPts val="6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Các</a:t>
            </a:r>
            <a:r>
              <a:rPr dirty="0" sz="2800" spc="2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báo</a:t>
            </a:r>
            <a:r>
              <a:rPr dirty="0" sz="2800" spc="2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cáo</a:t>
            </a:r>
            <a:r>
              <a:rPr dirty="0" sz="2800" spc="28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2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40">
                <a:solidFill>
                  <a:srgbClr val="003366"/>
                </a:solidFill>
                <a:latin typeface="Microsoft Sans Serif"/>
                <a:cs typeface="Microsoft Sans Serif"/>
              </a:rPr>
              <a:t>được</a:t>
            </a:r>
            <a:r>
              <a:rPr dirty="0" sz="2800" spc="28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lấy</a:t>
            </a:r>
            <a:r>
              <a:rPr dirty="0" sz="2800" spc="28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ra</a:t>
            </a:r>
            <a:r>
              <a:rPr dirty="0" sz="2800" spc="28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5">
                <a:solidFill>
                  <a:srgbClr val="003366"/>
                </a:solidFill>
                <a:latin typeface="Microsoft Sans Serif"/>
                <a:cs typeface="Microsoft Sans Serif"/>
              </a:rPr>
              <a:t>với</a:t>
            </a:r>
            <a:r>
              <a:rPr dirty="0" sz="2800" spc="28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tất</a:t>
            </a:r>
            <a:r>
              <a:rPr dirty="0" sz="2800" spc="26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cả</a:t>
            </a:r>
            <a:r>
              <a:rPr dirty="0" sz="2800" spc="2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55">
                <a:solidFill>
                  <a:srgbClr val="003366"/>
                </a:solidFill>
                <a:latin typeface="Microsoft Sans Serif"/>
                <a:cs typeface="Microsoft Sans Serif"/>
              </a:rPr>
              <a:t>dữ</a:t>
            </a:r>
            <a:r>
              <a:rPr dirty="0" sz="2800" spc="2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liệu </a:t>
            </a:r>
            <a:r>
              <a:rPr dirty="0" sz="2800" spc="-7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yêu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cầu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hay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ko?</a:t>
            </a:r>
            <a:endParaRPr sz="2800">
              <a:latin typeface="Microsoft Sans Serif"/>
              <a:cs typeface="Microsoft Sans Serif"/>
            </a:endParaRPr>
          </a:p>
          <a:p>
            <a:pPr marL="354965" marR="6350" indent="-342900">
              <a:lnSpc>
                <a:spcPct val="150000"/>
              </a:lnSpc>
              <a:spcBef>
                <a:spcPts val="675"/>
              </a:spcBef>
              <a:buSzPct val="75000"/>
              <a:buFont typeface="Wingdings"/>
              <a:buChar char=""/>
              <a:tabLst>
                <a:tab pos="354965" algn="l"/>
                <a:tab pos="355600" algn="l"/>
                <a:tab pos="1022985" algn="l"/>
                <a:tab pos="1751330" algn="l"/>
                <a:tab pos="2519680" algn="l"/>
                <a:tab pos="3166110" algn="l"/>
                <a:tab pos="3912870" algn="l"/>
                <a:tab pos="5172075" algn="l"/>
                <a:tab pos="5721985" algn="l"/>
                <a:tab pos="6687184" algn="l"/>
                <a:tab pos="7453630" algn="l"/>
              </a:tabLst>
            </a:pPr>
            <a:r>
              <a:rPr dirty="0" sz="2800" spc="170">
                <a:solidFill>
                  <a:srgbClr val="003366"/>
                </a:solidFill>
                <a:latin typeface="Microsoft Sans Serif"/>
                <a:cs typeface="Microsoft Sans Serif"/>
              </a:rPr>
              <a:t>D</a:t>
            </a:r>
            <a:r>
              <a:rPr dirty="0" sz="2800" spc="135">
                <a:solidFill>
                  <a:srgbClr val="003366"/>
                </a:solidFill>
                <a:latin typeface="Microsoft Sans Serif"/>
                <a:cs typeface="Microsoft Sans Serif"/>
              </a:rPr>
              <a:t>ữ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15">
                <a:solidFill>
                  <a:srgbClr val="003366"/>
                </a:solidFill>
                <a:latin typeface="Microsoft Sans Serif"/>
                <a:cs typeface="Microsoft Sans Serif"/>
              </a:rPr>
              <a:t>li</a:t>
            </a:r>
            <a:r>
              <a:rPr dirty="0" sz="2800" spc="-20">
                <a:solidFill>
                  <a:srgbClr val="003366"/>
                </a:solidFill>
                <a:latin typeface="Microsoft Sans Serif"/>
                <a:cs typeface="Microsoft Sans Serif"/>
              </a:rPr>
              <a:t>ệ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u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d</a:t>
            </a:r>
            <a:r>
              <a:rPr dirty="0" sz="2800" spc="5">
                <a:solidFill>
                  <a:srgbClr val="003366"/>
                </a:solidFill>
                <a:latin typeface="Microsoft Sans Serif"/>
                <a:cs typeface="Microsoft Sans Serif"/>
              </a:rPr>
              <a:t>â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số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,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m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ô</a:t>
            </a:r>
            <a:r>
              <a:rPr dirty="0" sz="2800" spc="-20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80">
                <a:solidFill>
                  <a:srgbClr val="003366"/>
                </a:solidFill>
                <a:latin typeface="Microsoft Sans Serif"/>
                <a:cs typeface="Microsoft Sans Serif"/>
              </a:rPr>
              <a:t>tr</a:t>
            </a:r>
            <a:r>
              <a:rPr dirty="0" sz="2800" spc="150">
                <a:solidFill>
                  <a:srgbClr val="003366"/>
                </a:solidFill>
                <a:latin typeface="Microsoft Sans Serif"/>
                <a:cs typeface="Microsoft Sans Serif"/>
              </a:rPr>
              <a:t>ư</a:t>
            </a:r>
            <a:r>
              <a:rPr dirty="0" sz="2800" spc="90">
                <a:solidFill>
                  <a:srgbClr val="003366"/>
                </a:solidFill>
                <a:latin typeface="Microsoft Sans Serif"/>
                <a:cs typeface="Microsoft Sans Serif"/>
              </a:rPr>
              <a:t>ờng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v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à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nh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â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tr</a:t>
            </a:r>
            <a:r>
              <a:rPr dirty="0" sz="2800" spc="5">
                <a:solidFill>
                  <a:srgbClr val="003366"/>
                </a:solidFill>
                <a:latin typeface="Microsoft Sans Serif"/>
                <a:cs typeface="Microsoft Sans Serif"/>
              </a:rPr>
              <a:t>ắ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800" spc="-15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ó  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chính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xác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hay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ko?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5250" y="207010"/>
            <a:ext cx="70218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Lựa</a:t>
            </a:r>
            <a:r>
              <a:rPr dirty="0" sz="4000" spc="-10"/>
              <a:t> chọn kết</a:t>
            </a:r>
            <a:r>
              <a:rPr dirty="0" sz="4000"/>
              <a:t> </a:t>
            </a:r>
            <a:r>
              <a:rPr dirty="0" sz="4000" spc="-5"/>
              <a:t>quả</a:t>
            </a:r>
            <a:r>
              <a:rPr dirty="0" sz="4000" spc="-10"/>
              <a:t> </a:t>
            </a:r>
            <a:r>
              <a:rPr dirty="0" sz="4000" spc="-5"/>
              <a:t>và</a:t>
            </a:r>
            <a:r>
              <a:rPr dirty="0" sz="4000" spc="-10"/>
              <a:t> </a:t>
            </a:r>
            <a:r>
              <a:rPr dirty="0" sz="4000" spc="-5"/>
              <a:t>báo </a:t>
            </a:r>
            <a:r>
              <a:rPr dirty="0" sz="4000" spc="-10"/>
              <a:t>cáo</a:t>
            </a:r>
            <a:endParaRPr sz="4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341" y="441452"/>
            <a:ext cx="44519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Đọc</a:t>
            </a:r>
            <a:r>
              <a:rPr dirty="0" sz="4000" spc="-25"/>
              <a:t> </a:t>
            </a:r>
            <a:r>
              <a:rPr dirty="0" sz="4000" spc="-10"/>
              <a:t>kết </a:t>
            </a:r>
            <a:r>
              <a:rPr dirty="0" sz="4000" spc="-5"/>
              <a:t>quả</a:t>
            </a:r>
            <a:r>
              <a:rPr dirty="0" sz="4000" spc="-30"/>
              <a:t> </a:t>
            </a:r>
            <a:r>
              <a:rPr dirty="0" sz="4000" spc="-10"/>
              <a:t>CNTK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7244" y="1835023"/>
            <a:ext cx="7722234" cy="3268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5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Microsoft Sans Serif"/>
                <a:cs typeface="Microsoft Sans Serif"/>
              </a:rPr>
              <a:t>Yêu</a:t>
            </a:r>
            <a:r>
              <a:rPr dirty="0" u="heavy" sz="2800" spc="-1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280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Microsoft Sans Serif"/>
                <a:cs typeface="Microsoft Sans Serif"/>
              </a:rPr>
              <a:t>cầu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527685" marR="5080" indent="-515620">
              <a:lnSpc>
                <a:spcPct val="150000"/>
              </a:lnSpc>
              <a:spcBef>
                <a:spcPts val="670"/>
              </a:spcBef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Xem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đúng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kỹ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thuật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?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(phải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đảm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bảo </a:t>
            </a:r>
            <a:r>
              <a:rPr dirty="0" sz="2800" spc="-7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7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tiêu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chuẩn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và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3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yếu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tố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lặp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lại)</a:t>
            </a:r>
            <a:endParaRPr sz="2800">
              <a:latin typeface="Microsoft Sans Serif"/>
              <a:cs typeface="Microsoft Sans Serif"/>
            </a:endParaRPr>
          </a:p>
          <a:p>
            <a:pPr marL="527685" indent="-515620">
              <a:lnSpc>
                <a:spcPct val="100000"/>
              </a:lnSpc>
              <a:spcBef>
                <a:spcPts val="2355"/>
              </a:spcBef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Đánh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giá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kết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quả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bình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95">
                <a:solidFill>
                  <a:srgbClr val="003366"/>
                </a:solidFill>
                <a:latin typeface="Microsoft Sans Serif"/>
                <a:cs typeface="Microsoft Sans Serif"/>
              </a:rPr>
              <a:t>thường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không?</a:t>
            </a:r>
            <a:endParaRPr sz="2800">
              <a:latin typeface="Microsoft Sans Serif"/>
              <a:cs typeface="Microsoft Sans Serif"/>
            </a:endParaRPr>
          </a:p>
          <a:p>
            <a:pPr marL="527685" indent="-515620">
              <a:lnSpc>
                <a:spcPct val="100000"/>
              </a:lnSpc>
              <a:spcBef>
                <a:spcPts val="2350"/>
              </a:spcBef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Chẩn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đoán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rối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loạn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thông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khí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thuộc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003366"/>
                </a:solidFill>
                <a:latin typeface="Microsoft Sans Serif"/>
                <a:cs typeface="Microsoft Sans Serif"/>
              </a:rPr>
              <a:t>loại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nào?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742045" cy="6858000"/>
            <a:chOff x="0" y="0"/>
            <a:chExt cx="874204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6858000"/>
            </a:xfrm>
            <a:custGeom>
              <a:avLst/>
              <a:gdLst/>
              <a:ahLst/>
              <a:cxnLst/>
              <a:rect l="l" t="t" r="r" b="b"/>
              <a:pathLst>
                <a:path w="4572000" h="6858000">
                  <a:moveTo>
                    <a:pt x="457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0" y="6858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99C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5800" y="990600"/>
              <a:ext cx="5181600" cy="1905000"/>
            </a:xfrm>
            <a:custGeom>
              <a:avLst/>
              <a:gdLst/>
              <a:ahLst/>
              <a:cxnLst/>
              <a:rect l="l" t="t" r="r" b="b"/>
              <a:pathLst>
                <a:path w="5181600" h="1905000">
                  <a:moveTo>
                    <a:pt x="4229100" y="0"/>
                  </a:moveTo>
                  <a:lnTo>
                    <a:pt x="952500" y="0"/>
                  </a:lnTo>
                  <a:lnTo>
                    <a:pt x="904961" y="1165"/>
                  </a:lnTo>
                  <a:lnTo>
                    <a:pt x="858025" y="4626"/>
                  </a:lnTo>
                  <a:lnTo>
                    <a:pt x="811747" y="10327"/>
                  </a:lnTo>
                  <a:lnTo>
                    <a:pt x="766182" y="18215"/>
                  </a:lnTo>
                  <a:lnTo>
                    <a:pt x="721383" y="28233"/>
                  </a:lnTo>
                  <a:lnTo>
                    <a:pt x="677407" y="40329"/>
                  </a:lnTo>
                  <a:lnTo>
                    <a:pt x="634306" y="54446"/>
                  </a:lnTo>
                  <a:lnTo>
                    <a:pt x="592136" y="70532"/>
                  </a:lnTo>
                  <a:lnTo>
                    <a:pt x="550951" y="88530"/>
                  </a:lnTo>
                  <a:lnTo>
                    <a:pt x="510807" y="108387"/>
                  </a:lnTo>
                  <a:lnTo>
                    <a:pt x="471757" y="130048"/>
                  </a:lnTo>
                  <a:lnTo>
                    <a:pt x="433855" y="153457"/>
                  </a:lnTo>
                  <a:lnTo>
                    <a:pt x="397158" y="178562"/>
                  </a:lnTo>
                  <a:lnTo>
                    <a:pt x="361718" y="205307"/>
                  </a:lnTo>
                  <a:lnTo>
                    <a:pt x="327591" y="233638"/>
                  </a:lnTo>
                  <a:lnTo>
                    <a:pt x="294832" y="263499"/>
                  </a:lnTo>
                  <a:lnTo>
                    <a:pt x="263494" y="294837"/>
                  </a:lnTo>
                  <a:lnTo>
                    <a:pt x="233633" y="327597"/>
                  </a:lnTo>
                  <a:lnTo>
                    <a:pt x="205303" y="361723"/>
                  </a:lnTo>
                  <a:lnTo>
                    <a:pt x="178559" y="397163"/>
                  </a:lnTo>
                  <a:lnTo>
                    <a:pt x="153454" y="433861"/>
                  </a:lnTo>
                  <a:lnTo>
                    <a:pt x="130045" y="471762"/>
                  </a:lnTo>
                  <a:lnTo>
                    <a:pt x="108384" y="510812"/>
                  </a:lnTo>
                  <a:lnTo>
                    <a:pt x="88528" y="550957"/>
                  </a:lnTo>
                  <a:lnTo>
                    <a:pt x="70530" y="592141"/>
                  </a:lnTo>
                  <a:lnTo>
                    <a:pt x="54445" y="634311"/>
                  </a:lnTo>
                  <a:lnTo>
                    <a:pt x="40328" y="677411"/>
                  </a:lnTo>
                  <a:lnTo>
                    <a:pt x="28233" y="721387"/>
                  </a:lnTo>
                  <a:lnTo>
                    <a:pt x="18214" y="766185"/>
                  </a:lnTo>
                  <a:lnTo>
                    <a:pt x="10327" y="811750"/>
                  </a:lnTo>
                  <a:lnTo>
                    <a:pt x="4626" y="858027"/>
                  </a:lnTo>
                  <a:lnTo>
                    <a:pt x="1165" y="904962"/>
                  </a:lnTo>
                  <a:lnTo>
                    <a:pt x="0" y="952500"/>
                  </a:lnTo>
                  <a:lnTo>
                    <a:pt x="1165" y="1000037"/>
                  </a:lnTo>
                  <a:lnTo>
                    <a:pt x="4626" y="1046972"/>
                  </a:lnTo>
                  <a:lnTo>
                    <a:pt x="10327" y="1093249"/>
                  </a:lnTo>
                  <a:lnTo>
                    <a:pt x="18214" y="1138814"/>
                  </a:lnTo>
                  <a:lnTo>
                    <a:pt x="28233" y="1183612"/>
                  </a:lnTo>
                  <a:lnTo>
                    <a:pt x="40328" y="1227588"/>
                  </a:lnTo>
                  <a:lnTo>
                    <a:pt x="54445" y="1270688"/>
                  </a:lnTo>
                  <a:lnTo>
                    <a:pt x="70530" y="1312858"/>
                  </a:lnTo>
                  <a:lnTo>
                    <a:pt x="88528" y="1354042"/>
                  </a:lnTo>
                  <a:lnTo>
                    <a:pt x="108384" y="1394187"/>
                  </a:lnTo>
                  <a:lnTo>
                    <a:pt x="130045" y="1433237"/>
                  </a:lnTo>
                  <a:lnTo>
                    <a:pt x="153454" y="1471138"/>
                  </a:lnTo>
                  <a:lnTo>
                    <a:pt x="178559" y="1507836"/>
                  </a:lnTo>
                  <a:lnTo>
                    <a:pt x="205303" y="1543276"/>
                  </a:lnTo>
                  <a:lnTo>
                    <a:pt x="233633" y="1577402"/>
                  </a:lnTo>
                  <a:lnTo>
                    <a:pt x="263494" y="1610162"/>
                  </a:lnTo>
                  <a:lnTo>
                    <a:pt x="294832" y="1641500"/>
                  </a:lnTo>
                  <a:lnTo>
                    <a:pt x="327591" y="1671361"/>
                  </a:lnTo>
                  <a:lnTo>
                    <a:pt x="361718" y="1699692"/>
                  </a:lnTo>
                  <a:lnTo>
                    <a:pt x="397158" y="1726437"/>
                  </a:lnTo>
                  <a:lnTo>
                    <a:pt x="433855" y="1751542"/>
                  </a:lnTo>
                  <a:lnTo>
                    <a:pt x="471757" y="1774952"/>
                  </a:lnTo>
                  <a:lnTo>
                    <a:pt x="510807" y="1796612"/>
                  </a:lnTo>
                  <a:lnTo>
                    <a:pt x="550951" y="1816469"/>
                  </a:lnTo>
                  <a:lnTo>
                    <a:pt x="592136" y="1834467"/>
                  </a:lnTo>
                  <a:lnTo>
                    <a:pt x="634306" y="1850553"/>
                  </a:lnTo>
                  <a:lnTo>
                    <a:pt x="677407" y="1864670"/>
                  </a:lnTo>
                  <a:lnTo>
                    <a:pt x="721383" y="1876766"/>
                  </a:lnTo>
                  <a:lnTo>
                    <a:pt x="766182" y="1886784"/>
                  </a:lnTo>
                  <a:lnTo>
                    <a:pt x="811747" y="1894672"/>
                  </a:lnTo>
                  <a:lnTo>
                    <a:pt x="858025" y="1900373"/>
                  </a:lnTo>
                  <a:lnTo>
                    <a:pt x="904961" y="1903834"/>
                  </a:lnTo>
                  <a:lnTo>
                    <a:pt x="952500" y="1905000"/>
                  </a:lnTo>
                  <a:lnTo>
                    <a:pt x="4229100" y="1905000"/>
                  </a:lnTo>
                  <a:lnTo>
                    <a:pt x="4276637" y="1903834"/>
                  </a:lnTo>
                  <a:lnTo>
                    <a:pt x="4323572" y="1900373"/>
                  </a:lnTo>
                  <a:lnTo>
                    <a:pt x="4369849" y="1894672"/>
                  </a:lnTo>
                  <a:lnTo>
                    <a:pt x="4415414" y="1886784"/>
                  </a:lnTo>
                  <a:lnTo>
                    <a:pt x="4460212" y="1876766"/>
                  </a:lnTo>
                  <a:lnTo>
                    <a:pt x="4504188" y="1864670"/>
                  </a:lnTo>
                  <a:lnTo>
                    <a:pt x="4547288" y="1850553"/>
                  </a:lnTo>
                  <a:lnTo>
                    <a:pt x="4589458" y="1834467"/>
                  </a:lnTo>
                  <a:lnTo>
                    <a:pt x="4630642" y="1816469"/>
                  </a:lnTo>
                  <a:lnTo>
                    <a:pt x="4670787" y="1796612"/>
                  </a:lnTo>
                  <a:lnTo>
                    <a:pt x="4709837" y="1774952"/>
                  </a:lnTo>
                  <a:lnTo>
                    <a:pt x="4747738" y="1751542"/>
                  </a:lnTo>
                  <a:lnTo>
                    <a:pt x="4784436" y="1726437"/>
                  </a:lnTo>
                  <a:lnTo>
                    <a:pt x="4819876" y="1699692"/>
                  </a:lnTo>
                  <a:lnTo>
                    <a:pt x="4854002" y="1671361"/>
                  </a:lnTo>
                  <a:lnTo>
                    <a:pt x="4886762" y="1641500"/>
                  </a:lnTo>
                  <a:lnTo>
                    <a:pt x="4918100" y="1610162"/>
                  </a:lnTo>
                  <a:lnTo>
                    <a:pt x="4947961" y="1577402"/>
                  </a:lnTo>
                  <a:lnTo>
                    <a:pt x="4976292" y="1543276"/>
                  </a:lnTo>
                  <a:lnTo>
                    <a:pt x="5003037" y="1507836"/>
                  </a:lnTo>
                  <a:lnTo>
                    <a:pt x="5028142" y="1471138"/>
                  </a:lnTo>
                  <a:lnTo>
                    <a:pt x="5051551" y="1433237"/>
                  </a:lnTo>
                  <a:lnTo>
                    <a:pt x="5073212" y="1394187"/>
                  </a:lnTo>
                  <a:lnTo>
                    <a:pt x="5093069" y="1354042"/>
                  </a:lnTo>
                  <a:lnTo>
                    <a:pt x="5111067" y="1312858"/>
                  </a:lnTo>
                  <a:lnTo>
                    <a:pt x="5127153" y="1270688"/>
                  </a:lnTo>
                  <a:lnTo>
                    <a:pt x="5141270" y="1227588"/>
                  </a:lnTo>
                  <a:lnTo>
                    <a:pt x="5153366" y="1183612"/>
                  </a:lnTo>
                  <a:lnTo>
                    <a:pt x="5163384" y="1138814"/>
                  </a:lnTo>
                  <a:lnTo>
                    <a:pt x="5171272" y="1093249"/>
                  </a:lnTo>
                  <a:lnTo>
                    <a:pt x="5176973" y="1046972"/>
                  </a:lnTo>
                  <a:lnTo>
                    <a:pt x="5180434" y="1000037"/>
                  </a:lnTo>
                  <a:lnTo>
                    <a:pt x="5181600" y="952500"/>
                  </a:lnTo>
                  <a:lnTo>
                    <a:pt x="5180434" y="904962"/>
                  </a:lnTo>
                  <a:lnTo>
                    <a:pt x="5176973" y="858027"/>
                  </a:lnTo>
                  <a:lnTo>
                    <a:pt x="5171272" y="811750"/>
                  </a:lnTo>
                  <a:lnTo>
                    <a:pt x="5163384" y="766185"/>
                  </a:lnTo>
                  <a:lnTo>
                    <a:pt x="5153366" y="721387"/>
                  </a:lnTo>
                  <a:lnTo>
                    <a:pt x="5141270" y="677411"/>
                  </a:lnTo>
                  <a:lnTo>
                    <a:pt x="5127153" y="634311"/>
                  </a:lnTo>
                  <a:lnTo>
                    <a:pt x="5111067" y="592141"/>
                  </a:lnTo>
                  <a:lnTo>
                    <a:pt x="5093069" y="550957"/>
                  </a:lnTo>
                  <a:lnTo>
                    <a:pt x="5073212" y="510812"/>
                  </a:lnTo>
                  <a:lnTo>
                    <a:pt x="5051552" y="471762"/>
                  </a:lnTo>
                  <a:lnTo>
                    <a:pt x="5028142" y="433861"/>
                  </a:lnTo>
                  <a:lnTo>
                    <a:pt x="5003037" y="397163"/>
                  </a:lnTo>
                  <a:lnTo>
                    <a:pt x="4976292" y="361723"/>
                  </a:lnTo>
                  <a:lnTo>
                    <a:pt x="4947961" y="327597"/>
                  </a:lnTo>
                  <a:lnTo>
                    <a:pt x="4918100" y="294837"/>
                  </a:lnTo>
                  <a:lnTo>
                    <a:pt x="4886762" y="263499"/>
                  </a:lnTo>
                  <a:lnTo>
                    <a:pt x="4854002" y="233638"/>
                  </a:lnTo>
                  <a:lnTo>
                    <a:pt x="4819876" y="205307"/>
                  </a:lnTo>
                  <a:lnTo>
                    <a:pt x="4784436" y="178562"/>
                  </a:lnTo>
                  <a:lnTo>
                    <a:pt x="4747738" y="153457"/>
                  </a:lnTo>
                  <a:lnTo>
                    <a:pt x="4709837" y="130048"/>
                  </a:lnTo>
                  <a:lnTo>
                    <a:pt x="4670787" y="108387"/>
                  </a:lnTo>
                  <a:lnTo>
                    <a:pt x="4630642" y="88530"/>
                  </a:lnTo>
                  <a:lnTo>
                    <a:pt x="4589458" y="70532"/>
                  </a:lnTo>
                  <a:lnTo>
                    <a:pt x="4547288" y="54446"/>
                  </a:lnTo>
                  <a:lnTo>
                    <a:pt x="4504188" y="40329"/>
                  </a:lnTo>
                  <a:lnTo>
                    <a:pt x="4460212" y="28233"/>
                  </a:lnTo>
                  <a:lnTo>
                    <a:pt x="4415414" y="18215"/>
                  </a:lnTo>
                  <a:lnTo>
                    <a:pt x="4369849" y="10327"/>
                  </a:lnTo>
                  <a:lnTo>
                    <a:pt x="4323572" y="4626"/>
                  </a:lnTo>
                  <a:lnTo>
                    <a:pt x="4276637" y="1165"/>
                  </a:lnTo>
                  <a:lnTo>
                    <a:pt x="422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1752600"/>
              <a:ext cx="7979664" cy="2450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586" y="673734"/>
            <a:ext cx="665734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0"/>
              <a:t>TIÊU</a:t>
            </a:r>
            <a:r>
              <a:rPr dirty="0" sz="3300" spc="114"/>
              <a:t> </a:t>
            </a:r>
            <a:r>
              <a:rPr dirty="0" sz="3300"/>
              <a:t>CHUẨN</a:t>
            </a:r>
            <a:r>
              <a:rPr dirty="0" sz="3300" spc="-55"/>
              <a:t> </a:t>
            </a:r>
            <a:r>
              <a:rPr dirty="0" sz="3300" spc="-10"/>
              <a:t>CHẤP</a:t>
            </a:r>
            <a:r>
              <a:rPr dirty="0" sz="3300" spc="-25"/>
              <a:t> </a:t>
            </a:r>
            <a:r>
              <a:rPr dirty="0" sz="3300" spc="-10"/>
              <a:t>NHẬN</a:t>
            </a:r>
            <a:r>
              <a:rPr dirty="0" sz="3300" spc="-50"/>
              <a:t> </a:t>
            </a:r>
            <a:r>
              <a:rPr dirty="0" sz="3300" spc="15"/>
              <a:t>ĐƯỢC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95731" y="1509909"/>
            <a:ext cx="8514080" cy="464185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365760" indent="-353695">
              <a:lnSpc>
                <a:spcPct val="100000"/>
              </a:lnSpc>
              <a:spcBef>
                <a:spcPts val="1005"/>
              </a:spcBef>
              <a:buFont typeface="Wingdings"/>
              <a:buChar char=""/>
              <a:tabLst>
                <a:tab pos="366395" algn="l"/>
              </a:tabLst>
            </a:pPr>
            <a:r>
              <a:rPr dirty="0" sz="2600" spc="65">
                <a:latin typeface="Microsoft Sans Serif"/>
                <a:cs typeface="Microsoft Sans Serif"/>
              </a:rPr>
              <a:t>Thời</a:t>
            </a:r>
            <a:r>
              <a:rPr dirty="0" sz="2600" spc="10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gian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150">
                <a:latin typeface="Microsoft Sans Serif"/>
                <a:cs typeface="Microsoft Sans Serif"/>
              </a:rPr>
              <a:t>từ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khi</a:t>
            </a:r>
            <a:r>
              <a:rPr dirty="0" sz="2600" spc="10">
                <a:latin typeface="Microsoft Sans Serif"/>
                <a:cs typeface="Microsoft Sans Serif"/>
              </a:rPr>
              <a:t> </a:t>
            </a:r>
            <a:r>
              <a:rPr dirty="0" sz="2600" spc="40">
                <a:latin typeface="Microsoft Sans Serif"/>
                <a:cs typeface="Microsoft Sans Serif"/>
              </a:rPr>
              <a:t>hít </a:t>
            </a:r>
            <a:r>
              <a:rPr dirty="0" sz="2600" spc="-5">
                <a:latin typeface="Microsoft Sans Serif"/>
                <a:cs typeface="Microsoft Sans Serif"/>
              </a:rPr>
              <a:t>tối</a:t>
            </a:r>
            <a:r>
              <a:rPr dirty="0" sz="2600" spc="4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đa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đến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bắt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đầu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đo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5">
                <a:latin typeface="Microsoft Sans Serif"/>
                <a:cs typeface="Microsoft Sans Serif"/>
              </a:rPr>
              <a:t>FVC</a:t>
            </a:r>
            <a:r>
              <a:rPr dirty="0" sz="2600" spc="2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&lt;</a:t>
            </a:r>
            <a:r>
              <a:rPr dirty="0" sz="2600" spc="2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1</a:t>
            </a:r>
            <a:r>
              <a:rPr dirty="0" sz="2600" spc="45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giây</a:t>
            </a:r>
            <a:endParaRPr sz="2600">
              <a:latin typeface="Microsoft Sans Serif"/>
              <a:cs typeface="Microsoft Sans Serif"/>
            </a:endParaRPr>
          </a:p>
          <a:p>
            <a:pPr marL="365760" indent="-353695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366395" algn="l"/>
              </a:tabLst>
            </a:pPr>
            <a:r>
              <a:rPr dirty="0" sz="2600">
                <a:latin typeface="Microsoft Sans Serif"/>
                <a:cs typeface="Microsoft Sans Serif"/>
              </a:rPr>
              <a:t>Có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 spc="30">
                <a:latin typeface="Microsoft Sans Serif"/>
                <a:cs typeface="Microsoft Sans Serif"/>
              </a:rPr>
              <a:t>bình</a:t>
            </a:r>
            <a:r>
              <a:rPr dirty="0" sz="2600" spc="4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nguyên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1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giây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trên</a:t>
            </a:r>
            <a:r>
              <a:rPr dirty="0" sz="2600" spc="45">
                <a:latin typeface="Microsoft Sans Serif"/>
                <a:cs typeface="Microsoft Sans Serif"/>
              </a:rPr>
              <a:t> </a:t>
            </a:r>
            <a:r>
              <a:rPr dirty="0" sz="2600" spc="110">
                <a:latin typeface="Microsoft Sans Serif"/>
                <a:cs typeface="Microsoft Sans Serif"/>
              </a:rPr>
              <a:t>đường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thể</a:t>
            </a:r>
            <a:r>
              <a:rPr dirty="0" sz="2600" spc="50">
                <a:latin typeface="Microsoft Sans Serif"/>
                <a:cs typeface="Microsoft Sans Serif"/>
              </a:rPr>
              <a:t> </a:t>
            </a:r>
            <a:r>
              <a:rPr dirty="0" sz="2600" spc="30">
                <a:latin typeface="Microsoft Sans Serif"/>
                <a:cs typeface="Microsoft Sans Serif"/>
              </a:rPr>
              <a:t>tích</a:t>
            </a:r>
            <a:r>
              <a:rPr dirty="0" sz="2600" spc="-1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-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 spc="60">
                <a:latin typeface="Microsoft Sans Serif"/>
                <a:cs typeface="Microsoft Sans Serif"/>
              </a:rPr>
              <a:t>thời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gian</a:t>
            </a:r>
            <a:endParaRPr sz="2600">
              <a:latin typeface="Microsoft Sans Serif"/>
              <a:cs typeface="Microsoft Sans Serif"/>
            </a:endParaRPr>
          </a:p>
          <a:p>
            <a:pPr marL="365760" marR="5080" indent="-353695">
              <a:lnSpc>
                <a:spcPts val="4100"/>
              </a:lnSpc>
              <a:spcBef>
                <a:spcPts val="160"/>
              </a:spcBef>
              <a:buFont typeface="Wingdings"/>
              <a:buChar char=""/>
              <a:tabLst>
                <a:tab pos="366395" algn="l"/>
              </a:tabLst>
            </a:pPr>
            <a:r>
              <a:rPr dirty="0" sz="2600" spc="-5">
                <a:latin typeface="Microsoft Sans Serif"/>
                <a:cs typeface="Microsoft Sans Serif"/>
              </a:rPr>
              <a:t>Điểm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kết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thúc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test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 spc="30">
                <a:latin typeface="Microsoft Sans Serif"/>
                <a:cs typeface="Microsoft Sans Serif"/>
              </a:rPr>
              <a:t>hình </a:t>
            </a:r>
            <a:r>
              <a:rPr dirty="0" sz="2600" spc="-5">
                <a:latin typeface="Microsoft Sans Serif"/>
                <a:cs typeface="Microsoft Sans Serif"/>
              </a:rPr>
              <a:t>lõm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xuống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trên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 spc="110">
                <a:latin typeface="Microsoft Sans Serif"/>
                <a:cs typeface="Microsoft Sans Serif"/>
              </a:rPr>
              <a:t>đường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cong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 spc="90">
                <a:latin typeface="Microsoft Sans Serif"/>
                <a:cs typeface="Microsoft Sans Serif"/>
              </a:rPr>
              <a:t>lưu </a:t>
            </a:r>
            <a:r>
              <a:rPr dirty="0" sz="2600" spc="-675">
                <a:latin typeface="Microsoft Sans Serif"/>
                <a:cs typeface="Microsoft Sans Serif"/>
              </a:rPr>
              <a:t> </a:t>
            </a:r>
            <a:r>
              <a:rPr dirty="0" sz="2600" spc="105">
                <a:latin typeface="Microsoft Sans Serif"/>
                <a:cs typeface="Microsoft Sans Serif"/>
              </a:rPr>
              <a:t>lượng</a:t>
            </a:r>
            <a:r>
              <a:rPr dirty="0" sz="2600" spc="5">
                <a:latin typeface="Microsoft Sans Serif"/>
                <a:cs typeface="Microsoft Sans Serif"/>
              </a:rPr>
              <a:t> </a:t>
            </a:r>
            <a:r>
              <a:rPr dirty="0" sz="2600" spc="685">
                <a:latin typeface="Microsoft Sans Serif"/>
                <a:cs typeface="Microsoft Sans Serif"/>
              </a:rPr>
              <a:t>–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thể</a:t>
            </a:r>
            <a:r>
              <a:rPr dirty="0" sz="2600" spc="30">
                <a:latin typeface="Microsoft Sans Serif"/>
                <a:cs typeface="Microsoft Sans Serif"/>
              </a:rPr>
              <a:t> tích</a:t>
            </a:r>
            <a:endParaRPr sz="2600">
              <a:latin typeface="Microsoft Sans Serif"/>
              <a:cs typeface="Microsoft Sans Serif"/>
            </a:endParaRPr>
          </a:p>
          <a:p>
            <a:pPr marL="12700" marR="115570">
              <a:lnSpc>
                <a:spcPts val="4020"/>
              </a:lnSpc>
              <a:spcBef>
                <a:spcPts val="125"/>
              </a:spcBef>
              <a:buFont typeface="Wingdings"/>
              <a:buChar char=""/>
              <a:tabLst>
                <a:tab pos="366395" algn="l"/>
              </a:tabLst>
            </a:pPr>
            <a:r>
              <a:rPr dirty="0" sz="2600" spc="65">
                <a:latin typeface="Microsoft Sans Serif"/>
                <a:cs typeface="Microsoft Sans Serif"/>
              </a:rPr>
              <a:t>Thời</a:t>
            </a:r>
            <a:r>
              <a:rPr dirty="0" sz="2600" spc="10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gian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đo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kéo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dài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65">
                <a:latin typeface="Microsoft Sans Serif"/>
                <a:cs typeface="Microsoft Sans Serif"/>
              </a:rPr>
              <a:t>ít</a:t>
            </a:r>
            <a:r>
              <a:rPr dirty="0" sz="2600" spc="4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nhất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6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giây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 spc="90">
                <a:latin typeface="Microsoft Sans Serif"/>
                <a:cs typeface="Microsoft Sans Serif"/>
              </a:rPr>
              <a:t>(người</a:t>
            </a:r>
            <a:r>
              <a:rPr dirty="0" sz="2600" spc="15">
                <a:latin typeface="Microsoft Sans Serif"/>
                <a:cs typeface="Microsoft Sans Serif"/>
              </a:rPr>
              <a:t> </a:t>
            </a:r>
            <a:r>
              <a:rPr dirty="0" sz="2600" spc="45">
                <a:latin typeface="Microsoft Sans Serif"/>
                <a:cs typeface="Microsoft Sans Serif"/>
              </a:rPr>
              <a:t>lớn),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3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giây</a:t>
            </a:r>
            <a:r>
              <a:rPr dirty="0" sz="2600" spc="-3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- </a:t>
            </a:r>
            <a:r>
              <a:rPr dirty="0" sz="2600" spc="-675">
                <a:latin typeface="Microsoft Sans Serif"/>
                <a:cs typeface="Microsoft Sans Serif"/>
              </a:rPr>
              <a:t> </a:t>
            </a:r>
            <a:r>
              <a:rPr dirty="0" sz="2600" spc="5">
                <a:latin typeface="Microsoft Sans Serif"/>
                <a:cs typeface="Microsoft Sans Serif"/>
              </a:rPr>
              <a:t>TE</a:t>
            </a:r>
            <a:endParaRPr sz="2600">
              <a:latin typeface="Microsoft Sans Serif"/>
              <a:cs typeface="Microsoft Sans Serif"/>
            </a:endParaRPr>
          </a:p>
          <a:p>
            <a:pPr marL="365760" indent="-353695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366395" algn="l"/>
              </a:tabLst>
            </a:pPr>
            <a:r>
              <a:rPr dirty="0" sz="2600" spc="110">
                <a:latin typeface="Microsoft Sans Serif"/>
                <a:cs typeface="Microsoft Sans Serif"/>
              </a:rPr>
              <a:t>Đường</a:t>
            </a:r>
            <a:r>
              <a:rPr dirty="0" sz="2600" spc="2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cong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 spc="90">
                <a:latin typeface="Microsoft Sans Serif"/>
                <a:cs typeface="Microsoft Sans Serif"/>
              </a:rPr>
              <a:t>lưu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105">
                <a:latin typeface="Microsoft Sans Serif"/>
                <a:cs typeface="Microsoft Sans Serif"/>
              </a:rPr>
              <a:t>lượng</a:t>
            </a:r>
            <a:r>
              <a:rPr dirty="0" sz="2600" spc="-10">
                <a:latin typeface="Microsoft Sans Serif"/>
                <a:cs typeface="Microsoft Sans Serif"/>
              </a:rPr>
              <a:t> </a:t>
            </a:r>
            <a:r>
              <a:rPr dirty="0" sz="2600" spc="685">
                <a:latin typeface="Microsoft Sans Serif"/>
                <a:cs typeface="Microsoft Sans Serif"/>
              </a:rPr>
              <a:t>–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thể</a:t>
            </a:r>
            <a:r>
              <a:rPr dirty="0" sz="2600" spc="30">
                <a:latin typeface="Microsoft Sans Serif"/>
                <a:cs typeface="Microsoft Sans Serif"/>
              </a:rPr>
              <a:t> tích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không</a:t>
            </a:r>
            <a:r>
              <a:rPr dirty="0" sz="2600" spc="2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gấp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khúc</a:t>
            </a:r>
            <a:endParaRPr sz="2600">
              <a:latin typeface="Microsoft Sans Serif"/>
              <a:cs typeface="Microsoft Sans Serif"/>
            </a:endParaRPr>
          </a:p>
          <a:p>
            <a:pPr marL="365760" indent="-353695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366395" algn="l"/>
              </a:tabLst>
            </a:pPr>
            <a:r>
              <a:rPr dirty="0" sz="2600" spc="40">
                <a:latin typeface="Microsoft Sans Serif"/>
                <a:cs typeface="Microsoft Sans Serif"/>
              </a:rPr>
              <a:t>Hít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vào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có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 spc="75">
                <a:latin typeface="Microsoft Sans Serif"/>
                <a:cs typeface="Microsoft Sans Serif"/>
              </a:rPr>
              <a:t>thực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hiện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 spc="85">
                <a:latin typeface="Microsoft Sans Serif"/>
                <a:cs typeface="Microsoft Sans Serif"/>
              </a:rPr>
              <a:t>với</a:t>
            </a:r>
            <a:r>
              <a:rPr dirty="0" sz="2600" spc="1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gắng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 spc="100">
                <a:latin typeface="Microsoft Sans Serif"/>
                <a:cs typeface="Microsoft Sans Serif"/>
              </a:rPr>
              <a:t>sức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cao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nhất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hay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ko</a:t>
            </a:r>
            <a:endParaRPr sz="2600">
              <a:latin typeface="Microsoft Sans Serif"/>
              <a:cs typeface="Microsoft Sans Serif"/>
            </a:endParaRPr>
          </a:p>
          <a:p>
            <a:pPr marL="365760" indent="-353695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366395" algn="l"/>
              </a:tabLst>
            </a:pPr>
            <a:r>
              <a:rPr dirty="0" sz="2600">
                <a:latin typeface="Microsoft Sans Serif"/>
                <a:cs typeface="Microsoft Sans Serif"/>
              </a:rPr>
              <a:t>Gắng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 spc="100">
                <a:latin typeface="Microsoft Sans Serif"/>
                <a:cs typeface="Microsoft Sans Serif"/>
              </a:rPr>
              <a:t>sức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có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đạt</a:t>
            </a:r>
            <a:r>
              <a:rPr dirty="0" sz="2600" spc="45">
                <a:latin typeface="Microsoft Sans Serif"/>
                <a:cs typeface="Microsoft Sans Serif"/>
              </a:rPr>
              <a:t> </a:t>
            </a:r>
            <a:r>
              <a:rPr dirty="0" sz="2600" spc="100">
                <a:latin typeface="Microsoft Sans Serif"/>
                <a:cs typeface="Microsoft Sans Serif"/>
              </a:rPr>
              <a:t>mức</a:t>
            </a:r>
            <a:r>
              <a:rPr dirty="0" sz="2600" spc="1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cao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nhất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khi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90">
                <a:latin typeface="Microsoft Sans Serif"/>
                <a:cs typeface="Microsoft Sans Serif"/>
              </a:rPr>
              <a:t>thở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ra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hay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ko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7907" y="413130"/>
            <a:ext cx="68738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Khởi</a:t>
            </a:r>
            <a:r>
              <a:rPr dirty="0" sz="4000" spc="10"/>
              <a:t> </a:t>
            </a:r>
            <a:r>
              <a:rPr dirty="0" sz="4000" spc="-5"/>
              <a:t>đầu</a:t>
            </a:r>
            <a:r>
              <a:rPr dirty="0" sz="4000" spc="-15"/>
              <a:t> </a:t>
            </a:r>
            <a:r>
              <a:rPr dirty="0" sz="4000" spc="-5"/>
              <a:t>thỏa</a:t>
            </a:r>
            <a:r>
              <a:rPr dirty="0" sz="4000"/>
              <a:t> </a:t>
            </a:r>
            <a:r>
              <a:rPr dirty="0" sz="4000" spc="-10"/>
              <a:t>đáng của</a:t>
            </a:r>
            <a:r>
              <a:rPr dirty="0" sz="4000"/>
              <a:t> </a:t>
            </a:r>
            <a:r>
              <a:rPr dirty="0" sz="4000" spc="-5"/>
              <a:t>test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39444" y="1681937"/>
            <a:ext cx="7774940" cy="3909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Thể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tích</a:t>
            </a:r>
            <a:r>
              <a:rPr dirty="0" sz="28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ngọai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suy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sau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65">
                <a:solidFill>
                  <a:srgbClr val="003366"/>
                </a:solidFill>
                <a:latin typeface="Microsoft Sans Serif"/>
                <a:cs typeface="Microsoft Sans Serif"/>
              </a:rPr>
              <a:t>ít</a:t>
            </a:r>
            <a:r>
              <a:rPr dirty="0" sz="28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5">
                <a:solidFill>
                  <a:srgbClr val="003366"/>
                </a:solidFill>
                <a:latin typeface="Microsoft Sans Serif"/>
                <a:cs typeface="Microsoft Sans Serif"/>
              </a:rPr>
              <a:t>hơn</a:t>
            </a:r>
            <a:r>
              <a:rPr dirty="0" sz="28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5%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hay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150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ml.</a:t>
            </a:r>
            <a:endParaRPr sz="2800">
              <a:latin typeface="Microsoft Sans Serif"/>
              <a:cs typeface="Microsoft Sans Serif"/>
            </a:endParaRPr>
          </a:p>
          <a:p>
            <a:pPr marL="381000" marR="30480" indent="-342900">
              <a:lnSpc>
                <a:spcPct val="150000"/>
              </a:lnSpc>
              <a:spcBef>
                <a:spcPts val="675"/>
              </a:spcBef>
              <a:buSzPct val="75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Thông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95">
                <a:solidFill>
                  <a:srgbClr val="003366"/>
                </a:solidFill>
                <a:latin typeface="Microsoft Sans Serif"/>
                <a:cs typeface="Microsoft Sans Serif"/>
              </a:rPr>
              <a:t>thường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bắt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đầu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FVC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sau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hít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vào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hết </a:t>
            </a:r>
            <a:r>
              <a:rPr dirty="0" sz="2800" spc="-7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0">
                <a:solidFill>
                  <a:srgbClr val="003366"/>
                </a:solidFill>
                <a:latin typeface="Microsoft Sans Serif"/>
                <a:cs typeface="Microsoft Sans Serif"/>
              </a:rPr>
              <a:t>sức</a:t>
            </a:r>
            <a:r>
              <a:rPr dirty="0" sz="28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0,25-1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giây</a:t>
            </a:r>
            <a:endParaRPr sz="2800">
              <a:latin typeface="Microsoft Sans Serif"/>
              <a:cs typeface="Microsoft Sans Serif"/>
            </a:endParaRPr>
          </a:p>
          <a:p>
            <a:pPr marL="381000" indent="-342900">
              <a:lnSpc>
                <a:spcPct val="100000"/>
              </a:lnSpc>
              <a:spcBef>
                <a:spcPts val="2355"/>
              </a:spcBef>
              <a:buSzPct val="75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Bắt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đầu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chậm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=&gt;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làm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giảm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PEF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và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5">
                <a:solidFill>
                  <a:srgbClr val="003366"/>
                </a:solidFill>
                <a:latin typeface="Microsoft Sans Serif"/>
                <a:cs typeface="Microsoft Sans Serif"/>
              </a:rPr>
              <a:t>FEV</a:t>
            </a:r>
            <a:r>
              <a:rPr dirty="0" baseline="-21021" sz="2775" spc="7">
                <a:solidFill>
                  <a:srgbClr val="003366"/>
                </a:solidFill>
                <a:latin typeface="Microsoft Sans Serif"/>
                <a:cs typeface="Microsoft Sans Serif"/>
              </a:rPr>
              <a:t>1</a:t>
            </a:r>
            <a:endParaRPr baseline="-21021" sz="2775">
              <a:latin typeface="Microsoft Sans Serif"/>
              <a:cs typeface="Microsoft Sans Serif"/>
            </a:endParaRPr>
          </a:p>
          <a:p>
            <a:pPr marL="381000" marR="54610" indent="-342900">
              <a:lnSpc>
                <a:spcPct val="150100"/>
              </a:lnSpc>
              <a:spcBef>
                <a:spcPts val="670"/>
              </a:spcBef>
              <a:buSzPct val="75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Việc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75">
                <a:solidFill>
                  <a:srgbClr val="003366"/>
                </a:solidFill>
                <a:latin typeface="Microsoft Sans Serif"/>
                <a:cs typeface="Microsoft Sans Serif"/>
              </a:rPr>
              <a:t>dừng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5">
                <a:solidFill>
                  <a:srgbClr val="003366"/>
                </a:solidFill>
                <a:latin typeface="Microsoft Sans Serif"/>
                <a:cs typeface="Microsoft Sans Serif"/>
              </a:rPr>
              <a:t>tới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4-6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giây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sau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hít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vào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hết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0">
                <a:solidFill>
                  <a:srgbClr val="003366"/>
                </a:solidFill>
                <a:latin typeface="Microsoft Sans Serif"/>
                <a:cs typeface="Microsoft Sans Serif"/>
              </a:rPr>
              <a:t>sức</a:t>
            </a:r>
            <a:r>
              <a:rPr dirty="0" sz="28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5">
                <a:solidFill>
                  <a:srgbClr val="003366"/>
                </a:solidFill>
                <a:latin typeface="Microsoft Sans Serif"/>
                <a:cs typeface="Microsoft Sans Serif"/>
              </a:rPr>
              <a:t>mới </a:t>
            </a:r>
            <a:r>
              <a:rPr dirty="0" sz="2800" spc="-7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tiến</a:t>
            </a:r>
            <a:r>
              <a:rPr dirty="0" sz="28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hành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003366"/>
                </a:solidFill>
                <a:latin typeface="Microsoft Sans Serif"/>
                <a:cs typeface="Microsoft Sans Serif"/>
              </a:rPr>
              <a:t>đo</a:t>
            </a:r>
            <a:r>
              <a:rPr dirty="0" sz="28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FVC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=&gt;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giảm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nghiêm</a:t>
            </a:r>
            <a:r>
              <a:rPr dirty="0" sz="28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003366"/>
                </a:solidFill>
                <a:latin typeface="Microsoft Sans Serif"/>
                <a:cs typeface="Microsoft Sans Serif"/>
              </a:rPr>
              <a:t>trọng</a:t>
            </a:r>
            <a:r>
              <a:rPr dirty="0" sz="28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003366"/>
                </a:solidFill>
                <a:latin typeface="Microsoft Sans Serif"/>
                <a:cs typeface="Microsoft Sans Serif"/>
              </a:rPr>
              <a:t>FEV1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640" y="8064"/>
            <a:ext cx="7393940" cy="1233805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Thời</a:t>
            </a:r>
            <a:r>
              <a:rPr dirty="0" sz="33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gian</a:t>
            </a:r>
            <a:r>
              <a:rPr dirty="0" sz="33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FF0000"/>
                </a:solidFill>
                <a:latin typeface="Arial"/>
                <a:cs typeface="Arial"/>
              </a:rPr>
              <a:t>từ khi</a:t>
            </a:r>
            <a:r>
              <a:rPr dirty="0" sz="33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FF0000"/>
                </a:solidFill>
                <a:latin typeface="Arial"/>
                <a:cs typeface="Arial"/>
              </a:rPr>
              <a:t>hít</a:t>
            </a:r>
            <a:r>
              <a:rPr dirty="0" sz="33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FF0000"/>
                </a:solidFill>
                <a:latin typeface="Arial"/>
                <a:cs typeface="Arial"/>
              </a:rPr>
              <a:t>tối</a:t>
            </a:r>
            <a:r>
              <a:rPr dirty="0" sz="33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đa</a:t>
            </a:r>
            <a:r>
              <a:rPr dirty="0" sz="33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đến</a:t>
            </a:r>
            <a:r>
              <a:rPr dirty="0" sz="33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FF0000"/>
                </a:solidFill>
                <a:latin typeface="Arial"/>
                <a:cs typeface="Arial"/>
              </a:rPr>
              <a:t>khi</a:t>
            </a:r>
            <a:r>
              <a:rPr dirty="0" sz="33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bắt</a:t>
            </a:r>
            <a:endParaRPr sz="3300">
              <a:latin typeface="Arial"/>
              <a:cs typeface="Arial"/>
            </a:endParaRPr>
          </a:p>
          <a:p>
            <a:pPr marL="2545715">
              <a:lnSpc>
                <a:spcPct val="100000"/>
              </a:lnSpc>
              <a:spcBef>
                <a:spcPts val="795"/>
              </a:spcBef>
            </a:pP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đầu</a:t>
            </a:r>
            <a:r>
              <a:rPr dirty="0" sz="33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đo</a:t>
            </a:r>
            <a:r>
              <a:rPr dirty="0" sz="33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FVC</a:t>
            </a:r>
            <a:r>
              <a:rPr dirty="0" sz="33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&lt;</a:t>
            </a:r>
            <a:r>
              <a:rPr dirty="0" sz="33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33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0000"/>
                </a:solidFill>
                <a:latin typeface="Arial"/>
                <a:cs typeface="Arial"/>
              </a:rPr>
              <a:t>giây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1912620"/>
            <a:ext cx="6487668" cy="459638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1592" y="565530"/>
            <a:ext cx="22491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Khởi</a:t>
            </a:r>
            <a:r>
              <a:rPr dirty="0" sz="4000" spc="-60"/>
              <a:t> </a:t>
            </a:r>
            <a:r>
              <a:rPr dirty="0" sz="4000" spc="-5"/>
              <a:t>đầu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44" y="1600200"/>
            <a:ext cx="7920228" cy="2438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8340" y="4238196"/>
            <a:ext cx="3624579" cy="1397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355600" marR="5080" indent="-343535">
              <a:lnSpc>
                <a:spcPct val="150100"/>
              </a:lnSpc>
              <a:spcBef>
                <a:spcPts val="90"/>
              </a:spcBef>
              <a:buSzPct val="75000"/>
              <a:buFont typeface="Wingdings"/>
              <a:buChar char=""/>
              <a:tabLst>
                <a:tab pos="356235" algn="l"/>
              </a:tabLst>
            </a:pPr>
            <a:r>
              <a:rPr dirty="0" sz="2000" spc="-5">
                <a:solidFill>
                  <a:srgbClr val="003366"/>
                </a:solidFill>
                <a:latin typeface="Microsoft Sans Serif"/>
                <a:cs typeface="Microsoft Sans Serif"/>
              </a:rPr>
              <a:t>Giảng</a:t>
            </a:r>
            <a:r>
              <a:rPr dirty="0" sz="20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003366"/>
                </a:solidFill>
                <a:latin typeface="Microsoft Sans Serif"/>
                <a:cs typeface="Microsoft Sans Serif"/>
              </a:rPr>
              <a:t>đồ</a:t>
            </a:r>
            <a:r>
              <a:rPr dirty="0" sz="20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3366"/>
                </a:solidFill>
                <a:latin typeface="Microsoft Sans Serif"/>
                <a:cs typeface="Microsoft Sans Serif"/>
              </a:rPr>
              <a:t>thể</a:t>
            </a:r>
            <a:r>
              <a:rPr dirty="0" sz="20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003366"/>
                </a:solidFill>
                <a:latin typeface="Microsoft Sans Serif"/>
                <a:cs typeface="Microsoft Sans Serif"/>
              </a:rPr>
              <a:t>tích</a:t>
            </a:r>
            <a:r>
              <a:rPr dirty="0" sz="20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25">
                <a:solidFill>
                  <a:srgbClr val="003366"/>
                </a:solidFill>
                <a:latin typeface="Microsoft Sans Serif"/>
                <a:cs typeface="Microsoft Sans Serif"/>
              </a:rPr>
              <a:t>–</a:t>
            </a:r>
            <a:r>
              <a:rPr dirty="0" sz="20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45">
                <a:solidFill>
                  <a:srgbClr val="003366"/>
                </a:solidFill>
                <a:latin typeface="Microsoft Sans Serif"/>
                <a:cs typeface="Microsoft Sans Serif"/>
              </a:rPr>
              <a:t>thời</a:t>
            </a:r>
            <a:r>
              <a:rPr dirty="0" sz="20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10">
                <a:solidFill>
                  <a:srgbClr val="003366"/>
                </a:solidFill>
                <a:latin typeface="Microsoft Sans Serif"/>
                <a:cs typeface="Microsoft Sans Serif"/>
              </a:rPr>
              <a:t>gian </a:t>
            </a:r>
            <a:r>
              <a:rPr dirty="0" sz="2000" spc="-5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000" spc="-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3366"/>
                </a:solidFill>
                <a:latin typeface="Microsoft Sans Serif"/>
                <a:cs typeface="Microsoft Sans Serif"/>
              </a:rPr>
              <a:t>chấp</a:t>
            </a:r>
            <a:r>
              <a:rPr dirty="0" sz="2000" spc="-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003366"/>
                </a:solidFill>
                <a:latin typeface="Microsoft Sans Serif"/>
                <a:cs typeface="Microsoft Sans Serif"/>
              </a:rPr>
              <a:t>nhận </a:t>
            </a:r>
            <a:r>
              <a:rPr dirty="0" sz="2000" spc="85">
                <a:solidFill>
                  <a:srgbClr val="003366"/>
                </a:solidFill>
                <a:latin typeface="Microsoft Sans Serif"/>
                <a:cs typeface="Microsoft Sans Serif"/>
              </a:rPr>
              <a:t>được:</a:t>
            </a:r>
            <a:r>
              <a:rPr dirty="0" sz="2000" spc="-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0">
                <a:solidFill>
                  <a:srgbClr val="003366"/>
                </a:solidFill>
                <a:latin typeface="Microsoft Sans Serif"/>
                <a:cs typeface="Microsoft Sans Serif"/>
              </a:rPr>
              <a:t>khởi </a:t>
            </a:r>
            <a:r>
              <a:rPr dirty="0" sz="2000" spc="-5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003366"/>
                </a:solidFill>
                <a:latin typeface="Microsoft Sans Serif"/>
                <a:cs typeface="Microsoft Sans Serif"/>
              </a:rPr>
              <a:t>đầu</a:t>
            </a:r>
            <a:r>
              <a:rPr dirty="0" sz="20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000" spc="-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3366"/>
                </a:solidFill>
                <a:latin typeface="Microsoft Sans Serif"/>
                <a:cs typeface="Microsoft Sans Serif"/>
              </a:rPr>
              <a:t>tốt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828" y="4161996"/>
            <a:ext cx="3696970" cy="1397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355600" marR="5080" indent="-342900">
              <a:lnSpc>
                <a:spcPct val="150100"/>
              </a:lnSpc>
              <a:spcBef>
                <a:spcPts val="90"/>
              </a:spcBef>
              <a:buSzPct val="75000"/>
              <a:buFont typeface="Wingdings"/>
              <a:buChar char=""/>
              <a:tabLst>
                <a:tab pos="355600" algn="l"/>
              </a:tabLst>
            </a:pPr>
            <a:r>
              <a:rPr dirty="0" sz="2000" spc="-5">
                <a:solidFill>
                  <a:srgbClr val="003366"/>
                </a:solidFill>
                <a:latin typeface="Microsoft Sans Serif"/>
                <a:cs typeface="Microsoft Sans Serif"/>
              </a:rPr>
              <a:t>Giảng</a:t>
            </a:r>
            <a:r>
              <a:rPr dirty="0" sz="20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003366"/>
                </a:solidFill>
                <a:latin typeface="Microsoft Sans Serif"/>
                <a:cs typeface="Microsoft Sans Serif"/>
              </a:rPr>
              <a:t>đồ</a:t>
            </a:r>
            <a:r>
              <a:rPr dirty="0" sz="20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003366"/>
                </a:solidFill>
                <a:latin typeface="Microsoft Sans Serif"/>
                <a:cs typeface="Microsoft Sans Serif"/>
              </a:rPr>
              <a:t>lưu</a:t>
            </a:r>
            <a:r>
              <a:rPr dirty="0" sz="20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003366"/>
                </a:solidFill>
                <a:latin typeface="Microsoft Sans Serif"/>
                <a:cs typeface="Microsoft Sans Serif"/>
              </a:rPr>
              <a:t>lượng</a:t>
            </a:r>
            <a:r>
              <a:rPr dirty="0" sz="20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525">
                <a:solidFill>
                  <a:srgbClr val="003366"/>
                </a:solidFill>
                <a:latin typeface="Microsoft Sans Serif"/>
                <a:cs typeface="Microsoft Sans Serif"/>
              </a:rPr>
              <a:t>–</a:t>
            </a:r>
            <a:r>
              <a:rPr dirty="0" sz="20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3366"/>
                </a:solidFill>
                <a:latin typeface="Microsoft Sans Serif"/>
                <a:cs typeface="Microsoft Sans Serif"/>
              </a:rPr>
              <a:t>thể </a:t>
            </a:r>
            <a:r>
              <a:rPr dirty="0" sz="2000" spc="20">
                <a:solidFill>
                  <a:srgbClr val="003366"/>
                </a:solidFill>
                <a:latin typeface="Microsoft Sans Serif"/>
                <a:cs typeface="Microsoft Sans Serif"/>
              </a:rPr>
              <a:t>tích </a:t>
            </a:r>
            <a:r>
              <a:rPr dirty="0" sz="2000" spc="-5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3366"/>
                </a:solidFill>
                <a:latin typeface="Microsoft Sans Serif"/>
                <a:cs typeface="Microsoft Sans Serif"/>
              </a:rPr>
              <a:t>không chấp </a:t>
            </a:r>
            <a:r>
              <a:rPr dirty="0" sz="2000" spc="-5">
                <a:solidFill>
                  <a:srgbClr val="003366"/>
                </a:solidFill>
                <a:latin typeface="Microsoft Sans Serif"/>
                <a:cs typeface="Microsoft Sans Serif"/>
              </a:rPr>
              <a:t>nhận </a:t>
            </a:r>
            <a:r>
              <a:rPr dirty="0" sz="2000" spc="85">
                <a:solidFill>
                  <a:srgbClr val="003366"/>
                </a:solidFill>
                <a:latin typeface="Microsoft Sans Serif"/>
                <a:cs typeface="Microsoft Sans Serif"/>
              </a:rPr>
              <a:t>được: </a:t>
            </a:r>
            <a:r>
              <a:rPr dirty="0" sz="2000" spc="50">
                <a:solidFill>
                  <a:srgbClr val="003366"/>
                </a:solidFill>
                <a:latin typeface="Microsoft Sans Serif"/>
                <a:cs typeface="Microsoft Sans Serif"/>
              </a:rPr>
              <a:t>khởi </a:t>
            </a:r>
            <a:r>
              <a:rPr dirty="0" sz="2000" spc="-5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">
                <a:solidFill>
                  <a:srgbClr val="003366"/>
                </a:solidFill>
                <a:latin typeface="Microsoft Sans Serif"/>
                <a:cs typeface="Microsoft Sans Serif"/>
              </a:rPr>
              <a:t>đầu</a:t>
            </a:r>
            <a:r>
              <a:rPr dirty="0" sz="20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000" spc="-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000">
                <a:solidFill>
                  <a:srgbClr val="003366"/>
                </a:solidFill>
                <a:latin typeface="Microsoft Sans Serif"/>
                <a:cs typeface="Microsoft Sans Serif"/>
              </a:rPr>
              <a:t>tốt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8448" rIns="0" bIns="0" rtlCol="0" vert="horz">
            <a:spAutoFit/>
          </a:bodyPr>
          <a:lstStyle/>
          <a:p>
            <a:pPr marL="2405380" marR="5080" indent="-1573530">
              <a:lnSpc>
                <a:spcPct val="100899"/>
              </a:lnSpc>
              <a:spcBef>
                <a:spcPts val="65"/>
              </a:spcBef>
            </a:pPr>
            <a:r>
              <a:rPr dirty="0" sz="3300" spc="-5"/>
              <a:t>Có</a:t>
            </a:r>
            <a:r>
              <a:rPr dirty="0" sz="3300" spc="-20"/>
              <a:t> </a:t>
            </a:r>
            <a:r>
              <a:rPr dirty="0" sz="3300"/>
              <a:t>bình</a:t>
            </a:r>
            <a:r>
              <a:rPr dirty="0" sz="3300" spc="-40"/>
              <a:t> </a:t>
            </a:r>
            <a:r>
              <a:rPr dirty="0" sz="3300"/>
              <a:t>nguyên</a:t>
            </a:r>
            <a:r>
              <a:rPr dirty="0" sz="3300" spc="-30"/>
              <a:t> </a:t>
            </a:r>
            <a:r>
              <a:rPr dirty="0" sz="3300"/>
              <a:t>1</a:t>
            </a:r>
            <a:r>
              <a:rPr dirty="0" sz="3300" spc="-20"/>
              <a:t> </a:t>
            </a:r>
            <a:r>
              <a:rPr dirty="0" sz="3300"/>
              <a:t>giây</a:t>
            </a:r>
            <a:r>
              <a:rPr dirty="0" sz="3300" spc="-30"/>
              <a:t> </a:t>
            </a:r>
            <a:r>
              <a:rPr dirty="0" sz="3300" spc="-5"/>
              <a:t>trên</a:t>
            </a:r>
            <a:r>
              <a:rPr dirty="0" sz="3300" spc="-15"/>
              <a:t> </a:t>
            </a:r>
            <a:r>
              <a:rPr dirty="0" sz="3300"/>
              <a:t>đường </a:t>
            </a:r>
            <a:r>
              <a:rPr dirty="0" sz="3300" spc="-905"/>
              <a:t> </a:t>
            </a:r>
            <a:r>
              <a:rPr dirty="0" sz="3300" spc="-5"/>
              <a:t>cong</a:t>
            </a:r>
            <a:r>
              <a:rPr dirty="0" sz="3300" spc="-30"/>
              <a:t> </a:t>
            </a:r>
            <a:r>
              <a:rPr dirty="0" sz="3300" spc="-5"/>
              <a:t>thể</a:t>
            </a:r>
            <a:r>
              <a:rPr dirty="0" sz="3300" spc="-10"/>
              <a:t> </a:t>
            </a:r>
            <a:r>
              <a:rPr dirty="0" sz="3300" spc="-5"/>
              <a:t>tích</a:t>
            </a:r>
            <a:r>
              <a:rPr dirty="0" sz="3300" spc="-15"/>
              <a:t> </a:t>
            </a:r>
            <a:r>
              <a:rPr dirty="0" sz="3300"/>
              <a:t>-</a:t>
            </a:r>
            <a:r>
              <a:rPr dirty="0" sz="3300" spc="-10"/>
              <a:t> </a:t>
            </a:r>
            <a:r>
              <a:rPr dirty="0" sz="3300"/>
              <a:t>thời</a:t>
            </a:r>
            <a:r>
              <a:rPr dirty="0" sz="3300" spc="-35"/>
              <a:t> </a:t>
            </a:r>
            <a:r>
              <a:rPr dirty="0" sz="3300"/>
              <a:t>gian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" y="1975104"/>
            <a:ext cx="8950452" cy="41163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" y="619277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E7E6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1" y="181127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E7E6E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0645" rIns="0" bIns="0" rtlCol="0" vert="horz">
            <a:spAutoFit/>
          </a:bodyPr>
          <a:lstStyle/>
          <a:p>
            <a:pPr marL="1265555" marR="5080" indent="-777240">
              <a:lnSpc>
                <a:spcPct val="123100"/>
              </a:lnSpc>
              <a:spcBef>
                <a:spcPts val="95"/>
              </a:spcBef>
            </a:pPr>
            <a:r>
              <a:rPr dirty="0" spc="-5"/>
              <a:t>THỜI</a:t>
            </a:r>
            <a:r>
              <a:rPr dirty="0" spc="-10"/>
              <a:t> </a:t>
            </a:r>
            <a:r>
              <a:rPr dirty="0"/>
              <a:t>GIAN</a:t>
            </a:r>
            <a:r>
              <a:rPr dirty="0" spc="-10"/>
              <a:t> </a:t>
            </a:r>
            <a:r>
              <a:rPr dirty="0" spc="-5"/>
              <a:t>THỞ</a:t>
            </a:r>
            <a:r>
              <a:rPr dirty="0" spc="-15"/>
              <a:t> </a:t>
            </a:r>
            <a:r>
              <a:rPr dirty="0" spc="-5"/>
              <a:t>RA</a:t>
            </a:r>
            <a:r>
              <a:rPr dirty="0" spc="-15"/>
              <a:t> </a:t>
            </a:r>
            <a:r>
              <a:rPr dirty="0"/>
              <a:t>TỐI</a:t>
            </a:r>
            <a:r>
              <a:rPr dirty="0" spc="-10"/>
              <a:t> </a:t>
            </a:r>
            <a:r>
              <a:rPr dirty="0"/>
              <a:t>THIỂU</a:t>
            </a:r>
            <a:r>
              <a:rPr dirty="0" spc="-15"/>
              <a:t> </a:t>
            </a:r>
            <a:r>
              <a:rPr dirty="0"/>
              <a:t>6</a:t>
            </a:r>
            <a:r>
              <a:rPr dirty="0" spc="-15"/>
              <a:t> </a:t>
            </a:r>
            <a:r>
              <a:rPr dirty="0"/>
              <a:t>GIÂY</a:t>
            </a:r>
            <a:r>
              <a:rPr dirty="0" spc="-10"/>
              <a:t> </a:t>
            </a:r>
            <a:r>
              <a:rPr dirty="0"/>
              <a:t>VỚI </a:t>
            </a:r>
            <a:r>
              <a:rPr dirty="0" spc="-735"/>
              <a:t> </a:t>
            </a:r>
            <a:r>
              <a:rPr dirty="0" spc="-5"/>
              <a:t>NGƯỜI</a:t>
            </a:r>
            <a:r>
              <a:rPr dirty="0" spc="-15"/>
              <a:t> </a:t>
            </a:r>
            <a:r>
              <a:rPr dirty="0" spc="-5"/>
              <a:t>LỚN</a:t>
            </a:r>
            <a:r>
              <a:rPr dirty="0" spc="-10"/>
              <a:t> </a:t>
            </a:r>
            <a:r>
              <a:rPr dirty="0"/>
              <a:t>VÀ</a:t>
            </a:r>
            <a:r>
              <a:rPr dirty="0" spc="-10"/>
              <a:t> </a:t>
            </a:r>
            <a:r>
              <a:rPr dirty="0"/>
              <a:t>3</a:t>
            </a:r>
            <a:r>
              <a:rPr dirty="0" spc="-10"/>
              <a:t> </a:t>
            </a:r>
            <a:r>
              <a:rPr dirty="0" spc="-5"/>
              <a:t>GIÂY</a:t>
            </a:r>
            <a:r>
              <a:rPr dirty="0" spc="-10"/>
              <a:t> </a:t>
            </a:r>
            <a:r>
              <a:rPr dirty="0"/>
              <a:t>VỚI</a:t>
            </a:r>
            <a:r>
              <a:rPr dirty="0" spc="-25"/>
              <a:t> </a:t>
            </a:r>
            <a:r>
              <a:rPr dirty="0" spc="-5"/>
              <a:t>TRẺ</a:t>
            </a:r>
            <a:r>
              <a:rPr dirty="0"/>
              <a:t> 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" y="1975104"/>
            <a:ext cx="8950452" cy="41163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" y="619277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E7E6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1" y="181127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E7E6E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915400" cy="833755"/>
          </a:xfrm>
          <a:custGeom>
            <a:avLst/>
            <a:gdLst/>
            <a:ahLst/>
            <a:cxnLst/>
            <a:rect l="l" t="t" r="r" b="b"/>
            <a:pathLst>
              <a:path w="8915400" h="833755">
                <a:moveTo>
                  <a:pt x="8734806" y="0"/>
                </a:moveTo>
                <a:lnTo>
                  <a:pt x="180619" y="0"/>
                </a:lnTo>
                <a:lnTo>
                  <a:pt x="132601" y="6454"/>
                </a:lnTo>
                <a:lnTo>
                  <a:pt x="89455" y="24666"/>
                </a:lnTo>
                <a:lnTo>
                  <a:pt x="52900" y="52911"/>
                </a:lnTo>
                <a:lnTo>
                  <a:pt x="24658" y="89464"/>
                </a:lnTo>
                <a:lnTo>
                  <a:pt x="6451" y="132600"/>
                </a:lnTo>
                <a:lnTo>
                  <a:pt x="0" y="180594"/>
                </a:lnTo>
                <a:lnTo>
                  <a:pt x="0" y="653034"/>
                </a:lnTo>
                <a:lnTo>
                  <a:pt x="6451" y="701027"/>
                </a:lnTo>
                <a:lnTo>
                  <a:pt x="24658" y="744163"/>
                </a:lnTo>
                <a:lnTo>
                  <a:pt x="52900" y="780716"/>
                </a:lnTo>
                <a:lnTo>
                  <a:pt x="89455" y="808961"/>
                </a:lnTo>
                <a:lnTo>
                  <a:pt x="132601" y="827173"/>
                </a:lnTo>
                <a:lnTo>
                  <a:pt x="180619" y="833627"/>
                </a:lnTo>
                <a:lnTo>
                  <a:pt x="8734806" y="833627"/>
                </a:lnTo>
                <a:lnTo>
                  <a:pt x="8782799" y="827173"/>
                </a:lnTo>
                <a:lnTo>
                  <a:pt x="8825935" y="808961"/>
                </a:lnTo>
                <a:lnTo>
                  <a:pt x="8862488" y="780716"/>
                </a:lnTo>
                <a:lnTo>
                  <a:pt x="8890733" y="744163"/>
                </a:lnTo>
                <a:lnTo>
                  <a:pt x="8908945" y="701027"/>
                </a:lnTo>
                <a:lnTo>
                  <a:pt x="8915400" y="653034"/>
                </a:lnTo>
                <a:lnTo>
                  <a:pt x="8915400" y="180594"/>
                </a:lnTo>
                <a:lnTo>
                  <a:pt x="8908945" y="132600"/>
                </a:lnTo>
                <a:lnTo>
                  <a:pt x="8890733" y="89464"/>
                </a:lnTo>
                <a:lnTo>
                  <a:pt x="8862488" y="52911"/>
                </a:lnTo>
                <a:lnTo>
                  <a:pt x="8825935" y="24666"/>
                </a:lnTo>
                <a:lnTo>
                  <a:pt x="8782799" y="6454"/>
                </a:lnTo>
                <a:lnTo>
                  <a:pt x="8734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3214" y="327101"/>
            <a:ext cx="25971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Bệnh</a:t>
            </a:r>
            <a:r>
              <a:rPr dirty="0" sz="4000" spc="-75"/>
              <a:t> </a:t>
            </a:r>
            <a:r>
              <a:rPr dirty="0" sz="4000" spc="-105"/>
              <a:t>nhân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59740" y="1365249"/>
            <a:ext cx="8477885" cy="4506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Chưa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đọc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kỹ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hoặc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hiểu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rõ hướng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dẫn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thực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hiện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Tư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thế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không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đúng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Ngậm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ống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thổi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kín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Ho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hoặc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đang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nói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khi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Đóng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nắp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thanh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môn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Dùng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sai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kẹp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mũi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9523" rIns="0" bIns="0" rtlCol="0" vert="horz">
            <a:spAutoFit/>
          </a:bodyPr>
          <a:lstStyle/>
          <a:p>
            <a:pPr marL="835025" marR="5080" indent="-853440">
              <a:lnSpc>
                <a:spcPct val="102000"/>
              </a:lnSpc>
              <a:spcBef>
                <a:spcPts val="30"/>
              </a:spcBef>
            </a:pPr>
            <a:r>
              <a:rPr dirty="0" sz="3200"/>
              <a:t>Điểm</a:t>
            </a:r>
            <a:r>
              <a:rPr dirty="0" sz="3200" spc="-20"/>
              <a:t> </a:t>
            </a:r>
            <a:r>
              <a:rPr dirty="0" sz="3200" spc="-5"/>
              <a:t>kết</a:t>
            </a:r>
            <a:r>
              <a:rPr dirty="0" sz="3200" spc="-30"/>
              <a:t> </a:t>
            </a:r>
            <a:r>
              <a:rPr dirty="0" sz="3200"/>
              <a:t>thúc</a:t>
            </a:r>
            <a:r>
              <a:rPr dirty="0" sz="3200" spc="-35"/>
              <a:t> </a:t>
            </a:r>
            <a:r>
              <a:rPr dirty="0" sz="3200" spc="-5"/>
              <a:t>test</a:t>
            </a:r>
            <a:r>
              <a:rPr dirty="0" sz="3200" spc="-15"/>
              <a:t> </a:t>
            </a:r>
            <a:r>
              <a:rPr dirty="0" sz="3200"/>
              <a:t>hình</a:t>
            </a:r>
            <a:r>
              <a:rPr dirty="0" sz="3200" spc="-45"/>
              <a:t> </a:t>
            </a:r>
            <a:r>
              <a:rPr dirty="0" sz="3200"/>
              <a:t>lõm</a:t>
            </a:r>
            <a:r>
              <a:rPr dirty="0" sz="3200" spc="-15"/>
              <a:t> </a:t>
            </a:r>
            <a:r>
              <a:rPr dirty="0" sz="3200"/>
              <a:t>xuống</a:t>
            </a:r>
            <a:r>
              <a:rPr dirty="0" sz="3200" spc="-40"/>
              <a:t> </a:t>
            </a:r>
            <a:r>
              <a:rPr dirty="0" sz="3200" spc="-5"/>
              <a:t>trên </a:t>
            </a:r>
            <a:r>
              <a:rPr dirty="0" sz="3200" spc="-875"/>
              <a:t> </a:t>
            </a:r>
            <a:r>
              <a:rPr dirty="0" sz="3200"/>
              <a:t>đường</a:t>
            </a:r>
            <a:r>
              <a:rPr dirty="0" sz="3200" spc="-35"/>
              <a:t> </a:t>
            </a:r>
            <a:r>
              <a:rPr dirty="0" sz="3200" spc="-5"/>
              <a:t>cong</a:t>
            </a:r>
            <a:r>
              <a:rPr dirty="0" sz="3200" spc="-40"/>
              <a:t> </a:t>
            </a:r>
            <a:r>
              <a:rPr dirty="0" sz="3200"/>
              <a:t>lưu</a:t>
            </a:r>
            <a:r>
              <a:rPr dirty="0" sz="3200" spc="-25"/>
              <a:t> </a:t>
            </a:r>
            <a:r>
              <a:rPr dirty="0" sz="3200"/>
              <a:t>lượng</a:t>
            </a:r>
            <a:r>
              <a:rPr dirty="0" sz="3200" spc="-40"/>
              <a:t> </a:t>
            </a:r>
            <a:r>
              <a:rPr dirty="0" sz="3200"/>
              <a:t>–</a:t>
            </a:r>
            <a:r>
              <a:rPr dirty="0" sz="3200" spc="-10"/>
              <a:t> </a:t>
            </a:r>
            <a:r>
              <a:rPr dirty="0" sz="3200" spc="-5"/>
              <a:t>thể</a:t>
            </a:r>
            <a:r>
              <a:rPr dirty="0" sz="3200" spc="-25"/>
              <a:t> </a:t>
            </a:r>
            <a:r>
              <a:rPr dirty="0" sz="3200"/>
              <a:t>tích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336" y="1752600"/>
            <a:ext cx="2874264" cy="4724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89932" y="1792223"/>
            <a:ext cx="3201670" cy="4724400"/>
            <a:chOff x="4789932" y="1792223"/>
            <a:chExt cx="3201670" cy="4724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7572" y="1952243"/>
              <a:ext cx="2865120" cy="45247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08982" y="1811273"/>
              <a:ext cx="3163570" cy="4686300"/>
            </a:xfrm>
            <a:custGeom>
              <a:avLst/>
              <a:gdLst/>
              <a:ahLst/>
              <a:cxnLst/>
              <a:rect l="l" t="t" r="r" b="b"/>
              <a:pathLst>
                <a:path w="3163570" h="4686300">
                  <a:moveTo>
                    <a:pt x="0" y="4686300"/>
                  </a:moveTo>
                  <a:lnTo>
                    <a:pt x="3163316" y="4686300"/>
                  </a:lnTo>
                  <a:lnTo>
                    <a:pt x="3163316" y="0"/>
                  </a:lnTo>
                  <a:lnTo>
                    <a:pt x="0" y="0"/>
                  </a:lnTo>
                  <a:lnTo>
                    <a:pt x="0" y="4686300"/>
                  </a:lnTo>
                  <a:close/>
                </a:path>
              </a:pathLst>
            </a:custGeom>
            <a:ln w="381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171065" marR="5080" indent="-1273175">
              <a:lnSpc>
                <a:spcPct val="121000"/>
              </a:lnSpc>
              <a:spcBef>
                <a:spcPts val="105"/>
              </a:spcBef>
              <a:tabLst>
                <a:tab pos="3355340" algn="l"/>
              </a:tabLst>
            </a:pPr>
            <a:r>
              <a:rPr dirty="0" sz="4000" spc="-10"/>
              <a:t>Đường</a:t>
            </a:r>
            <a:r>
              <a:rPr dirty="0" sz="4000" spc="5"/>
              <a:t> </a:t>
            </a:r>
            <a:r>
              <a:rPr dirty="0" sz="4000" spc="-10"/>
              <a:t>cong</a:t>
            </a:r>
            <a:r>
              <a:rPr dirty="0" sz="4000" spc="-5"/>
              <a:t> lưu lượng</a:t>
            </a:r>
            <a:r>
              <a:rPr dirty="0" sz="4000" spc="10"/>
              <a:t> </a:t>
            </a:r>
            <a:r>
              <a:rPr dirty="0" sz="4000" spc="-5"/>
              <a:t>–</a:t>
            </a:r>
            <a:r>
              <a:rPr dirty="0" sz="4000" spc="-10"/>
              <a:t> thể </a:t>
            </a:r>
            <a:r>
              <a:rPr dirty="0" sz="4000" spc="-1095"/>
              <a:t> </a:t>
            </a:r>
            <a:r>
              <a:rPr dirty="0" sz="4000" spc="-10"/>
              <a:t>tích	không</a:t>
            </a:r>
            <a:r>
              <a:rPr dirty="0" sz="4000" spc="-30"/>
              <a:t> </a:t>
            </a:r>
            <a:r>
              <a:rPr dirty="0" sz="4000" spc="-5"/>
              <a:t>có</a:t>
            </a:r>
            <a:r>
              <a:rPr dirty="0" sz="4000" spc="-25"/>
              <a:t> </a:t>
            </a:r>
            <a:r>
              <a:rPr dirty="0" sz="4000" spc="-5"/>
              <a:t>gấp</a:t>
            </a:r>
            <a:r>
              <a:rPr dirty="0" sz="4000" spc="-40"/>
              <a:t> </a:t>
            </a:r>
            <a:r>
              <a:rPr dirty="0" sz="4000" spc="-10"/>
              <a:t>khúc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1827" y="1825751"/>
            <a:ext cx="5800344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739" y="399999"/>
            <a:ext cx="42043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25"/>
              <a:t>T</a:t>
            </a:r>
            <a:r>
              <a:rPr dirty="0" sz="3200" spc="30"/>
              <a:t>I</a:t>
            </a:r>
            <a:r>
              <a:rPr dirty="0" sz="3200" spc="-110"/>
              <a:t>Ê</a:t>
            </a:r>
            <a:r>
              <a:rPr dirty="0" sz="3200"/>
              <a:t>U</a:t>
            </a:r>
            <a:r>
              <a:rPr dirty="0" sz="3200" spc="180"/>
              <a:t> </a:t>
            </a:r>
            <a:r>
              <a:rPr dirty="0" sz="3200" spc="10"/>
              <a:t>CHUẨ</a:t>
            </a:r>
            <a:r>
              <a:rPr dirty="0" sz="3200"/>
              <a:t>N</a:t>
            </a:r>
            <a:r>
              <a:rPr dirty="0" sz="3200" spc="25"/>
              <a:t> </a:t>
            </a:r>
            <a:r>
              <a:rPr dirty="0" sz="3200"/>
              <a:t>L</a:t>
            </a:r>
            <a:r>
              <a:rPr dirty="0" sz="3200" spc="15"/>
              <a:t>Ặ</a:t>
            </a:r>
            <a:r>
              <a:rPr dirty="0" sz="3200"/>
              <a:t>P</a:t>
            </a:r>
            <a:r>
              <a:rPr dirty="0" sz="3200" spc="-459"/>
              <a:t> </a:t>
            </a:r>
            <a:r>
              <a:rPr dirty="0" sz="3200"/>
              <a:t>LẠI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6244" y="1138424"/>
            <a:ext cx="7747634" cy="2665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54800"/>
              </a:lnSpc>
              <a:spcBef>
                <a:spcPts val="95"/>
              </a:spcBef>
              <a:buSzPct val="96296"/>
              <a:buFont typeface="Wingdings"/>
              <a:buChar char=""/>
              <a:tabLst>
                <a:tab pos="287020" algn="l"/>
              </a:tabLst>
            </a:pPr>
            <a:r>
              <a:rPr dirty="0" sz="2700" spc="-5">
                <a:latin typeface="Microsoft Sans Serif"/>
                <a:cs typeface="Microsoft Sans Serif"/>
              </a:rPr>
              <a:t>Có</a:t>
            </a:r>
            <a:r>
              <a:rPr dirty="0" sz="2700" spc="20">
                <a:latin typeface="Microsoft Sans Serif"/>
                <a:cs typeface="Microsoft Sans Serif"/>
              </a:rPr>
              <a:t> </a:t>
            </a:r>
            <a:r>
              <a:rPr dirty="0" sz="2700" spc="65">
                <a:latin typeface="Microsoft Sans Serif"/>
                <a:cs typeface="Microsoft Sans Serif"/>
              </a:rPr>
              <a:t>ít</a:t>
            </a:r>
            <a:r>
              <a:rPr dirty="0" sz="2700" spc="15">
                <a:latin typeface="Microsoft Sans Serif"/>
                <a:cs typeface="Microsoft Sans Serif"/>
              </a:rPr>
              <a:t> </a:t>
            </a:r>
            <a:r>
              <a:rPr dirty="0" sz="2700" spc="-5">
                <a:latin typeface="Microsoft Sans Serif"/>
                <a:cs typeface="Microsoft Sans Serif"/>
              </a:rPr>
              <a:t>nhất</a:t>
            </a:r>
            <a:r>
              <a:rPr dirty="0" sz="2700" spc="25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3</a:t>
            </a:r>
            <a:r>
              <a:rPr dirty="0" sz="2700" spc="25">
                <a:latin typeface="Microsoft Sans Serif"/>
                <a:cs typeface="Microsoft Sans Serif"/>
              </a:rPr>
              <a:t> </a:t>
            </a:r>
            <a:r>
              <a:rPr dirty="0" sz="2700" spc="110">
                <a:latin typeface="Microsoft Sans Serif"/>
                <a:cs typeface="Microsoft Sans Serif"/>
              </a:rPr>
              <a:t>đường</a:t>
            </a:r>
            <a:r>
              <a:rPr dirty="0" sz="2700" spc="10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cong</a:t>
            </a:r>
            <a:r>
              <a:rPr dirty="0" sz="2700" spc="25">
                <a:latin typeface="Microsoft Sans Serif"/>
                <a:cs typeface="Microsoft Sans Serif"/>
              </a:rPr>
              <a:t> </a:t>
            </a:r>
            <a:r>
              <a:rPr dirty="0" sz="2700" spc="-5">
                <a:latin typeface="Microsoft Sans Serif"/>
                <a:cs typeface="Microsoft Sans Serif"/>
              </a:rPr>
              <a:t>đạt</a:t>
            </a:r>
            <a:r>
              <a:rPr dirty="0" sz="2700" spc="25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các</a:t>
            </a:r>
            <a:r>
              <a:rPr dirty="0" sz="2700" spc="25">
                <a:latin typeface="Microsoft Sans Serif"/>
                <a:cs typeface="Microsoft Sans Serif"/>
              </a:rPr>
              <a:t> </a:t>
            </a:r>
            <a:r>
              <a:rPr dirty="0" sz="2700" spc="-5">
                <a:latin typeface="Microsoft Sans Serif"/>
                <a:cs typeface="Microsoft Sans Serif"/>
              </a:rPr>
              <a:t>tiêu</a:t>
            </a:r>
            <a:r>
              <a:rPr dirty="0" sz="2700" spc="25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chuẩn</a:t>
            </a:r>
            <a:r>
              <a:rPr dirty="0" sz="2700" spc="10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chấp </a:t>
            </a:r>
            <a:r>
              <a:rPr dirty="0" sz="2700" spc="-700">
                <a:latin typeface="Microsoft Sans Serif"/>
                <a:cs typeface="Microsoft Sans Serif"/>
              </a:rPr>
              <a:t> </a:t>
            </a:r>
            <a:r>
              <a:rPr dirty="0" sz="2700" spc="-5">
                <a:latin typeface="Microsoft Sans Serif"/>
                <a:cs typeface="Microsoft Sans Serif"/>
              </a:rPr>
              <a:t>nhận</a:t>
            </a:r>
            <a:r>
              <a:rPr dirty="0" sz="2700" spc="15">
                <a:latin typeface="Microsoft Sans Serif"/>
                <a:cs typeface="Microsoft Sans Serif"/>
              </a:rPr>
              <a:t> </a:t>
            </a:r>
            <a:r>
              <a:rPr dirty="0" sz="2700" spc="-10">
                <a:latin typeface="Microsoft Sans Serif"/>
                <a:cs typeface="Microsoft Sans Serif"/>
              </a:rPr>
              <a:t>nêu</a:t>
            </a:r>
            <a:r>
              <a:rPr dirty="0" sz="2700" spc="30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trên</a:t>
            </a:r>
            <a:endParaRPr sz="2700">
              <a:latin typeface="Microsoft Sans Serif"/>
              <a:cs typeface="Microsoft Sans Serif"/>
            </a:endParaRPr>
          </a:p>
          <a:p>
            <a:pPr marL="184785" marR="229870" indent="-172720">
              <a:lnSpc>
                <a:spcPct val="155200"/>
              </a:lnSpc>
              <a:spcBef>
                <a:spcPts val="700"/>
              </a:spcBef>
              <a:buSzPct val="96296"/>
              <a:buFont typeface="Wingdings"/>
              <a:buChar char=""/>
              <a:tabLst>
                <a:tab pos="287020" algn="l"/>
              </a:tabLst>
            </a:pPr>
            <a:r>
              <a:rPr dirty="0" sz="2700" spc="-5">
                <a:latin typeface="Microsoft Sans Serif"/>
                <a:cs typeface="Microsoft Sans Serif"/>
              </a:rPr>
              <a:t>Chênh</a:t>
            </a:r>
            <a:r>
              <a:rPr dirty="0" sz="2700" spc="20">
                <a:latin typeface="Microsoft Sans Serif"/>
                <a:cs typeface="Microsoft Sans Serif"/>
              </a:rPr>
              <a:t> </a:t>
            </a:r>
            <a:r>
              <a:rPr dirty="0" sz="2700" spc="-10">
                <a:latin typeface="Microsoft Sans Serif"/>
                <a:cs typeface="Microsoft Sans Serif"/>
              </a:rPr>
              <a:t>lệch</a:t>
            </a:r>
            <a:r>
              <a:rPr dirty="0" sz="2700" spc="25">
                <a:latin typeface="Microsoft Sans Serif"/>
                <a:cs typeface="Microsoft Sans Serif"/>
              </a:rPr>
              <a:t> </a:t>
            </a:r>
            <a:r>
              <a:rPr dirty="0" sz="2700" spc="65">
                <a:latin typeface="Microsoft Sans Serif"/>
                <a:cs typeface="Microsoft Sans Serif"/>
              </a:rPr>
              <a:t>giữa</a:t>
            </a:r>
            <a:r>
              <a:rPr dirty="0" sz="2700" spc="35">
                <a:latin typeface="Microsoft Sans Serif"/>
                <a:cs typeface="Microsoft Sans Serif"/>
              </a:rPr>
              <a:t> </a:t>
            </a:r>
            <a:r>
              <a:rPr dirty="0" sz="2700" spc="-10">
                <a:latin typeface="Microsoft Sans Serif"/>
                <a:cs typeface="Microsoft Sans Serif"/>
              </a:rPr>
              <a:t>hai</a:t>
            </a:r>
            <a:r>
              <a:rPr dirty="0" sz="2700" spc="15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kết</a:t>
            </a:r>
            <a:r>
              <a:rPr dirty="0" sz="2700" spc="35">
                <a:latin typeface="Microsoft Sans Serif"/>
                <a:cs typeface="Microsoft Sans Serif"/>
              </a:rPr>
              <a:t> </a:t>
            </a:r>
            <a:r>
              <a:rPr dirty="0" sz="2700" spc="-5">
                <a:latin typeface="Microsoft Sans Serif"/>
                <a:cs typeface="Microsoft Sans Serif"/>
              </a:rPr>
              <a:t>quả</a:t>
            </a:r>
            <a:r>
              <a:rPr dirty="0" sz="2700" spc="25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có</a:t>
            </a:r>
            <a:r>
              <a:rPr dirty="0" sz="2700" spc="15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FVC</a:t>
            </a:r>
            <a:r>
              <a:rPr dirty="0" sz="2700" spc="30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cao</a:t>
            </a:r>
            <a:r>
              <a:rPr dirty="0" sz="2700" spc="20">
                <a:latin typeface="Microsoft Sans Serif"/>
                <a:cs typeface="Microsoft Sans Serif"/>
              </a:rPr>
              <a:t> </a:t>
            </a:r>
            <a:r>
              <a:rPr dirty="0" sz="2700" spc="-5">
                <a:latin typeface="Microsoft Sans Serif"/>
                <a:cs typeface="Microsoft Sans Serif"/>
              </a:rPr>
              <a:t>nhất</a:t>
            </a:r>
            <a:r>
              <a:rPr dirty="0" sz="2700" spc="25">
                <a:latin typeface="Microsoft Sans Serif"/>
                <a:cs typeface="Microsoft Sans Serif"/>
              </a:rPr>
              <a:t> </a:t>
            </a:r>
            <a:r>
              <a:rPr dirty="0" sz="2700" spc="65">
                <a:latin typeface="Microsoft Sans Serif"/>
                <a:cs typeface="Microsoft Sans Serif"/>
              </a:rPr>
              <a:t>ít </a:t>
            </a:r>
            <a:r>
              <a:rPr dirty="0" sz="2700" spc="-700">
                <a:latin typeface="Microsoft Sans Serif"/>
                <a:cs typeface="Microsoft Sans Serif"/>
              </a:rPr>
              <a:t> </a:t>
            </a:r>
            <a:r>
              <a:rPr dirty="0" sz="2700" spc="85">
                <a:latin typeface="Microsoft Sans Serif"/>
                <a:cs typeface="Microsoft Sans Serif"/>
              </a:rPr>
              <a:t>hơn</a:t>
            </a:r>
            <a:r>
              <a:rPr dirty="0" sz="2700" spc="20">
                <a:latin typeface="Microsoft Sans Serif"/>
                <a:cs typeface="Microsoft Sans Serif"/>
              </a:rPr>
              <a:t> </a:t>
            </a:r>
            <a:r>
              <a:rPr dirty="0" sz="2700" spc="-10">
                <a:latin typeface="Microsoft Sans Serif"/>
                <a:cs typeface="Microsoft Sans Serif"/>
              </a:rPr>
              <a:t>150ml</a:t>
            </a:r>
            <a:r>
              <a:rPr dirty="0" sz="2700" spc="30">
                <a:latin typeface="Microsoft Sans Serif"/>
                <a:cs typeface="Microsoft Sans Serif"/>
              </a:rPr>
              <a:t> </a:t>
            </a:r>
            <a:r>
              <a:rPr dirty="0" sz="2700">
                <a:latin typeface="Microsoft Sans Serif"/>
                <a:cs typeface="Microsoft Sans Serif"/>
              </a:rPr>
              <a:t>(&lt;</a:t>
            </a:r>
            <a:r>
              <a:rPr dirty="0" sz="2700" spc="30">
                <a:latin typeface="Microsoft Sans Serif"/>
                <a:cs typeface="Microsoft Sans Serif"/>
              </a:rPr>
              <a:t> </a:t>
            </a:r>
            <a:r>
              <a:rPr dirty="0" sz="2700" spc="-10">
                <a:latin typeface="Microsoft Sans Serif"/>
                <a:cs typeface="Microsoft Sans Serif"/>
              </a:rPr>
              <a:t>100ml</a:t>
            </a:r>
            <a:r>
              <a:rPr dirty="0" sz="2700" spc="30">
                <a:latin typeface="Microsoft Sans Serif"/>
                <a:cs typeface="Microsoft Sans Serif"/>
              </a:rPr>
              <a:t> </a:t>
            </a:r>
            <a:r>
              <a:rPr dirty="0" sz="2700" spc="-5">
                <a:latin typeface="Microsoft Sans Serif"/>
                <a:cs typeface="Microsoft Sans Serif"/>
              </a:rPr>
              <a:t>khi</a:t>
            </a:r>
            <a:r>
              <a:rPr dirty="0" sz="2700" spc="20">
                <a:latin typeface="Microsoft Sans Serif"/>
                <a:cs typeface="Microsoft Sans Serif"/>
              </a:rPr>
              <a:t> </a:t>
            </a:r>
            <a:r>
              <a:rPr dirty="0" sz="2700" spc="-10">
                <a:latin typeface="Microsoft Sans Serif"/>
                <a:cs typeface="Microsoft Sans Serif"/>
              </a:rPr>
              <a:t>FVC&lt;1.0L)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312" y="379323"/>
            <a:ext cx="6697345" cy="12084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915669">
              <a:lnSpc>
                <a:spcPct val="121200"/>
              </a:lnSpc>
              <a:spcBef>
                <a:spcPts val="100"/>
              </a:spcBef>
            </a:pPr>
            <a:r>
              <a:rPr dirty="0" sz="3200"/>
              <a:t>Có ít </a:t>
            </a:r>
            <a:r>
              <a:rPr dirty="0" sz="3200" spc="-5"/>
              <a:t>nhất </a:t>
            </a:r>
            <a:r>
              <a:rPr dirty="0" sz="3200"/>
              <a:t>3 </a:t>
            </a:r>
            <a:r>
              <a:rPr dirty="0" sz="3200" spc="-5"/>
              <a:t>đường cong </a:t>
            </a:r>
            <a:r>
              <a:rPr dirty="0" sz="3200"/>
              <a:t>đạt </a:t>
            </a:r>
            <a:r>
              <a:rPr dirty="0" sz="3200" spc="5"/>
              <a:t> </a:t>
            </a:r>
            <a:r>
              <a:rPr dirty="0" sz="3200" spc="-5"/>
              <a:t>các</a:t>
            </a:r>
            <a:r>
              <a:rPr dirty="0" sz="3200" spc="-10"/>
              <a:t> </a:t>
            </a:r>
            <a:r>
              <a:rPr dirty="0" sz="3200" spc="-5"/>
              <a:t>tiêu</a:t>
            </a:r>
            <a:r>
              <a:rPr dirty="0" sz="3200" spc="-35"/>
              <a:t> </a:t>
            </a:r>
            <a:r>
              <a:rPr dirty="0" sz="3200" spc="-5"/>
              <a:t>chuẩn</a:t>
            </a:r>
            <a:r>
              <a:rPr dirty="0" sz="3200" spc="-40"/>
              <a:t> </a:t>
            </a:r>
            <a:r>
              <a:rPr dirty="0" sz="3200" spc="-5"/>
              <a:t>chấp</a:t>
            </a:r>
            <a:r>
              <a:rPr dirty="0" sz="3200" spc="-20"/>
              <a:t> </a:t>
            </a:r>
            <a:r>
              <a:rPr dirty="0" sz="3200"/>
              <a:t>nhận</a:t>
            </a:r>
            <a:r>
              <a:rPr dirty="0" sz="3200" spc="-45"/>
              <a:t> </a:t>
            </a:r>
            <a:r>
              <a:rPr dirty="0" sz="3200"/>
              <a:t>nêu</a:t>
            </a:r>
            <a:r>
              <a:rPr dirty="0" sz="3200" spc="-30"/>
              <a:t> </a:t>
            </a:r>
            <a:r>
              <a:rPr dirty="0" sz="3200"/>
              <a:t>trên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8046719" cy="438454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680210" marR="5080" indent="-1585595">
              <a:lnSpc>
                <a:spcPct val="132200"/>
              </a:lnSpc>
              <a:spcBef>
                <a:spcPts val="95"/>
              </a:spcBef>
            </a:pPr>
            <a:r>
              <a:rPr dirty="0" spc="-10"/>
              <a:t>Chênh </a:t>
            </a:r>
            <a:r>
              <a:rPr dirty="0"/>
              <a:t>lệch giữa </a:t>
            </a:r>
            <a:r>
              <a:rPr dirty="0" spc="-10"/>
              <a:t>hai </a:t>
            </a:r>
            <a:r>
              <a:rPr dirty="0" spc="-5"/>
              <a:t>kết quả có FVC cao </a:t>
            </a:r>
            <a:r>
              <a:rPr dirty="0"/>
              <a:t>nhất ít </a:t>
            </a:r>
            <a:r>
              <a:rPr dirty="0" spc="-740"/>
              <a:t> </a:t>
            </a:r>
            <a:r>
              <a:rPr dirty="0" spc="-5"/>
              <a:t>hơn</a:t>
            </a:r>
            <a:r>
              <a:rPr dirty="0" spc="5"/>
              <a:t> </a:t>
            </a:r>
            <a:r>
              <a:rPr dirty="0" spc="-5"/>
              <a:t>150ml </a:t>
            </a:r>
            <a:r>
              <a:rPr dirty="0"/>
              <a:t>(&lt;</a:t>
            </a:r>
            <a:r>
              <a:rPr dirty="0" spc="-15"/>
              <a:t> </a:t>
            </a:r>
            <a:r>
              <a:rPr dirty="0" spc="-5"/>
              <a:t>100ml khi</a:t>
            </a:r>
            <a:r>
              <a:rPr dirty="0" spc="-15"/>
              <a:t> </a:t>
            </a:r>
            <a:r>
              <a:rPr dirty="0" spc="-5"/>
              <a:t>FVC</a:t>
            </a:r>
            <a:r>
              <a:rPr dirty="0"/>
              <a:t> &lt;</a:t>
            </a:r>
            <a:r>
              <a:rPr dirty="0" spc="-20"/>
              <a:t> </a:t>
            </a:r>
            <a:r>
              <a:rPr dirty="0"/>
              <a:t>1</a:t>
            </a:r>
            <a:r>
              <a:rPr dirty="0" spc="-5"/>
              <a:t> </a:t>
            </a:r>
            <a:r>
              <a:rPr dirty="0"/>
              <a:t>L)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24810"/>
            <a:ext cx="6553200" cy="493318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629400" y="2133600"/>
            <a:ext cx="2514600" cy="2308860"/>
          </a:xfrm>
          <a:custGeom>
            <a:avLst/>
            <a:gdLst/>
            <a:ahLst/>
            <a:cxnLst/>
            <a:rect l="l" t="t" r="r" b="b"/>
            <a:pathLst>
              <a:path w="2514600" h="2308860">
                <a:moveTo>
                  <a:pt x="2514600" y="0"/>
                </a:moveTo>
                <a:lnTo>
                  <a:pt x="0" y="0"/>
                </a:lnTo>
                <a:lnTo>
                  <a:pt x="0" y="2308352"/>
                </a:lnTo>
                <a:lnTo>
                  <a:pt x="2514600" y="2308352"/>
                </a:lnTo>
                <a:lnTo>
                  <a:pt x="25146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15759" y="2155063"/>
            <a:ext cx="2319655" cy="2208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203835" algn="l"/>
              </a:tabLst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Nhận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biết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nhanh: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máy </a:t>
            </a:r>
            <a:r>
              <a:rPr dirty="0" sz="1800" spc="100">
                <a:latin typeface="Microsoft Sans Serif"/>
                <a:cs typeface="Microsoft Sans Serif"/>
              </a:rPr>
              <a:t>tự </a:t>
            </a:r>
            <a:r>
              <a:rPr dirty="0" sz="1800" spc="-5">
                <a:latin typeface="Microsoft Sans Serif"/>
                <a:cs typeface="Microsoft Sans Serif"/>
              </a:rPr>
              <a:t>động </a:t>
            </a:r>
            <a:r>
              <a:rPr dirty="0" sz="1800" spc="-10">
                <a:latin typeface="Microsoft Sans Serif"/>
                <a:cs typeface="Microsoft Sans Serif"/>
              </a:rPr>
              <a:t>làm </a:t>
            </a:r>
            <a:r>
              <a:rPr dirty="0" sz="1800">
                <a:latin typeface="Microsoft Sans Serif"/>
                <a:cs typeface="Microsoft Sans Serif"/>
              </a:rPr>
              <a:t>và 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hiển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thị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“Reproducible” </a:t>
            </a:r>
            <a:r>
              <a:rPr dirty="0" sz="1800" spc="-459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hoặc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-5">
                <a:latin typeface="Microsoft Sans Serif"/>
                <a:cs typeface="Microsoft Sans Serif"/>
              </a:rPr>
              <a:t>thấy</a:t>
            </a:r>
            <a:r>
              <a:rPr dirty="0" sz="1800" spc="15">
                <a:latin typeface="Microsoft Sans Serif"/>
                <a:cs typeface="Microsoft Sans Serif"/>
              </a:rPr>
              <a:t> </a:t>
            </a:r>
            <a:r>
              <a:rPr dirty="0" sz="1800" spc="20">
                <a:latin typeface="Microsoft Sans Serif"/>
                <a:cs typeface="Microsoft Sans Serif"/>
              </a:rPr>
              <a:t>hình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3 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70">
                <a:latin typeface="Microsoft Sans Serif"/>
                <a:cs typeface="Microsoft Sans Serif"/>
              </a:rPr>
              <a:t>đường </a:t>
            </a:r>
            <a:r>
              <a:rPr dirty="0" sz="1800" spc="-5">
                <a:latin typeface="Microsoft Sans Serif"/>
                <a:cs typeface="Microsoft Sans Serif"/>
              </a:rPr>
              <a:t>cong trùng </a:t>
            </a:r>
            <a:r>
              <a:rPr dirty="0" sz="180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nhau</a:t>
            </a:r>
            <a:endParaRPr sz="1800">
              <a:latin typeface="Microsoft Sans Serif"/>
              <a:cs typeface="Microsoft Sans Serif"/>
            </a:endParaRPr>
          </a:p>
          <a:p>
            <a:pPr marL="203200" indent="-191135">
              <a:lnSpc>
                <a:spcPts val="2039"/>
              </a:lnSpc>
              <a:buSzPct val="94444"/>
              <a:buAutoNum type="arabicPeriod"/>
              <a:tabLst>
                <a:tab pos="203835" algn="l"/>
              </a:tabLst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Nhận</a:t>
            </a:r>
            <a:r>
              <a:rPr dirty="0" sz="18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biết</a:t>
            </a:r>
            <a:r>
              <a:rPr dirty="0" sz="18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dựa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theo</a:t>
            </a:r>
            <a:r>
              <a:rPr dirty="0" sz="18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số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đo</a:t>
            </a:r>
            <a:r>
              <a:rPr dirty="0" sz="18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FVC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5919" y="357886"/>
            <a:ext cx="45631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/>
              <a:t>CÁC</a:t>
            </a:r>
            <a:r>
              <a:rPr dirty="0" sz="4000" spc="85"/>
              <a:t> </a:t>
            </a:r>
            <a:r>
              <a:rPr dirty="0" sz="4000" spc="-5"/>
              <a:t>CHỈ</a:t>
            </a:r>
            <a:r>
              <a:rPr dirty="0" sz="4000" spc="10"/>
              <a:t> </a:t>
            </a:r>
            <a:r>
              <a:rPr dirty="0" sz="4000" spc="5"/>
              <a:t>SỐ</a:t>
            </a:r>
            <a:r>
              <a:rPr dirty="0" sz="4000" spc="-254"/>
              <a:t> </a:t>
            </a:r>
            <a:r>
              <a:rPr dirty="0" sz="4000" spc="10"/>
              <a:t>CNTK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601980" y="1059180"/>
            <a:ext cx="8542020" cy="5646420"/>
            <a:chOff x="601980" y="1059180"/>
            <a:chExt cx="8542020" cy="5646420"/>
          </a:xfrm>
        </p:grpSpPr>
        <p:sp>
          <p:nvSpPr>
            <p:cNvPr id="4" name="object 4"/>
            <p:cNvSpPr/>
            <p:nvPr/>
          </p:nvSpPr>
          <p:spPr>
            <a:xfrm>
              <a:off x="601980" y="1059179"/>
              <a:ext cx="8542020" cy="5646420"/>
            </a:xfrm>
            <a:custGeom>
              <a:avLst/>
              <a:gdLst/>
              <a:ahLst/>
              <a:cxnLst/>
              <a:rect l="l" t="t" r="r" b="b"/>
              <a:pathLst>
                <a:path w="8542020" h="5646420">
                  <a:moveTo>
                    <a:pt x="8541766" y="0"/>
                  </a:moveTo>
                  <a:lnTo>
                    <a:pt x="72034" y="0"/>
                  </a:lnTo>
                  <a:lnTo>
                    <a:pt x="72034" y="374650"/>
                  </a:lnTo>
                  <a:lnTo>
                    <a:pt x="0" y="374650"/>
                  </a:lnTo>
                  <a:lnTo>
                    <a:pt x="0" y="4851400"/>
                  </a:lnTo>
                  <a:lnTo>
                    <a:pt x="72034" y="4851400"/>
                  </a:lnTo>
                  <a:lnTo>
                    <a:pt x="72034" y="5646420"/>
                  </a:lnTo>
                  <a:lnTo>
                    <a:pt x="8541766" y="5646420"/>
                  </a:lnTo>
                  <a:lnTo>
                    <a:pt x="8541766" y="4851400"/>
                  </a:lnTo>
                  <a:lnTo>
                    <a:pt x="8541766" y="374650"/>
                  </a:lnTo>
                  <a:lnTo>
                    <a:pt x="8541766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44012" y="2875787"/>
              <a:ext cx="1318260" cy="864235"/>
            </a:xfrm>
            <a:custGeom>
              <a:avLst/>
              <a:gdLst/>
              <a:ahLst/>
              <a:cxnLst/>
              <a:rect l="l" t="t" r="r" b="b"/>
              <a:pathLst>
                <a:path w="1318260" h="864235">
                  <a:moveTo>
                    <a:pt x="491871" y="143510"/>
                  </a:moveTo>
                  <a:lnTo>
                    <a:pt x="468502" y="54356"/>
                  </a:lnTo>
                  <a:lnTo>
                    <a:pt x="415925" y="0"/>
                  </a:lnTo>
                  <a:lnTo>
                    <a:pt x="353313" y="0"/>
                  </a:lnTo>
                  <a:lnTo>
                    <a:pt x="306577" y="54356"/>
                  </a:lnTo>
                  <a:lnTo>
                    <a:pt x="279273" y="143510"/>
                  </a:lnTo>
                </a:path>
                <a:path w="1318260" h="864235">
                  <a:moveTo>
                    <a:pt x="554101" y="721233"/>
                  </a:moveTo>
                  <a:lnTo>
                    <a:pt x="577468" y="809879"/>
                  </a:lnTo>
                  <a:lnTo>
                    <a:pt x="631951" y="863854"/>
                  </a:lnTo>
                  <a:lnTo>
                    <a:pt x="688593" y="863854"/>
                  </a:lnTo>
                  <a:lnTo>
                    <a:pt x="741172" y="809879"/>
                  </a:lnTo>
                  <a:lnTo>
                    <a:pt x="768476" y="721233"/>
                  </a:lnTo>
                </a:path>
                <a:path w="1318260" h="864235">
                  <a:moveTo>
                    <a:pt x="489203" y="143510"/>
                  </a:moveTo>
                  <a:lnTo>
                    <a:pt x="554101" y="721233"/>
                  </a:lnTo>
                </a:path>
                <a:path w="1318260" h="864235">
                  <a:moveTo>
                    <a:pt x="0" y="721233"/>
                  </a:moveTo>
                  <a:lnTo>
                    <a:pt x="25273" y="809879"/>
                  </a:lnTo>
                  <a:lnTo>
                    <a:pt x="75945" y="863854"/>
                  </a:lnTo>
                  <a:lnTo>
                    <a:pt x="138302" y="863854"/>
                  </a:lnTo>
                  <a:lnTo>
                    <a:pt x="188975" y="809879"/>
                  </a:lnTo>
                  <a:lnTo>
                    <a:pt x="216153" y="721233"/>
                  </a:lnTo>
                </a:path>
                <a:path w="1318260" h="864235">
                  <a:moveTo>
                    <a:pt x="277495" y="143510"/>
                  </a:moveTo>
                  <a:lnTo>
                    <a:pt x="216153" y="721233"/>
                  </a:lnTo>
                </a:path>
                <a:path w="1318260" h="864235">
                  <a:moveTo>
                    <a:pt x="823467" y="143510"/>
                  </a:moveTo>
                  <a:lnTo>
                    <a:pt x="768476" y="721233"/>
                  </a:lnTo>
                </a:path>
                <a:path w="1318260" h="864235">
                  <a:moveTo>
                    <a:pt x="1041526" y="143510"/>
                  </a:moveTo>
                  <a:lnTo>
                    <a:pt x="1010412" y="54356"/>
                  </a:lnTo>
                  <a:lnTo>
                    <a:pt x="961643" y="0"/>
                  </a:lnTo>
                  <a:lnTo>
                    <a:pt x="903097" y="0"/>
                  </a:lnTo>
                  <a:lnTo>
                    <a:pt x="846709" y="54356"/>
                  </a:lnTo>
                  <a:lnTo>
                    <a:pt x="825246" y="143510"/>
                  </a:lnTo>
                </a:path>
                <a:path w="1318260" h="864235">
                  <a:moveTo>
                    <a:pt x="1041526" y="143510"/>
                  </a:moveTo>
                  <a:lnTo>
                    <a:pt x="1104518" y="721233"/>
                  </a:lnTo>
                </a:path>
                <a:path w="1318260" h="864235">
                  <a:moveTo>
                    <a:pt x="1104518" y="721233"/>
                  </a:moveTo>
                  <a:lnTo>
                    <a:pt x="1131697" y="809879"/>
                  </a:lnTo>
                  <a:lnTo>
                    <a:pt x="1180211" y="863854"/>
                  </a:lnTo>
                  <a:lnTo>
                    <a:pt x="1240536" y="863854"/>
                  </a:lnTo>
                  <a:lnTo>
                    <a:pt x="1287017" y="809879"/>
                  </a:lnTo>
                  <a:lnTo>
                    <a:pt x="1318133" y="721233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371" y="2859024"/>
              <a:ext cx="251460" cy="1767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62271" y="1130808"/>
              <a:ext cx="2614930" cy="4357370"/>
            </a:xfrm>
            <a:custGeom>
              <a:avLst/>
              <a:gdLst/>
              <a:ahLst/>
              <a:cxnLst/>
              <a:rect l="l" t="t" r="r" b="b"/>
              <a:pathLst>
                <a:path w="2614929" h="4357370">
                  <a:moveTo>
                    <a:pt x="54863" y="1888743"/>
                  </a:moveTo>
                  <a:lnTo>
                    <a:pt x="0" y="2466340"/>
                  </a:lnTo>
                </a:path>
                <a:path w="2614929" h="4357370">
                  <a:moveTo>
                    <a:pt x="273685" y="1888743"/>
                  </a:moveTo>
                  <a:lnTo>
                    <a:pt x="326516" y="2466340"/>
                  </a:lnTo>
                  <a:lnTo>
                    <a:pt x="330453" y="2466340"/>
                  </a:lnTo>
                </a:path>
                <a:path w="2614929" h="4357370">
                  <a:moveTo>
                    <a:pt x="327787" y="2466340"/>
                  </a:moveTo>
                  <a:lnTo>
                    <a:pt x="353060" y="2554859"/>
                  </a:lnTo>
                  <a:lnTo>
                    <a:pt x="405638" y="2608834"/>
                  </a:lnTo>
                  <a:lnTo>
                    <a:pt x="467740" y="2608834"/>
                  </a:lnTo>
                  <a:lnTo>
                    <a:pt x="518287" y="2554859"/>
                  </a:lnTo>
                  <a:lnTo>
                    <a:pt x="545591" y="2466340"/>
                  </a:lnTo>
                </a:path>
                <a:path w="2614929" h="4357370">
                  <a:moveTo>
                    <a:pt x="774318" y="140334"/>
                  </a:moveTo>
                  <a:lnTo>
                    <a:pt x="545591" y="2466340"/>
                  </a:lnTo>
                </a:path>
                <a:path w="2614929" h="4357370">
                  <a:moveTo>
                    <a:pt x="996823" y="140334"/>
                  </a:moveTo>
                  <a:lnTo>
                    <a:pt x="971423" y="47497"/>
                  </a:lnTo>
                  <a:lnTo>
                    <a:pt x="914780" y="0"/>
                  </a:lnTo>
                  <a:lnTo>
                    <a:pt x="852424" y="0"/>
                  </a:lnTo>
                  <a:lnTo>
                    <a:pt x="801624" y="47497"/>
                  </a:lnTo>
                  <a:lnTo>
                    <a:pt x="774318" y="140334"/>
                  </a:lnTo>
                </a:path>
                <a:path w="2614929" h="4357370">
                  <a:moveTo>
                    <a:pt x="996823" y="140334"/>
                  </a:moveTo>
                  <a:lnTo>
                    <a:pt x="1397127" y="4219702"/>
                  </a:lnTo>
                  <a:lnTo>
                    <a:pt x="1400937" y="4219702"/>
                  </a:lnTo>
                </a:path>
                <a:path w="2614929" h="4357370">
                  <a:moveTo>
                    <a:pt x="1398269" y="4219702"/>
                  </a:moveTo>
                  <a:lnTo>
                    <a:pt x="1425575" y="4303522"/>
                  </a:lnTo>
                  <a:lnTo>
                    <a:pt x="1474215" y="4357116"/>
                  </a:lnTo>
                  <a:lnTo>
                    <a:pt x="1536573" y="4357116"/>
                  </a:lnTo>
                  <a:lnTo>
                    <a:pt x="1587118" y="4303522"/>
                  </a:lnTo>
                  <a:lnTo>
                    <a:pt x="1614424" y="4219702"/>
                  </a:lnTo>
                </a:path>
                <a:path w="2614929" h="4357370">
                  <a:moveTo>
                    <a:pt x="1846706" y="1888743"/>
                  </a:moveTo>
                  <a:lnTo>
                    <a:pt x="1614424" y="4219702"/>
                  </a:lnTo>
                </a:path>
                <a:path w="2614929" h="4357370">
                  <a:moveTo>
                    <a:pt x="2064638" y="1888743"/>
                  </a:moveTo>
                  <a:lnTo>
                    <a:pt x="2039365" y="1799716"/>
                  </a:lnTo>
                  <a:lnTo>
                    <a:pt x="1982977" y="1745361"/>
                  </a:lnTo>
                  <a:lnTo>
                    <a:pt x="1924557" y="1745361"/>
                  </a:lnTo>
                  <a:lnTo>
                    <a:pt x="1874012" y="1799716"/>
                  </a:lnTo>
                  <a:lnTo>
                    <a:pt x="1846706" y="1888743"/>
                  </a:lnTo>
                </a:path>
                <a:path w="2614929" h="4357370">
                  <a:moveTo>
                    <a:pt x="2064638" y="1888743"/>
                  </a:moveTo>
                  <a:lnTo>
                    <a:pt x="2122043" y="2466340"/>
                  </a:lnTo>
                  <a:lnTo>
                    <a:pt x="2125979" y="2466340"/>
                  </a:lnTo>
                </a:path>
                <a:path w="2614929" h="4357370">
                  <a:moveTo>
                    <a:pt x="2121407" y="2466340"/>
                  </a:moveTo>
                  <a:lnTo>
                    <a:pt x="2146807" y="2554859"/>
                  </a:lnTo>
                  <a:lnTo>
                    <a:pt x="2195576" y="2608834"/>
                  </a:lnTo>
                  <a:lnTo>
                    <a:pt x="2256281" y="2608834"/>
                  </a:lnTo>
                  <a:lnTo>
                    <a:pt x="2308986" y="2554859"/>
                  </a:lnTo>
                  <a:lnTo>
                    <a:pt x="2338324" y="2466340"/>
                  </a:lnTo>
                </a:path>
                <a:path w="2614929" h="4357370">
                  <a:moveTo>
                    <a:pt x="2398649" y="1888743"/>
                  </a:moveTo>
                  <a:lnTo>
                    <a:pt x="2338324" y="2466340"/>
                  </a:lnTo>
                </a:path>
                <a:path w="2614929" h="4357370">
                  <a:moveTo>
                    <a:pt x="2614803" y="1888743"/>
                  </a:moveTo>
                  <a:lnTo>
                    <a:pt x="2583560" y="1799716"/>
                  </a:lnTo>
                  <a:lnTo>
                    <a:pt x="2532760" y="1745361"/>
                  </a:lnTo>
                  <a:lnTo>
                    <a:pt x="2472181" y="1745361"/>
                  </a:lnTo>
                  <a:lnTo>
                    <a:pt x="2417445" y="1799716"/>
                  </a:lnTo>
                  <a:lnTo>
                    <a:pt x="2395981" y="1888743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61032" y="2856039"/>
              <a:ext cx="1033144" cy="36195"/>
            </a:xfrm>
            <a:custGeom>
              <a:avLst/>
              <a:gdLst/>
              <a:ahLst/>
              <a:cxnLst/>
              <a:rect l="l" t="t" r="r" b="b"/>
              <a:pathLst>
                <a:path w="1033144" h="36194">
                  <a:moveTo>
                    <a:pt x="214337" y="0"/>
                  </a:moveTo>
                  <a:lnTo>
                    <a:pt x="0" y="0"/>
                  </a:lnTo>
                  <a:lnTo>
                    <a:pt x="0" y="36004"/>
                  </a:lnTo>
                  <a:lnTo>
                    <a:pt x="214337" y="36004"/>
                  </a:lnTo>
                  <a:lnTo>
                    <a:pt x="214337" y="0"/>
                  </a:lnTo>
                  <a:close/>
                </a:path>
                <a:path w="1033144" h="36194">
                  <a:moveTo>
                    <a:pt x="487260" y="0"/>
                  </a:moveTo>
                  <a:lnTo>
                    <a:pt x="271907" y="0"/>
                  </a:lnTo>
                  <a:lnTo>
                    <a:pt x="271907" y="36004"/>
                  </a:lnTo>
                  <a:lnTo>
                    <a:pt x="487260" y="36004"/>
                  </a:lnTo>
                  <a:lnTo>
                    <a:pt x="487260" y="0"/>
                  </a:lnTo>
                  <a:close/>
                </a:path>
                <a:path w="1033144" h="36194">
                  <a:moveTo>
                    <a:pt x="759294" y="0"/>
                  </a:moveTo>
                  <a:lnTo>
                    <a:pt x="544068" y="0"/>
                  </a:lnTo>
                  <a:lnTo>
                    <a:pt x="544068" y="36004"/>
                  </a:lnTo>
                  <a:lnTo>
                    <a:pt x="759294" y="36004"/>
                  </a:lnTo>
                  <a:lnTo>
                    <a:pt x="759294" y="0"/>
                  </a:lnTo>
                  <a:close/>
                </a:path>
                <a:path w="1033144" h="36194">
                  <a:moveTo>
                    <a:pt x="1033106" y="0"/>
                  </a:moveTo>
                  <a:lnTo>
                    <a:pt x="817880" y="0"/>
                  </a:lnTo>
                  <a:lnTo>
                    <a:pt x="817880" y="36004"/>
                  </a:lnTo>
                  <a:lnTo>
                    <a:pt x="1033106" y="36004"/>
                  </a:lnTo>
                  <a:lnTo>
                    <a:pt x="1033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49168" y="2872740"/>
              <a:ext cx="492125" cy="0"/>
            </a:xfrm>
            <a:custGeom>
              <a:avLst/>
              <a:gdLst/>
              <a:ahLst/>
              <a:cxnLst/>
              <a:rect l="l" t="t" r="r" b="b"/>
              <a:pathLst>
                <a:path w="492125" h="0">
                  <a:moveTo>
                    <a:pt x="0" y="0"/>
                  </a:moveTo>
                  <a:lnTo>
                    <a:pt x="217169" y="0"/>
                  </a:lnTo>
                </a:path>
                <a:path w="492125" h="0">
                  <a:moveTo>
                    <a:pt x="275717" y="0"/>
                  </a:moveTo>
                  <a:lnTo>
                    <a:pt x="49174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816096" y="2872740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562" y="0"/>
                  </a:lnTo>
                  <a:lnTo>
                    <a:pt x="18249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075176" y="2872740"/>
              <a:ext cx="1306195" cy="0"/>
            </a:xfrm>
            <a:custGeom>
              <a:avLst/>
              <a:gdLst/>
              <a:ahLst/>
              <a:cxnLst/>
              <a:rect l="l" t="t" r="r" b="b"/>
              <a:pathLst>
                <a:path w="1306195" h="0">
                  <a:moveTo>
                    <a:pt x="0" y="0"/>
                  </a:moveTo>
                  <a:lnTo>
                    <a:pt x="209803" y="0"/>
                  </a:lnTo>
                </a:path>
                <a:path w="1306195" h="0">
                  <a:moveTo>
                    <a:pt x="268477" y="0"/>
                  </a:moveTo>
                  <a:lnTo>
                    <a:pt x="484504" y="0"/>
                  </a:lnTo>
                </a:path>
                <a:path w="1306195" h="0">
                  <a:moveTo>
                    <a:pt x="543940" y="0"/>
                  </a:moveTo>
                  <a:lnTo>
                    <a:pt x="758316" y="0"/>
                  </a:lnTo>
                </a:path>
                <a:path w="1306195" h="0">
                  <a:moveTo>
                    <a:pt x="816737" y="0"/>
                  </a:moveTo>
                  <a:lnTo>
                    <a:pt x="1031113" y="0"/>
                  </a:lnTo>
                </a:path>
                <a:path w="1306195" h="0">
                  <a:moveTo>
                    <a:pt x="1087754" y="0"/>
                  </a:moveTo>
                  <a:lnTo>
                    <a:pt x="1305687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40680" y="2856035"/>
              <a:ext cx="212090" cy="36195"/>
            </a:xfrm>
            <a:custGeom>
              <a:avLst/>
              <a:gdLst/>
              <a:ahLst/>
              <a:cxnLst/>
              <a:rect l="l" t="t" r="r" b="b"/>
              <a:pathLst>
                <a:path w="212089" h="36194">
                  <a:moveTo>
                    <a:pt x="211645" y="0"/>
                  </a:moveTo>
                  <a:lnTo>
                    <a:pt x="0" y="0"/>
                  </a:lnTo>
                  <a:lnTo>
                    <a:pt x="0" y="36008"/>
                  </a:lnTo>
                  <a:lnTo>
                    <a:pt x="211645" y="36008"/>
                  </a:lnTo>
                  <a:lnTo>
                    <a:pt x="211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710427" y="2874137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 h="0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03036" y="2872740"/>
              <a:ext cx="180975" cy="0"/>
            </a:xfrm>
            <a:custGeom>
              <a:avLst/>
              <a:gdLst/>
              <a:ahLst/>
              <a:cxnLst/>
              <a:rect l="l" t="t" r="r" b="b"/>
              <a:pathLst>
                <a:path w="180975" h="0">
                  <a:moveTo>
                    <a:pt x="0" y="0"/>
                  </a:moveTo>
                  <a:lnTo>
                    <a:pt x="177037" y="0"/>
                  </a:lnTo>
                  <a:lnTo>
                    <a:pt x="18097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259195" y="2874137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 h="0">
                  <a:moveTo>
                    <a:pt x="0" y="0"/>
                  </a:moveTo>
                  <a:lnTo>
                    <a:pt x="214249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531864" y="2856035"/>
              <a:ext cx="216535" cy="36195"/>
            </a:xfrm>
            <a:custGeom>
              <a:avLst/>
              <a:gdLst/>
              <a:ahLst/>
              <a:cxnLst/>
              <a:rect l="l" t="t" r="r" b="b"/>
              <a:pathLst>
                <a:path w="216534" h="36194">
                  <a:moveTo>
                    <a:pt x="216217" y="0"/>
                  </a:moveTo>
                  <a:lnTo>
                    <a:pt x="0" y="0"/>
                  </a:lnTo>
                  <a:lnTo>
                    <a:pt x="0" y="36008"/>
                  </a:lnTo>
                  <a:lnTo>
                    <a:pt x="216217" y="36008"/>
                  </a:lnTo>
                  <a:lnTo>
                    <a:pt x="2162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807708" y="2872740"/>
              <a:ext cx="484505" cy="0"/>
            </a:xfrm>
            <a:custGeom>
              <a:avLst/>
              <a:gdLst/>
              <a:ahLst/>
              <a:cxnLst/>
              <a:rect l="l" t="t" r="r" b="b"/>
              <a:pathLst>
                <a:path w="484504" h="0">
                  <a:moveTo>
                    <a:pt x="0" y="0"/>
                  </a:moveTo>
                  <a:lnTo>
                    <a:pt x="211200" y="0"/>
                  </a:lnTo>
                </a:path>
                <a:path w="484504" h="0">
                  <a:moveTo>
                    <a:pt x="270383" y="0"/>
                  </a:moveTo>
                  <a:lnTo>
                    <a:pt x="484250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61032" y="3727767"/>
              <a:ext cx="758825" cy="34925"/>
            </a:xfrm>
            <a:custGeom>
              <a:avLst/>
              <a:gdLst/>
              <a:ahLst/>
              <a:cxnLst/>
              <a:rect l="l" t="t" r="r" b="b"/>
              <a:pathLst>
                <a:path w="758825" h="34925">
                  <a:moveTo>
                    <a:pt x="214172" y="0"/>
                  </a:moveTo>
                  <a:lnTo>
                    <a:pt x="0" y="0"/>
                  </a:lnTo>
                  <a:lnTo>
                    <a:pt x="0" y="34861"/>
                  </a:lnTo>
                  <a:lnTo>
                    <a:pt x="214172" y="34861"/>
                  </a:lnTo>
                  <a:lnTo>
                    <a:pt x="214172" y="0"/>
                  </a:lnTo>
                  <a:close/>
                </a:path>
                <a:path w="758825" h="34925">
                  <a:moveTo>
                    <a:pt x="486968" y="0"/>
                  </a:moveTo>
                  <a:lnTo>
                    <a:pt x="271780" y="0"/>
                  </a:lnTo>
                  <a:lnTo>
                    <a:pt x="271780" y="34861"/>
                  </a:lnTo>
                  <a:lnTo>
                    <a:pt x="486968" y="34861"/>
                  </a:lnTo>
                  <a:lnTo>
                    <a:pt x="486968" y="0"/>
                  </a:lnTo>
                  <a:close/>
                </a:path>
                <a:path w="758825" h="34925">
                  <a:moveTo>
                    <a:pt x="758621" y="0"/>
                  </a:moveTo>
                  <a:lnTo>
                    <a:pt x="543560" y="0"/>
                  </a:lnTo>
                  <a:lnTo>
                    <a:pt x="543560" y="34861"/>
                  </a:lnTo>
                  <a:lnTo>
                    <a:pt x="758621" y="34861"/>
                  </a:lnTo>
                  <a:lnTo>
                    <a:pt x="758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80181" y="3745230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 h="0">
                  <a:moveTo>
                    <a:pt x="0" y="0"/>
                  </a:moveTo>
                  <a:lnTo>
                    <a:pt x="214884" y="0"/>
                  </a:lnTo>
                </a:path>
                <a:path w="762000" h="0">
                  <a:moveTo>
                    <a:pt x="270510" y="0"/>
                  </a:moveTo>
                  <a:lnTo>
                    <a:pt x="487298" y="0"/>
                  </a:lnTo>
                </a:path>
                <a:path w="762000" h="0">
                  <a:moveTo>
                    <a:pt x="545719" y="0"/>
                  </a:moveTo>
                  <a:lnTo>
                    <a:pt x="761492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816096" y="3744468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562" y="0"/>
                  </a:lnTo>
                  <a:lnTo>
                    <a:pt x="18249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075938" y="3745230"/>
              <a:ext cx="1031875" cy="0"/>
            </a:xfrm>
            <a:custGeom>
              <a:avLst/>
              <a:gdLst/>
              <a:ahLst/>
              <a:cxnLst/>
              <a:rect l="l" t="t" r="r" b="b"/>
              <a:pathLst>
                <a:path w="1031875" h="0">
                  <a:moveTo>
                    <a:pt x="0" y="0"/>
                  </a:moveTo>
                  <a:lnTo>
                    <a:pt x="209931" y="0"/>
                  </a:lnTo>
                </a:path>
                <a:path w="1031875" h="0">
                  <a:moveTo>
                    <a:pt x="268604" y="0"/>
                  </a:moveTo>
                  <a:lnTo>
                    <a:pt x="484759" y="0"/>
                  </a:lnTo>
                </a:path>
                <a:path w="1031875" h="0">
                  <a:moveTo>
                    <a:pt x="544195" y="0"/>
                  </a:moveTo>
                  <a:lnTo>
                    <a:pt x="758698" y="0"/>
                  </a:lnTo>
                </a:path>
                <a:path w="1031875" h="0">
                  <a:moveTo>
                    <a:pt x="817245" y="0"/>
                  </a:moveTo>
                  <a:lnTo>
                    <a:pt x="1031621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163312" y="3727767"/>
              <a:ext cx="488950" cy="34925"/>
            </a:xfrm>
            <a:custGeom>
              <a:avLst/>
              <a:gdLst/>
              <a:ahLst/>
              <a:cxnLst/>
              <a:rect l="l" t="t" r="r" b="b"/>
              <a:pathLst>
                <a:path w="488950" h="34925">
                  <a:moveTo>
                    <a:pt x="217830" y="0"/>
                  </a:moveTo>
                  <a:lnTo>
                    <a:pt x="0" y="0"/>
                  </a:lnTo>
                  <a:lnTo>
                    <a:pt x="0" y="34861"/>
                  </a:lnTo>
                  <a:lnTo>
                    <a:pt x="217830" y="34861"/>
                  </a:lnTo>
                  <a:lnTo>
                    <a:pt x="217830" y="0"/>
                  </a:lnTo>
                  <a:close/>
                </a:path>
                <a:path w="488950" h="34925">
                  <a:moveTo>
                    <a:pt x="488594" y="0"/>
                  </a:moveTo>
                  <a:lnTo>
                    <a:pt x="276225" y="0"/>
                  </a:lnTo>
                  <a:lnTo>
                    <a:pt x="276225" y="34861"/>
                  </a:lnTo>
                  <a:lnTo>
                    <a:pt x="488594" y="34861"/>
                  </a:lnTo>
                  <a:lnTo>
                    <a:pt x="488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711189" y="3745865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 h="0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003036" y="3744468"/>
              <a:ext cx="180975" cy="0"/>
            </a:xfrm>
            <a:custGeom>
              <a:avLst/>
              <a:gdLst/>
              <a:ahLst/>
              <a:cxnLst/>
              <a:rect l="l" t="t" r="r" b="b"/>
              <a:pathLst>
                <a:path w="180975" h="0">
                  <a:moveTo>
                    <a:pt x="0" y="0"/>
                  </a:moveTo>
                  <a:lnTo>
                    <a:pt x="177037" y="0"/>
                  </a:lnTo>
                  <a:lnTo>
                    <a:pt x="18097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259830" y="3745230"/>
              <a:ext cx="488950" cy="0"/>
            </a:xfrm>
            <a:custGeom>
              <a:avLst/>
              <a:gdLst/>
              <a:ahLst/>
              <a:cxnLst/>
              <a:rect l="l" t="t" r="r" b="b"/>
              <a:pathLst>
                <a:path w="488950" h="0">
                  <a:moveTo>
                    <a:pt x="0" y="0"/>
                  </a:moveTo>
                  <a:lnTo>
                    <a:pt x="214757" y="0"/>
                  </a:lnTo>
                </a:path>
                <a:path w="488950" h="0">
                  <a:moveTo>
                    <a:pt x="272415" y="0"/>
                  </a:moveTo>
                  <a:lnTo>
                    <a:pt x="488823" y="0"/>
                  </a:lnTo>
                </a:path>
              </a:pathLst>
            </a:custGeom>
            <a:ln w="350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807708" y="3727767"/>
              <a:ext cx="484505" cy="34925"/>
            </a:xfrm>
            <a:custGeom>
              <a:avLst/>
              <a:gdLst/>
              <a:ahLst/>
              <a:cxnLst/>
              <a:rect l="l" t="t" r="r" b="b"/>
              <a:pathLst>
                <a:path w="484504" h="34925">
                  <a:moveTo>
                    <a:pt x="211137" y="0"/>
                  </a:moveTo>
                  <a:lnTo>
                    <a:pt x="0" y="0"/>
                  </a:lnTo>
                  <a:lnTo>
                    <a:pt x="0" y="34861"/>
                  </a:lnTo>
                  <a:lnTo>
                    <a:pt x="211137" y="34861"/>
                  </a:lnTo>
                  <a:lnTo>
                    <a:pt x="211137" y="0"/>
                  </a:lnTo>
                  <a:close/>
                </a:path>
                <a:path w="484504" h="34925">
                  <a:moveTo>
                    <a:pt x="484187" y="0"/>
                  </a:moveTo>
                  <a:lnTo>
                    <a:pt x="270383" y="0"/>
                  </a:lnTo>
                  <a:lnTo>
                    <a:pt x="270383" y="34861"/>
                  </a:lnTo>
                  <a:lnTo>
                    <a:pt x="484187" y="34861"/>
                  </a:lnTo>
                  <a:lnTo>
                    <a:pt x="484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386073" y="1872488"/>
            <a:ext cx="861060" cy="48450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46685" marR="5080" indent="-134620">
              <a:lnSpc>
                <a:spcPct val="100699"/>
              </a:lnSpc>
              <a:spcBef>
                <a:spcPts val="85"/>
              </a:spcBef>
            </a:pPr>
            <a:r>
              <a:rPr dirty="0" sz="1500" spc="-5" b="1">
                <a:solidFill>
                  <a:srgbClr val="6600FF"/>
                </a:solidFill>
                <a:latin typeface="Arial"/>
                <a:cs typeface="Arial"/>
              </a:rPr>
              <a:t>Dung</a:t>
            </a:r>
            <a:r>
              <a:rPr dirty="0" sz="1500" spc="-6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500" spc="-90" b="1">
                <a:solidFill>
                  <a:srgbClr val="6600FF"/>
                </a:solidFill>
                <a:latin typeface="Arial"/>
                <a:cs typeface="Arial"/>
              </a:rPr>
              <a:t>tích </a:t>
            </a:r>
            <a:r>
              <a:rPr dirty="0" sz="1500" spc="-40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500" spc="15" b="1">
                <a:solidFill>
                  <a:srgbClr val="6600FF"/>
                </a:solidFill>
                <a:latin typeface="Arial"/>
                <a:cs typeface="Arial"/>
              </a:rPr>
              <a:t>h</a:t>
            </a:r>
            <a:r>
              <a:rPr dirty="0" sz="1500" spc="-375" b="1">
                <a:solidFill>
                  <a:srgbClr val="6600FF"/>
                </a:solidFill>
                <a:latin typeface="Arial"/>
                <a:cs typeface="Arial"/>
              </a:rPr>
              <a:t>í</a:t>
            </a:r>
            <a:r>
              <a:rPr dirty="0" sz="1500" b="1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dirty="0" sz="1500" spc="-2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500" spc="-30" b="1">
                <a:solidFill>
                  <a:srgbClr val="6600FF"/>
                </a:solidFill>
                <a:latin typeface="Arial"/>
                <a:cs typeface="Arial"/>
              </a:rPr>
              <a:t>v</a:t>
            </a:r>
            <a:r>
              <a:rPr dirty="0" sz="1500" spc="-150" b="1">
                <a:solidFill>
                  <a:srgbClr val="6600FF"/>
                </a:solidFill>
                <a:latin typeface="Arial"/>
                <a:cs typeface="Arial"/>
              </a:rPr>
              <a:t>à</a:t>
            </a:r>
            <a:r>
              <a:rPr dirty="0" sz="1500" b="1">
                <a:solidFill>
                  <a:srgbClr val="6600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03476" y="1118425"/>
            <a:ext cx="1961514" cy="2620010"/>
            <a:chOff x="1903476" y="1118425"/>
            <a:chExt cx="1961514" cy="2620010"/>
          </a:xfrm>
        </p:grpSpPr>
        <p:sp>
          <p:nvSpPr>
            <p:cNvPr id="29" name="object 29"/>
            <p:cNvSpPr/>
            <p:nvPr/>
          </p:nvSpPr>
          <p:spPr>
            <a:xfrm>
              <a:off x="3738372" y="2717291"/>
              <a:ext cx="121920" cy="1016635"/>
            </a:xfrm>
            <a:custGeom>
              <a:avLst/>
              <a:gdLst/>
              <a:ahLst/>
              <a:cxnLst/>
              <a:rect l="l" t="t" r="r" b="b"/>
              <a:pathLst>
                <a:path w="121920" h="1016635">
                  <a:moveTo>
                    <a:pt x="82296" y="0"/>
                  </a:moveTo>
                  <a:lnTo>
                    <a:pt x="41148" y="0"/>
                  </a:lnTo>
                  <a:lnTo>
                    <a:pt x="41148" y="913130"/>
                  </a:lnTo>
                  <a:lnTo>
                    <a:pt x="60706" y="927735"/>
                  </a:lnTo>
                  <a:lnTo>
                    <a:pt x="82296" y="911606"/>
                  </a:lnTo>
                  <a:lnTo>
                    <a:pt x="82296" y="0"/>
                  </a:lnTo>
                  <a:close/>
                </a:path>
                <a:path w="121920" h="1016635">
                  <a:moveTo>
                    <a:pt x="121539" y="882269"/>
                  </a:moveTo>
                  <a:lnTo>
                    <a:pt x="82296" y="911606"/>
                  </a:lnTo>
                  <a:lnTo>
                    <a:pt x="82296" y="927735"/>
                  </a:lnTo>
                  <a:lnTo>
                    <a:pt x="60706" y="927735"/>
                  </a:lnTo>
                  <a:lnTo>
                    <a:pt x="41148" y="927735"/>
                  </a:lnTo>
                  <a:lnTo>
                    <a:pt x="41148" y="913130"/>
                  </a:lnTo>
                  <a:lnTo>
                    <a:pt x="0" y="882269"/>
                  </a:lnTo>
                  <a:lnTo>
                    <a:pt x="60706" y="1016127"/>
                  </a:lnTo>
                  <a:lnTo>
                    <a:pt x="100965" y="927735"/>
                  </a:lnTo>
                  <a:lnTo>
                    <a:pt x="121539" y="8822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738372" y="2717342"/>
              <a:ext cx="121920" cy="1016635"/>
            </a:xfrm>
            <a:custGeom>
              <a:avLst/>
              <a:gdLst/>
              <a:ahLst/>
              <a:cxnLst/>
              <a:rect l="l" t="t" r="r" b="b"/>
              <a:pathLst>
                <a:path w="121920" h="1016635">
                  <a:moveTo>
                    <a:pt x="41148" y="927684"/>
                  </a:moveTo>
                  <a:lnTo>
                    <a:pt x="82296" y="927684"/>
                  </a:lnTo>
                  <a:lnTo>
                    <a:pt x="82296" y="0"/>
                  </a:lnTo>
                  <a:lnTo>
                    <a:pt x="41148" y="0"/>
                  </a:lnTo>
                  <a:lnTo>
                    <a:pt x="41148" y="927684"/>
                  </a:lnTo>
                  <a:close/>
                </a:path>
                <a:path w="121920" h="1016635">
                  <a:moveTo>
                    <a:pt x="60705" y="927684"/>
                  </a:moveTo>
                  <a:lnTo>
                    <a:pt x="121538" y="882218"/>
                  </a:lnTo>
                  <a:lnTo>
                    <a:pt x="60705" y="1016076"/>
                  </a:lnTo>
                  <a:lnTo>
                    <a:pt x="0" y="882218"/>
                  </a:lnTo>
                  <a:lnTo>
                    <a:pt x="60705" y="92768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779520" y="1213739"/>
              <a:ext cx="41275" cy="556895"/>
            </a:xfrm>
            <a:custGeom>
              <a:avLst/>
              <a:gdLst/>
              <a:ahLst/>
              <a:cxnLst/>
              <a:rect l="l" t="t" r="r" b="b"/>
              <a:pathLst>
                <a:path w="41275" h="556894">
                  <a:moveTo>
                    <a:pt x="19557" y="0"/>
                  </a:moveTo>
                  <a:lnTo>
                    <a:pt x="0" y="13970"/>
                  </a:lnTo>
                  <a:lnTo>
                    <a:pt x="0" y="556640"/>
                  </a:lnTo>
                  <a:lnTo>
                    <a:pt x="41147" y="556640"/>
                  </a:lnTo>
                  <a:lnTo>
                    <a:pt x="41147" y="15366"/>
                  </a:lnTo>
                  <a:lnTo>
                    <a:pt x="195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8372" y="1123188"/>
              <a:ext cx="121538" cy="1337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738372" y="1123188"/>
              <a:ext cx="121920" cy="647700"/>
            </a:xfrm>
            <a:custGeom>
              <a:avLst/>
              <a:gdLst/>
              <a:ahLst/>
              <a:cxnLst/>
              <a:rect l="l" t="t" r="r" b="b"/>
              <a:pathLst>
                <a:path w="121920" h="647700">
                  <a:moveTo>
                    <a:pt x="41148" y="647191"/>
                  </a:moveTo>
                  <a:lnTo>
                    <a:pt x="82296" y="647191"/>
                  </a:lnTo>
                  <a:lnTo>
                    <a:pt x="82296" y="90550"/>
                  </a:lnTo>
                  <a:lnTo>
                    <a:pt x="41148" y="90550"/>
                  </a:lnTo>
                  <a:lnTo>
                    <a:pt x="41148" y="647191"/>
                  </a:lnTo>
                  <a:close/>
                </a:path>
                <a:path w="121920" h="647700">
                  <a:moveTo>
                    <a:pt x="60705" y="90550"/>
                  </a:moveTo>
                  <a:lnTo>
                    <a:pt x="0" y="133731"/>
                  </a:lnTo>
                  <a:lnTo>
                    <a:pt x="60705" y="0"/>
                  </a:lnTo>
                  <a:lnTo>
                    <a:pt x="121538" y="133731"/>
                  </a:lnTo>
                  <a:lnTo>
                    <a:pt x="60705" y="905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956054" y="1213739"/>
              <a:ext cx="38735" cy="478155"/>
            </a:xfrm>
            <a:custGeom>
              <a:avLst/>
              <a:gdLst/>
              <a:ahLst/>
              <a:cxnLst/>
              <a:rect l="l" t="t" r="r" b="b"/>
              <a:pathLst>
                <a:path w="38735" h="478155">
                  <a:moveTo>
                    <a:pt x="19303" y="0"/>
                  </a:moveTo>
                  <a:lnTo>
                    <a:pt x="0" y="14224"/>
                  </a:lnTo>
                  <a:lnTo>
                    <a:pt x="0" y="477900"/>
                  </a:lnTo>
                  <a:lnTo>
                    <a:pt x="38607" y="477900"/>
                  </a:lnTo>
                  <a:lnTo>
                    <a:pt x="38607" y="13715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7192" y="1123188"/>
              <a:ext cx="118363" cy="1334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917192" y="1123188"/>
              <a:ext cx="118745" cy="568960"/>
            </a:xfrm>
            <a:custGeom>
              <a:avLst/>
              <a:gdLst/>
              <a:ahLst/>
              <a:cxnLst/>
              <a:rect l="l" t="t" r="r" b="b"/>
              <a:pathLst>
                <a:path w="118744" h="568960">
                  <a:moveTo>
                    <a:pt x="38862" y="568451"/>
                  </a:moveTo>
                  <a:lnTo>
                    <a:pt x="77558" y="568451"/>
                  </a:lnTo>
                  <a:lnTo>
                    <a:pt x="77558" y="90500"/>
                  </a:lnTo>
                  <a:lnTo>
                    <a:pt x="38862" y="90500"/>
                  </a:lnTo>
                  <a:lnTo>
                    <a:pt x="38862" y="568451"/>
                  </a:lnTo>
                  <a:close/>
                </a:path>
                <a:path w="118744" h="568960">
                  <a:moveTo>
                    <a:pt x="58165" y="90550"/>
                  </a:moveTo>
                  <a:lnTo>
                    <a:pt x="0" y="133476"/>
                  </a:lnTo>
                  <a:lnTo>
                    <a:pt x="58165" y="0"/>
                  </a:lnTo>
                  <a:lnTo>
                    <a:pt x="118363" y="133476"/>
                  </a:lnTo>
                  <a:lnTo>
                    <a:pt x="58165" y="905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908048" y="2561843"/>
              <a:ext cx="123825" cy="310515"/>
            </a:xfrm>
            <a:custGeom>
              <a:avLst/>
              <a:gdLst/>
              <a:ahLst/>
              <a:cxnLst/>
              <a:rect l="l" t="t" r="r" b="b"/>
              <a:pathLst>
                <a:path w="123825" h="310514">
                  <a:moveTo>
                    <a:pt x="83312" y="205486"/>
                  </a:moveTo>
                  <a:lnTo>
                    <a:pt x="70485" y="0"/>
                  </a:lnTo>
                  <a:lnTo>
                    <a:pt x="31369" y="2159"/>
                  </a:lnTo>
                  <a:lnTo>
                    <a:pt x="42164" y="206375"/>
                  </a:lnTo>
                  <a:lnTo>
                    <a:pt x="64643" y="219837"/>
                  </a:lnTo>
                  <a:lnTo>
                    <a:pt x="83312" y="205486"/>
                  </a:lnTo>
                  <a:close/>
                </a:path>
                <a:path w="123825" h="310514">
                  <a:moveTo>
                    <a:pt x="123317" y="174625"/>
                  </a:moveTo>
                  <a:lnTo>
                    <a:pt x="83312" y="205486"/>
                  </a:lnTo>
                  <a:lnTo>
                    <a:pt x="84201" y="219837"/>
                  </a:lnTo>
                  <a:lnTo>
                    <a:pt x="42926" y="221996"/>
                  </a:lnTo>
                  <a:lnTo>
                    <a:pt x="42164" y="206375"/>
                  </a:lnTo>
                  <a:lnTo>
                    <a:pt x="0" y="181102"/>
                  </a:lnTo>
                  <a:lnTo>
                    <a:pt x="68453" y="310388"/>
                  </a:lnTo>
                  <a:lnTo>
                    <a:pt x="104140" y="221996"/>
                  </a:lnTo>
                  <a:lnTo>
                    <a:pt x="123317" y="174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3476" y="2557272"/>
              <a:ext cx="132587" cy="32003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193393" y="1764233"/>
            <a:ext cx="1664335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Thể</a:t>
            </a:r>
            <a:r>
              <a:rPr dirty="0" sz="1800" spc="-4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tích</a:t>
            </a:r>
            <a:r>
              <a:rPr dirty="0" sz="1800" spc="-2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dự</a:t>
            </a:r>
            <a:r>
              <a:rPr dirty="0" sz="1800" spc="-4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trữ</a:t>
            </a:r>
            <a:endParaRPr sz="1800">
              <a:latin typeface="Arial"/>
              <a:cs typeface="Arial"/>
            </a:endParaRPr>
          </a:p>
          <a:p>
            <a:pPr algn="ctr" marR="18415">
              <a:lnSpc>
                <a:spcPct val="100000"/>
              </a:lnSpc>
              <a:spcBef>
                <a:spcPts val="30"/>
              </a:spcBef>
            </a:pPr>
            <a:r>
              <a:rPr dirty="0" sz="1800" spc="20" b="1">
                <a:solidFill>
                  <a:srgbClr val="6600FF"/>
                </a:solidFill>
                <a:latin typeface="Arial"/>
                <a:cs typeface="Arial"/>
              </a:rPr>
              <a:t>h</a:t>
            </a:r>
            <a:r>
              <a:rPr dirty="0" sz="1800" spc="-445" b="1">
                <a:solidFill>
                  <a:srgbClr val="6600FF"/>
                </a:solidFill>
                <a:latin typeface="Arial"/>
                <a:cs typeface="Arial"/>
              </a:rPr>
              <a:t>í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dirty="0" sz="1800" spc="-1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40" b="1">
                <a:solidFill>
                  <a:srgbClr val="6600FF"/>
                </a:solidFill>
                <a:latin typeface="Arial"/>
                <a:cs typeface="Arial"/>
              </a:rPr>
              <a:t>v</a:t>
            </a:r>
            <a:r>
              <a:rPr dirty="0" sz="1800" spc="-190" b="1">
                <a:solidFill>
                  <a:srgbClr val="6600FF"/>
                </a:solidFill>
                <a:latin typeface="Arial"/>
                <a:cs typeface="Arial"/>
              </a:rPr>
              <a:t>à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o</a:t>
            </a:r>
            <a:r>
              <a:rPr dirty="0" sz="1800" spc="4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(I</a:t>
            </a:r>
            <a:r>
              <a:rPr dirty="0" sz="1800" spc="-45" b="1">
                <a:solidFill>
                  <a:srgbClr val="6600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V)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195" y="3099638"/>
            <a:ext cx="2426335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Thể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tích</a:t>
            </a:r>
            <a:r>
              <a:rPr dirty="0" sz="1800" spc="-1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khí</a:t>
            </a:r>
            <a:r>
              <a:rPr dirty="0" sz="1800" spc="-2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lưu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thông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(TV)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51916" y="1097152"/>
            <a:ext cx="6442075" cy="4410075"/>
            <a:chOff x="851916" y="1097152"/>
            <a:chExt cx="6442075" cy="4410075"/>
          </a:xfrm>
        </p:grpSpPr>
        <p:sp>
          <p:nvSpPr>
            <p:cNvPr id="42" name="object 42"/>
            <p:cNvSpPr/>
            <p:nvPr/>
          </p:nvSpPr>
          <p:spPr>
            <a:xfrm>
              <a:off x="1915668" y="2871215"/>
              <a:ext cx="118745" cy="286385"/>
            </a:xfrm>
            <a:custGeom>
              <a:avLst/>
              <a:gdLst/>
              <a:ahLst/>
              <a:cxnLst/>
              <a:rect l="l" t="t" r="r" b="b"/>
              <a:pathLst>
                <a:path w="118744" h="286385">
                  <a:moveTo>
                    <a:pt x="79375" y="102743"/>
                  </a:moveTo>
                  <a:lnTo>
                    <a:pt x="58293" y="86741"/>
                  </a:lnTo>
                  <a:lnTo>
                    <a:pt x="38735" y="102108"/>
                  </a:lnTo>
                  <a:lnTo>
                    <a:pt x="36957" y="284099"/>
                  </a:lnTo>
                  <a:lnTo>
                    <a:pt x="75692" y="286258"/>
                  </a:lnTo>
                  <a:lnTo>
                    <a:pt x="79375" y="102743"/>
                  </a:lnTo>
                  <a:close/>
                </a:path>
                <a:path w="118744" h="286385">
                  <a:moveTo>
                    <a:pt x="118364" y="132207"/>
                  </a:moveTo>
                  <a:lnTo>
                    <a:pt x="98425" y="86741"/>
                  </a:lnTo>
                  <a:lnTo>
                    <a:pt x="60198" y="0"/>
                  </a:lnTo>
                  <a:lnTo>
                    <a:pt x="0" y="132207"/>
                  </a:lnTo>
                  <a:lnTo>
                    <a:pt x="38735" y="102108"/>
                  </a:lnTo>
                  <a:lnTo>
                    <a:pt x="38862" y="86741"/>
                  </a:lnTo>
                  <a:lnTo>
                    <a:pt x="58293" y="86741"/>
                  </a:lnTo>
                  <a:lnTo>
                    <a:pt x="79629" y="86741"/>
                  </a:lnTo>
                  <a:lnTo>
                    <a:pt x="79375" y="102743"/>
                  </a:lnTo>
                  <a:lnTo>
                    <a:pt x="118364" y="1322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1096" y="2866644"/>
              <a:ext cx="128016" cy="2941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4144" y="3444189"/>
              <a:ext cx="125984" cy="30015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918716" y="5000243"/>
              <a:ext cx="118745" cy="486409"/>
            </a:xfrm>
            <a:custGeom>
              <a:avLst/>
              <a:gdLst/>
              <a:ahLst/>
              <a:cxnLst/>
              <a:rect l="l" t="t" r="r" b="b"/>
              <a:pathLst>
                <a:path w="118744" h="486410">
                  <a:moveTo>
                    <a:pt x="77470" y="0"/>
                  </a:moveTo>
                  <a:lnTo>
                    <a:pt x="38862" y="0"/>
                  </a:lnTo>
                  <a:lnTo>
                    <a:pt x="38862" y="385191"/>
                  </a:lnTo>
                  <a:lnTo>
                    <a:pt x="58166" y="400177"/>
                  </a:lnTo>
                  <a:lnTo>
                    <a:pt x="77470" y="385699"/>
                  </a:lnTo>
                  <a:lnTo>
                    <a:pt x="77470" y="0"/>
                  </a:lnTo>
                  <a:close/>
                </a:path>
                <a:path w="118744" h="486410">
                  <a:moveTo>
                    <a:pt x="118364" y="354965"/>
                  </a:moveTo>
                  <a:lnTo>
                    <a:pt x="77470" y="385699"/>
                  </a:lnTo>
                  <a:lnTo>
                    <a:pt x="77470" y="400177"/>
                  </a:lnTo>
                  <a:lnTo>
                    <a:pt x="58166" y="400177"/>
                  </a:lnTo>
                  <a:lnTo>
                    <a:pt x="38862" y="400177"/>
                  </a:lnTo>
                  <a:lnTo>
                    <a:pt x="38862" y="385191"/>
                  </a:lnTo>
                  <a:lnTo>
                    <a:pt x="0" y="354965"/>
                  </a:lnTo>
                  <a:lnTo>
                    <a:pt x="58166" y="486156"/>
                  </a:lnTo>
                  <a:lnTo>
                    <a:pt x="97663" y="400177"/>
                  </a:lnTo>
                  <a:lnTo>
                    <a:pt x="118364" y="354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918716" y="5000218"/>
              <a:ext cx="118745" cy="486409"/>
            </a:xfrm>
            <a:custGeom>
              <a:avLst/>
              <a:gdLst/>
              <a:ahLst/>
              <a:cxnLst/>
              <a:rect l="l" t="t" r="r" b="b"/>
              <a:pathLst>
                <a:path w="118744" h="486410">
                  <a:moveTo>
                    <a:pt x="38861" y="400202"/>
                  </a:moveTo>
                  <a:lnTo>
                    <a:pt x="77558" y="400202"/>
                  </a:lnTo>
                  <a:lnTo>
                    <a:pt x="77558" y="0"/>
                  </a:lnTo>
                  <a:lnTo>
                    <a:pt x="38861" y="0"/>
                  </a:lnTo>
                  <a:lnTo>
                    <a:pt x="38861" y="400202"/>
                  </a:lnTo>
                  <a:close/>
                </a:path>
                <a:path w="118744" h="486410">
                  <a:moveTo>
                    <a:pt x="58165" y="400202"/>
                  </a:moveTo>
                  <a:lnTo>
                    <a:pt x="118363" y="354990"/>
                  </a:lnTo>
                  <a:lnTo>
                    <a:pt x="58165" y="486181"/>
                  </a:lnTo>
                  <a:lnTo>
                    <a:pt x="0" y="354990"/>
                  </a:lnTo>
                  <a:lnTo>
                    <a:pt x="58165" y="40020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957577" y="3828288"/>
              <a:ext cx="38735" cy="461645"/>
            </a:xfrm>
            <a:custGeom>
              <a:avLst/>
              <a:gdLst/>
              <a:ahLst/>
              <a:cxnLst/>
              <a:rect l="l" t="t" r="r" b="b"/>
              <a:pathLst>
                <a:path w="38735" h="461645">
                  <a:moveTo>
                    <a:pt x="19304" y="0"/>
                  </a:moveTo>
                  <a:lnTo>
                    <a:pt x="0" y="15112"/>
                  </a:lnTo>
                  <a:lnTo>
                    <a:pt x="0" y="461518"/>
                  </a:lnTo>
                  <a:lnTo>
                    <a:pt x="38608" y="461518"/>
                  </a:lnTo>
                  <a:lnTo>
                    <a:pt x="38608" y="14605"/>
                  </a:lnTo>
                  <a:lnTo>
                    <a:pt x="19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8716" y="3739895"/>
              <a:ext cx="118363" cy="13373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918716" y="3739895"/>
              <a:ext cx="118745" cy="549910"/>
            </a:xfrm>
            <a:custGeom>
              <a:avLst/>
              <a:gdLst/>
              <a:ahLst/>
              <a:cxnLst/>
              <a:rect l="l" t="t" r="r" b="b"/>
              <a:pathLst>
                <a:path w="118744" h="549910">
                  <a:moveTo>
                    <a:pt x="38861" y="549909"/>
                  </a:moveTo>
                  <a:lnTo>
                    <a:pt x="77558" y="549909"/>
                  </a:lnTo>
                  <a:lnTo>
                    <a:pt x="77558" y="88353"/>
                  </a:lnTo>
                  <a:lnTo>
                    <a:pt x="38861" y="88353"/>
                  </a:lnTo>
                  <a:lnTo>
                    <a:pt x="38861" y="549909"/>
                  </a:lnTo>
                  <a:close/>
                </a:path>
                <a:path w="118744" h="549910">
                  <a:moveTo>
                    <a:pt x="58165" y="88391"/>
                  </a:moveTo>
                  <a:lnTo>
                    <a:pt x="0" y="133730"/>
                  </a:lnTo>
                  <a:lnTo>
                    <a:pt x="58165" y="0"/>
                  </a:lnTo>
                  <a:lnTo>
                    <a:pt x="118363" y="133730"/>
                  </a:lnTo>
                  <a:lnTo>
                    <a:pt x="58165" y="8839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51916" y="5469597"/>
              <a:ext cx="950594" cy="38100"/>
            </a:xfrm>
            <a:custGeom>
              <a:avLst/>
              <a:gdLst/>
              <a:ahLst/>
              <a:cxnLst/>
              <a:rect l="l" t="t" r="r" b="b"/>
              <a:pathLst>
                <a:path w="950594" h="38100">
                  <a:moveTo>
                    <a:pt x="261264" y="0"/>
                  </a:moveTo>
                  <a:lnTo>
                    <a:pt x="0" y="0"/>
                  </a:lnTo>
                  <a:lnTo>
                    <a:pt x="0" y="37630"/>
                  </a:lnTo>
                  <a:lnTo>
                    <a:pt x="261264" y="37630"/>
                  </a:lnTo>
                  <a:lnTo>
                    <a:pt x="261264" y="0"/>
                  </a:lnTo>
                  <a:close/>
                </a:path>
                <a:path w="950594" h="38100">
                  <a:moveTo>
                    <a:pt x="603605" y="0"/>
                  </a:moveTo>
                  <a:lnTo>
                    <a:pt x="344157" y="0"/>
                  </a:lnTo>
                  <a:lnTo>
                    <a:pt x="344157" y="37630"/>
                  </a:lnTo>
                  <a:lnTo>
                    <a:pt x="603605" y="37630"/>
                  </a:lnTo>
                  <a:lnTo>
                    <a:pt x="603605" y="0"/>
                  </a:lnTo>
                  <a:close/>
                </a:path>
                <a:path w="950594" h="38100">
                  <a:moveTo>
                    <a:pt x="950506" y="0"/>
                  </a:moveTo>
                  <a:lnTo>
                    <a:pt x="689229" y="0"/>
                  </a:lnTo>
                  <a:lnTo>
                    <a:pt x="689229" y="37630"/>
                  </a:lnTo>
                  <a:lnTo>
                    <a:pt x="950506" y="37630"/>
                  </a:lnTo>
                  <a:lnTo>
                    <a:pt x="950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883663" y="5488558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 h="0">
                  <a:moveTo>
                    <a:pt x="0" y="0"/>
                  </a:moveTo>
                  <a:lnTo>
                    <a:pt x="260604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225040" y="5469597"/>
              <a:ext cx="604520" cy="38100"/>
            </a:xfrm>
            <a:custGeom>
              <a:avLst/>
              <a:gdLst/>
              <a:ahLst/>
              <a:cxnLst/>
              <a:rect l="l" t="t" r="r" b="b"/>
              <a:pathLst>
                <a:path w="604519" h="38100">
                  <a:moveTo>
                    <a:pt x="265417" y="0"/>
                  </a:moveTo>
                  <a:lnTo>
                    <a:pt x="0" y="0"/>
                  </a:lnTo>
                  <a:lnTo>
                    <a:pt x="0" y="37630"/>
                  </a:lnTo>
                  <a:lnTo>
                    <a:pt x="265417" y="37630"/>
                  </a:lnTo>
                  <a:lnTo>
                    <a:pt x="265417" y="0"/>
                  </a:lnTo>
                  <a:close/>
                </a:path>
                <a:path w="604519" h="38100">
                  <a:moveTo>
                    <a:pt x="604507" y="0"/>
                  </a:moveTo>
                  <a:lnTo>
                    <a:pt x="339217" y="0"/>
                  </a:lnTo>
                  <a:lnTo>
                    <a:pt x="339217" y="37630"/>
                  </a:lnTo>
                  <a:lnTo>
                    <a:pt x="604507" y="37630"/>
                  </a:lnTo>
                  <a:lnTo>
                    <a:pt x="604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929127" y="5486399"/>
              <a:ext cx="229870" cy="0"/>
            </a:xfrm>
            <a:custGeom>
              <a:avLst/>
              <a:gdLst/>
              <a:ahLst/>
              <a:cxnLst/>
              <a:rect l="l" t="t" r="r" b="b"/>
              <a:pathLst>
                <a:path w="229869" h="0">
                  <a:moveTo>
                    <a:pt x="0" y="0"/>
                  </a:moveTo>
                  <a:lnTo>
                    <a:pt x="227965" y="0"/>
                  </a:lnTo>
                  <a:lnTo>
                    <a:pt x="22987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255264" y="5469597"/>
              <a:ext cx="2324100" cy="38100"/>
            </a:xfrm>
            <a:custGeom>
              <a:avLst/>
              <a:gdLst/>
              <a:ahLst/>
              <a:cxnLst/>
              <a:rect l="l" t="t" r="r" b="b"/>
              <a:pathLst>
                <a:path w="2324100" h="38100">
                  <a:moveTo>
                    <a:pt x="261099" y="0"/>
                  </a:moveTo>
                  <a:lnTo>
                    <a:pt x="0" y="0"/>
                  </a:lnTo>
                  <a:lnTo>
                    <a:pt x="0" y="37630"/>
                  </a:lnTo>
                  <a:lnTo>
                    <a:pt x="261099" y="37630"/>
                  </a:lnTo>
                  <a:lnTo>
                    <a:pt x="261099" y="0"/>
                  </a:lnTo>
                  <a:close/>
                </a:path>
                <a:path w="2324100" h="38100">
                  <a:moveTo>
                    <a:pt x="602348" y="0"/>
                  </a:moveTo>
                  <a:lnTo>
                    <a:pt x="344805" y="0"/>
                  </a:lnTo>
                  <a:lnTo>
                    <a:pt x="344805" y="37630"/>
                  </a:lnTo>
                  <a:lnTo>
                    <a:pt x="602348" y="37630"/>
                  </a:lnTo>
                  <a:lnTo>
                    <a:pt x="602348" y="0"/>
                  </a:lnTo>
                  <a:close/>
                </a:path>
                <a:path w="2324100" h="38100">
                  <a:moveTo>
                    <a:pt x="949058" y="0"/>
                  </a:moveTo>
                  <a:lnTo>
                    <a:pt x="687959" y="0"/>
                  </a:lnTo>
                  <a:lnTo>
                    <a:pt x="687959" y="37630"/>
                  </a:lnTo>
                  <a:lnTo>
                    <a:pt x="949058" y="37630"/>
                  </a:lnTo>
                  <a:lnTo>
                    <a:pt x="949058" y="0"/>
                  </a:lnTo>
                  <a:close/>
                </a:path>
                <a:path w="2324100" h="38100">
                  <a:moveTo>
                    <a:pt x="1292072" y="0"/>
                  </a:moveTo>
                  <a:lnTo>
                    <a:pt x="1031875" y="0"/>
                  </a:lnTo>
                  <a:lnTo>
                    <a:pt x="1031875" y="37630"/>
                  </a:lnTo>
                  <a:lnTo>
                    <a:pt x="1292072" y="37630"/>
                  </a:lnTo>
                  <a:lnTo>
                    <a:pt x="1292072" y="0"/>
                  </a:lnTo>
                  <a:close/>
                </a:path>
                <a:path w="2324100" h="38100">
                  <a:moveTo>
                    <a:pt x="1635874" y="0"/>
                  </a:moveTo>
                  <a:lnTo>
                    <a:pt x="1370330" y="0"/>
                  </a:lnTo>
                  <a:lnTo>
                    <a:pt x="1370330" y="37630"/>
                  </a:lnTo>
                  <a:lnTo>
                    <a:pt x="1635874" y="37630"/>
                  </a:lnTo>
                  <a:lnTo>
                    <a:pt x="1635874" y="0"/>
                  </a:lnTo>
                  <a:close/>
                </a:path>
                <a:path w="2324100" h="38100">
                  <a:moveTo>
                    <a:pt x="1974456" y="0"/>
                  </a:moveTo>
                  <a:lnTo>
                    <a:pt x="1715135" y="0"/>
                  </a:lnTo>
                  <a:lnTo>
                    <a:pt x="1715135" y="37630"/>
                  </a:lnTo>
                  <a:lnTo>
                    <a:pt x="1974456" y="37630"/>
                  </a:lnTo>
                  <a:lnTo>
                    <a:pt x="1974456" y="0"/>
                  </a:lnTo>
                  <a:close/>
                </a:path>
                <a:path w="2324100" h="38100">
                  <a:moveTo>
                    <a:pt x="2323833" y="0"/>
                  </a:moveTo>
                  <a:lnTo>
                    <a:pt x="2060067" y="0"/>
                  </a:lnTo>
                  <a:lnTo>
                    <a:pt x="2060067" y="37630"/>
                  </a:lnTo>
                  <a:lnTo>
                    <a:pt x="2323833" y="37630"/>
                  </a:lnTo>
                  <a:lnTo>
                    <a:pt x="2323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675375" y="548639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4282" y="0"/>
                  </a:lnTo>
                  <a:lnTo>
                    <a:pt x="228091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003162" y="5488558"/>
              <a:ext cx="261620" cy="0"/>
            </a:xfrm>
            <a:custGeom>
              <a:avLst/>
              <a:gdLst/>
              <a:ahLst/>
              <a:cxnLst/>
              <a:rect l="l" t="t" r="r" b="b"/>
              <a:pathLst>
                <a:path w="261620" h="0">
                  <a:moveTo>
                    <a:pt x="0" y="0"/>
                  </a:moveTo>
                  <a:lnTo>
                    <a:pt x="261620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51916" y="1097228"/>
              <a:ext cx="6440805" cy="4410075"/>
            </a:xfrm>
            <a:custGeom>
              <a:avLst/>
              <a:gdLst/>
              <a:ahLst/>
              <a:cxnLst/>
              <a:rect l="l" t="t" r="r" b="b"/>
              <a:pathLst>
                <a:path w="6440805" h="4410075">
                  <a:moveTo>
                    <a:pt x="261162" y="0"/>
                  </a:moveTo>
                  <a:lnTo>
                    <a:pt x="0" y="0"/>
                  </a:lnTo>
                  <a:lnTo>
                    <a:pt x="0" y="36372"/>
                  </a:lnTo>
                  <a:lnTo>
                    <a:pt x="261162" y="36372"/>
                  </a:lnTo>
                  <a:lnTo>
                    <a:pt x="261162" y="0"/>
                  </a:lnTo>
                  <a:close/>
                </a:path>
                <a:path w="6440805" h="4410075">
                  <a:moveTo>
                    <a:pt x="603326" y="0"/>
                  </a:moveTo>
                  <a:lnTo>
                    <a:pt x="345795" y="0"/>
                  </a:lnTo>
                  <a:lnTo>
                    <a:pt x="345795" y="36372"/>
                  </a:lnTo>
                  <a:lnTo>
                    <a:pt x="603326" y="36372"/>
                  </a:lnTo>
                  <a:lnTo>
                    <a:pt x="603326" y="0"/>
                  </a:lnTo>
                  <a:close/>
                </a:path>
                <a:path w="6440805" h="4410075">
                  <a:moveTo>
                    <a:pt x="950010" y="0"/>
                  </a:moveTo>
                  <a:lnTo>
                    <a:pt x="688848" y="0"/>
                  </a:lnTo>
                  <a:lnTo>
                    <a:pt x="688848" y="36372"/>
                  </a:lnTo>
                  <a:lnTo>
                    <a:pt x="950010" y="36372"/>
                  </a:lnTo>
                  <a:lnTo>
                    <a:pt x="950010" y="0"/>
                  </a:lnTo>
                  <a:close/>
                </a:path>
                <a:path w="6440805" h="4410075">
                  <a:moveTo>
                    <a:pt x="5752516" y="4373626"/>
                  </a:moveTo>
                  <a:lnTo>
                    <a:pt x="5494020" y="4373626"/>
                  </a:lnTo>
                  <a:lnTo>
                    <a:pt x="5494020" y="4409999"/>
                  </a:lnTo>
                  <a:lnTo>
                    <a:pt x="5752516" y="4409999"/>
                  </a:lnTo>
                  <a:lnTo>
                    <a:pt x="5752516" y="4373626"/>
                  </a:lnTo>
                  <a:close/>
                </a:path>
                <a:path w="6440805" h="4410075">
                  <a:moveTo>
                    <a:pt x="6095543" y="4373626"/>
                  </a:moveTo>
                  <a:lnTo>
                    <a:pt x="5839841" y="4373626"/>
                  </a:lnTo>
                  <a:lnTo>
                    <a:pt x="5839841" y="4409999"/>
                  </a:lnTo>
                  <a:lnTo>
                    <a:pt x="6095543" y="4409999"/>
                  </a:lnTo>
                  <a:lnTo>
                    <a:pt x="6095543" y="4373626"/>
                  </a:lnTo>
                  <a:close/>
                </a:path>
                <a:path w="6440805" h="4410075">
                  <a:moveTo>
                    <a:pt x="6440475" y="4373626"/>
                  </a:moveTo>
                  <a:lnTo>
                    <a:pt x="6178423" y="4373626"/>
                  </a:lnTo>
                  <a:lnTo>
                    <a:pt x="6178423" y="4409999"/>
                  </a:lnTo>
                  <a:lnTo>
                    <a:pt x="6440475" y="4409999"/>
                  </a:lnTo>
                  <a:lnTo>
                    <a:pt x="6440475" y="4373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883663" y="111556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 h="0">
                  <a:moveTo>
                    <a:pt x="0" y="0"/>
                  </a:moveTo>
                  <a:lnTo>
                    <a:pt x="262000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225040" y="1097343"/>
              <a:ext cx="604520" cy="36195"/>
            </a:xfrm>
            <a:custGeom>
              <a:avLst/>
              <a:gdLst/>
              <a:ahLst/>
              <a:cxnLst/>
              <a:rect l="l" t="t" r="r" b="b"/>
              <a:pathLst>
                <a:path w="604519" h="36194">
                  <a:moveTo>
                    <a:pt x="265417" y="0"/>
                  </a:moveTo>
                  <a:lnTo>
                    <a:pt x="0" y="0"/>
                  </a:lnTo>
                  <a:lnTo>
                    <a:pt x="0" y="36131"/>
                  </a:lnTo>
                  <a:lnTo>
                    <a:pt x="265417" y="36131"/>
                  </a:lnTo>
                  <a:lnTo>
                    <a:pt x="265417" y="0"/>
                  </a:lnTo>
                  <a:close/>
                </a:path>
                <a:path w="604519" h="36194">
                  <a:moveTo>
                    <a:pt x="604494" y="0"/>
                  </a:moveTo>
                  <a:lnTo>
                    <a:pt x="347218" y="0"/>
                  </a:lnTo>
                  <a:lnTo>
                    <a:pt x="347218" y="36131"/>
                  </a:lnTo>
                  <a:lnTo>
                    <a:pt x="604494" y="36131"/>
                  </a:lnTo>
                  <a:lnTo>
                    <a:pt x="60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930651" y="1114043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30" h="0">
                  <a:moveTo>
                    <a:pt x="0" y="0"/>
                  </a:moveTo>
                  <a:lnTo>
                    <a:pt x="225044" y="0"/>
                  </a:lnTo>
                  <a:lnTo>
                    <a:pt x="22694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256788" y="1097340"/>
              <a:ext cx="259079" cy="36195"/>
            </a:xfrm>
            <a:custGeom>
              <a:avLst/>
              <a:gdLst/>
              <a:ahLst/>
              <a:cxnLst/>
              <a:rect l="l" t="t" r="r" b="b"/>
              <a:pathLst>
                <a:path w="259079" h="36194">
                  <a:moveTo>
                    <a:pt x="258635" y="0"/>
                  </a:moveTo>
                  <a:lnTo>
                    <a:pt x="0" y="0"/>
                  </a:lnTo>
                  <a:lnTo>
                    <a:pt x="0" y="36134"/>
                  </a:lnTo>
                  <a:lnTo>
                    <a:pt x="258635" y="36134"/>
                  </a:lnTo>
                  <a:lnTo>
                    <a:pt x="258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599814" y="1115567"/>
              <a:ext cx="259079" cy="0"/>
            </a:xfrm>
            <a:custGeom>
              <a:avLst/>
              <a:gdLst/>
              <a:ahLst/>
              <a:cxnLst/>
              <a:rect l="l" t="t" r="r" b="b"/>
              <a:pathLst>
                <a:path w="259079" h="0">
                  <a:moveTo>
                    <a:pt x="0" y="0"/>
                  </a:moveTo>
                  <a:lnTo>
                    <a:pt x="258825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942588" y="1097343"/>
              <a:ext cx="949325" cy="36195"/>
            </a:xfrm>
            <a:custGeom>
              <a:avLst/>
              <a:gdLst/>
              <a:ahLst/>
              <a:cxnLst/>
              <a:rect l="l" t="t" r="r" b="b"/>
              <a:pathLst>
                <a:path w="949325" h="36194">
                  <a:moveTo>
                    <a:pt x="261391" y="0"/>
                  </a:moveTo>
                  <a:lnTo>
                    <a:pt x="0" y="0"/>
                  </a:lnTo>
                  <a:lnTo>
                    <a:pt x="0" y="36131"/>
                  </a:lnTo>
                  <a:lnTo>
                    <a:pt x="261391" y="36131"/>
                  </a:lnTo>
                  <a:lnTo>
                    <a:pt x="261391" y="0"/>
                  </a:lnTo>
                  <a:close/>
                </a:path>
                <a:path w="949325" h="36194">
                  <a:moveTo>
                    <a:pt x="604786" y="0"/>
                  </a:moveTo>
                  <a:lnTo>
                    <a:pt x="346075" y="0"/>
                  </a:lnTo>
                  <a:lnTo>
                    <a:pt x="346075" y="36131"/>
                  </a:lnTo>
                  <a:lnTo>
                    <a:pt x="604786" y="36131"/>
                  </a:lnTo>
                  <a:lnTo>
                    <a:pt x="604786" y="0"/>
                  </a:lnTo>
                  <a:close/>
                </a:path>
                <a:path w="949325" h="36194">
                  <a:moveTo>
                    <a:pt x="948969" y="0"/>
                  </a:moveTo>
                  <a:lnTo>
                    <a:pt x="683133" y="0"/>
                  </a:lnTo>
                  <a:lnTo>
                    <a:pt x="683133" y="36131"/>
                  </a:lnTo>
                  <a:lnTo>
                    <a:pt x="948969" y="36131"/>
                  </a:lnTo>
                  <a:lnTo>
                    <a:pt x="948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4972812" y="1115567"/>
              <a:ext cx="606425" cy="0"/>
            </a:xfrm>
            <a:custGeom>
              <a:avLst/>
              <a:gdLst/>
              <a:ahLst/>
              <a:cxnLst/>
              <a:rect l="l" t="t" r="r" b="b"/>
              <a:pathLst>
                <a:path w="606425" h="0">
                  <a:moveTo>
                    <a:pt x="0" y="0"/>
                  </a:moveTo>
                  <a:lnTo>
                    <a:pt x="261874" y="0"/>
                  </a:lnTo>
                </a:path>
                <a:path w="606425" h="0">
                  <a:moveTo>
                    <a:pt x="342900" y="0"/>
                  </a:moveTo>
                  <a:lnTo>
                    <a:pt x="606425" y="0"/>
                  </a:lnTo>
                </a:path>
              </a:pathLst>
            </a:custGeom>
            <a:ln w="36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678424" y="1114043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0" y="0"/>
                  </a:moveTo>
                  <a:lnTo>
                    <a:pt x="221614" y="0"/>
                  </a:lnTo>
                  <a:lnTo>
                    <a:pt x="22542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003036" y="1097343"/>
              <a:ext cx="1290955" cy="36195"/>
            </a:xfrm>
            <a:custGeom>
              <a:avLst/>
              <a:gdLst/>
              <a:ahLst/>
              <a:cxnLst/>
              <a:rect l="l" t="t" r="r" b="b"/>
              <a:pathLst>
                <a:path w="1290954" h="36194">
                  <a:moveTo>
                    <a:pt x="262928" y="0"/>
                  </a:moveTo>
                  <a:lnTo>
                    <a:pt x="0" y="0"/>
                  </a:lnTo>
                  <a:lnTo>
                    <a:pt x="0" y="36131"/>
                  </a:lnTo>
                  <a:lnTo>
                    <a:pt x="262928" y="36131"/>
                  </a:lnTo>
                  <a:lnTo>
                    <a:pt x="262928" y="0"/>
                  </a:lnTo>
                  <a:close/>
                </a:path>
                <a:path w="1290954" h="36194">
                  <a:moveTo>
                    <a:pt x="602513" y="0"/>
                  </a:moveTo>
                  <a:lnTo>
                    <a:pt x="344043" y="0"/>
                  </a:lnTo>
                  <a:lnTo>
                    <a:pt x="344043" y="36131"/>
                  </a:lnTo>
                  <a:lnTo>
                    <a:pt x="602513" y="36131"/>
                  </a:lnTo>
                  <a:lnTo>
                    <a:pt x="602513" y="0"/>
                  </a:lnTo>
                  <a:close/>
                </a:path>
                <a:path w="1290954" h="36194">
                  <a:moveTo>
                    <a:pt x="949109" y="0"/>
                  </a:moveTo>
                  <a:lnTo>
                    <a:pt x="689737" y="0"/>
                  </a:lnTo>
                  <a:lnTo>
                    <a:pt x="689737" y="36131"/>
                  </a:lnTo>
                  <a:lnTo>
                    <a:pt x="949109" y="36131"/>
                  </a:lnTo>
                  <a:lnTo>
                    <a:pt x="949109" y="0"/>
                  </a:lnTo>
                  <a:close/>
                </a:path>
                <a:path w="1290954" h="36194">
                  <a:moveTo>
                    <a:pt x="1290358" y="0"/>
                  </a:moveTo>
                  <a:lnTo>
                    <a:pt x="1028319" y="0"/>
                  </a:lnTo>
                  <a:lnTo>
                    <a:pt x="1028319" y="36131"/>
                  </a:lnTo>
                  <a:lnTo>
                    <a:pt x="1290358" y="36131"/>
                  </a:lnTo>
                  <a:lnTo>
                    <a:pt x="1290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145536" y="2875788"/>
              <a:ext cx="1316990" cy="864235"/>
            </a:xfrm>
            <a:custGeom>
              <a:avLst/>
              <a:gdLst/>
              <a:ahLst/>
              <a:cxnLst/>
              <a:rect l="l" t="t" r="r" b="b"/>
              <a:pathLst>
                <a:path w="1316989" h="864235">
                  <a:moveTo>
                    <a:pt x="491236" y="143510"/>
                  </a:moveTo>
                  <a:lnTo>
                    <a:pt x="467994" y="54356"/>
                  </a:lnTo>
                  <a:lnTo>
                    <a:pt x="415416" y="0"/>
                  </a:lnTo>
                  <a:lnTo>
                    <a:pt x="352933" y="0"/>
                  </a:lnTo>
                  <a:lnTo>
                    <a:pt x="306197" y="54356"/>
                  </a:lnTo>
                  <a:lnTo>
                    <a:pt x="279018" y="143510"/>
                  </a:lnTo>
                </a:path>
                <a:path w="1316989" h="864235">
                  <a:moveTo>
                    <a:pt x="553465" y="721233"/>
                  </a:moveTo>
                  <a:lnTo>
                    <a:pt x="576834" y="809879"/>
                  </a:lnTo>
                  <a:lnTo>
                    <a:pt x="631316" y="863854"/>
                  </a:lnTo>
                  <a:lnTo>
                    <a:pt x="687704" y="863854"/>
                  </a:lnTo>
                  <a:lnTo>
                    <a:pt x="740283" y="809879"/>
                  </a:lnTo>
                  <a:lnTo>
                    <a:pt x="767588" y="721233"/>
                  </a:lnTo>
                </a:path>
                <a:path w="1316989" h="864235">
                  <a:moveTo>
                    <a:pt x="488568" y="143510"/>
                  </a:moveTo>
                  <a:lnTo>
                    <a:pt x="553465" y="721233"/>
                  </a:lnTo>
                </a:path>
                <a:path w="1316989" h="864235">
                  <a:moveTo>
                    <a:pt x="0" y="721233"/>
                  </a:moveTo>
                  <a:lnTo>
                    <a:pt x="25272" y="809879"/>
                  </a:lnTo>
                  <a:lnTo>
                    <a:pt x="75945" y="863854"/>
                  </a:lnTo>
                  <a:lnTo>
                    <a:pt x="138049" y="863854"/>
                  </a:lnTo>
                  <a:lnTo>
                    <a:pt x="188722" y="809879"/>
                  </a:lnTo>
                  <a:lnTo>
                    <a:pt x="215900" y="721233"/>
                  </a:lnTo>
                </a:path>
                <a:path w="1316989" h="864235">
                  <a:moveTo>
                    <a:pt x="277240" y="143510"/>
                  </a:moveTo>
                  <a:lnTo>
                    <a:pt x="215900" y="721233"/>
                  </a:lnTo>
                </a:path>
                <a:path w="1316989" h="864235">
                  <a:moveTo>
                    <a:pt x="822578" y="143510"/>
                  </a:moveTo>
                  <a:lnTo>
                    <a:pt x="767588" y="721233"/>
                  </a:lnTo>
                </a:path>
                <a:path w="1316989" h="864235">
                  <a:moveTo>
                    <a:pt x="1040256" y="143510"/>
                  </a:moveTo>
                  <a:lnTo>
                    <a:pt x="1009268" y="54356"/>
                  </a:lnTo>
                  <a:lnTo>
                    <a:pt x="960501" y="0"/>
                  </a:lnTo>
                  <a:lnTo>
                    <a:pt x="902080" y="0"/>
                  </a:lnTo>
                  <a:lnTo>
                    <a:pt x="845819" y="54356"/>
                  </a:lnTo>
                  <a:lnTo>
                    <a:pt x="824356" y="143510"/>
                  </a:lnTo>
                </a:path>
                <a:path w="1316989" h="864235">
                  <a:moveTo>
                    <a:pt x="1040256" y="143510"/>
                  </a:moveTo>
                  <a:lnTo>
                    <a:pt x="1103249" y="721233"/>
                  </a:lnTo>
                </a:path>
                <a:path w="1316989" h="864235">
                  <a:moveTo>
                    <a:pt x="1103249" y="721233"/>
                  </a:moveTo>
                  <a:lnTo>
                    <a:pt x="1130427" y="809879"/>
                  </a:lnTo>
                  <a:lnTo>
                    <a:pt x="1178940" y="863854"/>
                  </a:lnTo>
                  <a:lnTo>
                    <a:pt x="1239012" y="863854"/>
                  </a:lnTo>
                  <a:lnTo>
                    <a:pt x="1285493" y="809879"/>
                  </a:lnTo>
                  <a:lnTo>
                    <a:pt x="1316609" y="721233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372" y="2859023"/>
              <a:ext cx="251460" cy="17678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462272" y="1130807"/>
              <a:ext cx="2614930" cy="4356100"/>
            </a:xfrm>
            <a:custGeom>
              <a:avLst/>
              <a:gdLst/>
              <a:ahLst/>
              <a:cxnLst/>
              <a:rect l="l" t="t" r="r" b="b"/>
              <a:pathLst>
                <a:path w="2614929" h="4356100">
                  <a:moveTo>
                    <a:pt x="54863" y="1888108"/>
                  </a:moveTo>
                  <a:lnTo>
                    <a:pt x="0" y="2465451"/>
                  </a:lnTo>
                </a:path>
                <a:path w="2614929" h="4356100">
                  <a:moveTo>
                    <a:pt x="273685" y="1888108"/>
                  </a:moveTo>
                  <a:lnTo>
                    <a:pt x="326516" y="2465451"/>
                  </a:lnTo>
                  <a:lnTo>
                    <a:pt x="330453" y="2465451"/>
                  </a:lnTo>
                </a:path>
                <a:path w="2614929" h="4356100">
                  <a:moveTo>
                    <a:pt x="327787" y="2465451"/>
                  </a:moveTo>
                  <a:lnTo>
                    <a:pt x="353060" y="2553969"/>
                  </a:lnTo>
                  <a:lnTo>
                    <a:pt x="405638" y="2607944"/>
                  </a:lnTo>
                  <a:lnTo>
                    <a:pt x="467740" y="2607944"/>
                  </a:lnTo>
                  <a:lnTo>
                    <a:pt x="518287" y="2553969"/>
                  </a:lnTo>
                  <a:lnTo>
                    <a:pt x="545591" y="2465451"/>
                  </a:lnTo>
                </a:path>
                <a:path w="2614929" h="4356100">
                  <a:moveTo>
                    <a:pt x="774318" y="140334"/>
                  </a:moveTo>
                  <a:lnTo>
                    <a:pt x="545591" y="2465451"/>
                  </a:lnTo>
                </a:path>
                <a:path w="2614929" h="4356100">
                  <a:moveTo>
                    <a:pt x="996823" y="140334"/>
                  </a:moveTo>
                  <a:lnTo>
                    <a:pt x="971423" y="47497"/>
                  </a:lnTo>
                  <a:lnTo>
                    <a:pt x="914780" y="0"/>
                  </a:lnTo>
                  <a:lnTo>
                    <a:pt x="852424" y="0"/>
                  </a:lnTo>
                  <a:lnTo>
                    <a:pt x="801624" y="47497"/>
                  </a:lnTo>
                  <a:lnTo>
                    <a:pt x="774318" y="140334"/>
                  </a:lnTo>
                </a:path>
                <a:path w="2614929" h="4356100">
                  <a:moveTo>
                    <a:pt x="996823" y="140334"/>
                  </a:moveTo>
                  <a:lnTo>
                    <a:pt x="1397127" y="4218178"/>
                  </a:lnTo>
                  <a:lnTo>
                    <a:pt x="1400937" y="4218178"/>
                  </a:lnTo>
                </a:path>
                <a:path w="2614929" h="4356100">
                  <a:moveTo>
                    <a:pt x="1398269" y="4218178"/>
                  </a:moveTo>
                  <a:lnTo>
                    <a:pt x="1425575" y="4301998"/>
                  </a:lnTo>
                  <a:lnTo>
                    <a:pt x="1474215" y="4355592"/>
                  </a:lnTo>
                  <a:lnTo>
                    <a:pt x="1536573" y="4355592"/>
                  </a:lnTo>
                  <a:lnTo>
                    <a:pt x="1587118" y="4301998"/>
                  </a:lnTo>
                  <a:lnTo>
                    <a:pt x="1614424" y="4218178"/>
                  </a:lnTo>
                </a:path>
                <a:path w="2614929" h="4356100">
                  <a:moveTo>
                    <a:pt x="1846706" y="1888108"/>
                  </a:moveTo>
                  <a:lnTo>
                    <a:pt x="1614424" y="4218178"/>
                  </a:lnTo>
                </a:path>
                <a:path w="2614929" h="4356100">
                  <a:moveTo>
                    <a:pt x="2064638" y="1888108"/>
                  </a:moveTo>
                  <a:lnTo>
                    <a:pt x="2039365" y="1799081"/>
                  </a:lnTo>
                  <a:lnTo>
                    <a:pt x="1982977" y="1744726"/>
                  </a:lnTo>
                  <a:lnTo>
                    <a:pt x="1924557" y="1744726"/>
                  </a:lnTo>
                  <a:lnTo>
                    <a:pt x="1874012" y="1799081"/>
                  </a:lnTo>
                  <a:lnTo>
                    <a:pt x="1846706" y="1888108"/>
                  </a:lnTo>
                </a:path>
                <a:path w="2614929" h="4356100">
                  <a:moveTo>
                    <a:pt x="2064638" y="1888108"/>
                  </a:moveTo>
                  <a:lnTo>
                    <a:pt x="2122043" y="2465451"/>
                  </a:lnTo>
                  <a:lnTo>
                    <a:pt x="2125979" y="2465451"/>
                  </a:lnTo>
                </a:path>
                <a:path w="2614929" h="4356100">
                  <a:moveTo>
                    <a:pt x="2121407" y="2465451"/>
                  </a:moveTo>
                  <a:lnTo>
                    <a:pt x="2146807" y="2553969"/>
                  </a:lnTo>
                  <a:lnTo>
                    <a:pt x="2195576" y="2607944"/>
                  </a:lnTo>
                  <a:lnTo>
                    <a:pt x="2256281" y="2607944"/>
                  </a:lnTo>
                  <a:lnTo>
                    <a:pt x="2308986" y="2553969"/>
                  </a:lnTo>
                  <a:lnTo>
                    <a:pt x="2338324" y="2465451"/>
                  </a:lnTo>
                </a:path>
                <a:path w="2614929" h="4356100">
                  <a:moveTo>
                    <a:pt x="2398649" y="1888108"/>
                  </a:moveTo>
                  <a:lnTo>
                    <a:pt x="2338324" y="2465451"/>
                  </a:lnTo>
                </a:path>
                <a:path w="2614929" h="4356100">
                  <a:moveTo>
                    <a:pt x="2614803" y="1888108"/>
                  </a:moveTo>
                  <a:lnTo>
                    <a:pt x="2583560" y="1799081"/>
                  </a:lnTo>
                  <a:lnTo>
                    <a:pt x="2532760" y="1744726"/>
                  </a:lnTo>
                  <a:lnTo>
                    <a:pt x="2472181" y="1744726"/>
                  </a:lnTo>
                  <a:lnTo>
                    <a:pt x="2417445" y="1799081"/>
                  </a:lnTo>
                  <a:lnTo>
                    <a:pt x="2395981" y="1888108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162556" y="2856039"/>
              <a:ext cx="1580515" cy="36195"/>
            </a:xfrm>
            <a:custGeom>
              <a:avLst/>
              <a:gdLst/>
              <a:ahLst/>
              <a:cxnLst/>
              <a:rect l="l" t="t" r="r" b="b"/>
              <a:pathLst>
                <a:path w="1580514" h="36194">
                  <a:moveTo>
                    <a:pt x="214299" y="0"/>
                  </a:moveTo>
                  <a:lnTo>
                    <a:pt x="0" y="0"/>
                  </a:lnTo>
                  <a:lnTo>
                    <a:pt x="0" y="36004"/>
                  </a:lnTo>
                  <a:lnTo>
                    <a:pt x="214299" y="36004"/>
                  </a:lnTo>
                  <a:lnTo>
                    <a:pt x="214299" y="0"/>
                  </a:lnTo>
                  <a:close/>
                </a:path>
                <a:path w="1580514" h="36194">
                  <a:moveTo>
                    <a:pt x="487222" y="0"/>
                  </a:moveTo>
                  <a:lnTo>
                    <a:pt x="271907" y="0"/>
                  </a:lnTo>
                  <a:lnTo>
                    <a:pt x="271907" y="36004"/>
                  </a:lnTo>
                  <a:lnTo>
                    <a:pt x="487222" y="36004"/>
                  </a:lnTo>
                  <a:lnTo>
                    <a:pt x="487222" y="0"/>
                  </a:lnTo>
                  <a:close/>
                </a:path>
                <a:path w="1580514" h="36194">
                  <a:moveTo>
                    <a:pt x="759129" y="0"/>
                  </a:moveTo>
                  <a:lnTo>
                    <a:pt x="543941" y="0"/>
                  </a:lnTo>
                  <a:lnTo>
                    <a:pt x="543941" y="36004"/>
                  </a:lnTo>
                  <a:lnTo>
                    <a:pt x="759129" y="36004"/>
                  </a:lnTo>
                  <a:lnTo>
                    <a:pt x="759129" y="0"/>
                  </a:lnTo>
                  <a:close/>
                </a:path>
                <a:path w="1580514" h="36194">
                  <a:moveTo>
                    <a:pt x="1032802" y="0"/>
                  </a:moveTo>
                  <a:lnTo>
                    <a:pt x="817626" y="0"/>
                  </a:lnTo>
                  <a:lnTo>
                    <a:pt x="817626" y="36004"/>
                  </a:lnTo>
                  <a:lnTo>
                    <a:pt x="1032802" y="36004"/>
                  </a:lnTo>
                  <a:lnTo>
                    <a:pt x="1032802" y="0"/>
                  </a:lnTo>
                  <a:close/>
                </a:path>
                <a:path w="1580514" h="36194">
                  <a:moveTo>
                    <a:pt x="1305737" y="0"/>
                  </a:moveTo>
                  <a:lnTo>
                    <a:pt x="1088644" y="0"/>
                  </a:lnTo>
                  <a:lnTo>
                    <a:pt x="1088644" y="36004"/>
                  </a:lnTo>
                  <a:lnTo>
                    <a:pt x="1305737" y="36004"/>
                  </a:lnTo>
                  <a:lnTo>
                    <a:pt x="1305737" y="0"/>
                  </a:lnTo>
                  <a:close/>
                </a:path>
                <a:path w="1580514" h="36194">
                  <a:moveTo>
                    <a:pt x="1580311" y="0"/>
                  </a:moveTo>
                  <a:lnTo>
                    <a:pt x="1364234" y="0"/>
                  </a:lnTo>
                  <a:lnTo>
                    <a:pt x="1364234" y="36004"/>
                  </a:lnTo>
                  <a:lnTo>
                    <a:pt x="1580311" y="36004"/>
                  </a:lnTo>
                  <a:lnTo>
                    <a:pt x="1580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817620" y="2872739"/>
              <a:ext cx="180975" cy="0"/>
            </a:xfrm>
            <a:custGeom>
              <a:avLst/>
              <a:gdLst/>
              <a:ahLst/>
              <a:cxnLst/>
              <a:rect l="l" t="t" r="r" b="b"/>
              <a:pathLst>
                <a:path w="180975" h="0">
                  <a:moveTo>
                    <a:pt x="0" y="0"/>
                  </a:moveTo>
                  <a:lnTo>
                    <a:pt x="177037" y="0"/>
                  </a:lnTo>
                  <a:lnTo>
                    <a:pt x="18097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076700" y="2856039"/>
              <a:ext cx="1849755" cy="36195"/>
            </a:xfrm>
            <a:custGeom>
              <a:avLst/>
              <a:gdLst/>
              <a:ahLst/>
              <a:cxnLst/>
              <a:rect l="l" t="t" r="r" b="b"/>
              <a:pathLst>
                <a:path w="1849754" h="36194">
                  <a:moveTo>
                    <a:pt x="209842" y="0"/>
                  </a:moveTo>
                  <a:lnTo>
                    <a:pt x="0" y="0"/>
                  </a:lnTo>
                  <a:lnTo>
                    <a:pt x="0" y="36004"/>
                  </a:lnTo>
                  <a:lnTo>
                    <a:pt x="209842" y="36004"/>
                  </a:lnTo>
                  <a:lnTo>
                    <a:pt x="209842" y="0"/>
                  </a:lnTo>
                  <a:close/>
                </a:path>
                <a:path w="1849754" h="36194">
                  <a:moveTo>
                    <a:pt x="484530" y="0"/>
                  </a:moveTo>
                  <a:lnTo>
                    <a:pt x="268478" y="0"/>
                  </a:lnTo>
                  <a:lnTo>
                    <a:pt x="268478" y="36004"/>
                  </a:lnTo>
                  <a:lnTo>
                    <a:pt x="484530" y="36004"/>
                  </a:lnTo>
                  <a:lnTo>
                    <a:pt x="484530" y="0"/>
                  </a:lnTo>
                  <a:close/>
                </a:path>
                <a:path w="1849754" h="36194">
                  <a:moveTo>
                    <a:pt x="758228" y="0"/>
                  </a:moveTo>
                  <a:lnTo>
                    <a:pt x="543814" y="0"/>
                  </a:lnTo>
                  <a:lnTo>
                    <a:pt x="543814" y="36004"/>
                  </a:lnTo>
                  <a:lnTo>
                    <a:pt x="758228" y="36004"/>
                  </a:lnTo>
                  <a:lnTo>
                    <a:pt x="758228" y="0"/>
                  </a:lnTo>
                  <a:close/>
                </a:path>
                <a:path w="1849754" h="36194">
                  <a:moveTo>
                    <a:pt x="1031024" y="0"/>
                  </a:moveTo>
                  <a:lnTo>
                    <a:pt x="816737" y="0"/>
                  </a:lnTo>
                  <a:lnTo>
                    <a:pt x="816737" y="36004"/>
                  </a:lnTo>
                  <a:lnTo>
                    <a:pt x="1031024" y="36004"/>
                  </a:lnTo>
                  <a:lnTo>
                    <a:pt x="1031024" y="0"/>
                  </a:lnTo>
                  <a:close/>
                </a:path>
                <a:path w="1849754" h="36194">
                  <a:moveTo>
                    <a:pt x="1305725" y="0"/>
                  </a:moveTo>
                  <a:lnTo>
                    <a:pt x="1087755" y="0"/>
                  </a:lnTo>
                  <a:lnTo>
                    <a:pt x="1087755" y="36004"/>
                  </a:lnTo>
                  <a:lnTo>
                    <a:pt x="1305725" y="36004"/>
                  </a:lnTo>
                  <a:lnTo>
                    <a:pt x="1305725" y="0"/>
                  </a:lnTo>
                  <a:close/>
                </a:path>
                <a:path w="1849754" h="36194">
                  <a:moveTo>
                    <a:pt x="1576743" y="0"/>
                  </a:moveTo>
                  <a:lnTo>
                    <a:pt x="1364234" y="0"/>
                  </a:lnTo>
                  <a:lnTo>
                    <a:pt x="1364234" y="36004"/>
                  </a:lnTo>
                  <a:lnTo>
                    <a:pt x="1576743" y="36004"/>
                  </a:lnTo>
                  <a:lnTo>
                    <a:pt x="1576743" y="0"/>
                  </a:lnTo>
                  <a:close/>
                </a:path>
                <a:path w="1849754" h="36194">
                  <a:moveTo>
                    <a:pt x="1849539" y="0"/>
                  </a:moveTo>
                  <a:lnTo>
                    <a:pt x="1635252" y="0"/>
                  </a:lnTo>
                  <a:lnTo>
                    <a:pt x="1635252" y="36004"/>
                  </a:lnTo>
                  <a:lnTo>
                    <a:pt x="1849539" y="36004"/>
                  </a:lnTo>
                  <a:lnTo>
                    <a:pt x="184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6003036" y="287273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562" y="0"/>
                  </a:lnTo>
                  <a:lnTo>
                    <a:pt x="18249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2162556" y="2856039"/>
              <a:ext cx="5130165" cy="36195"/>
            </a:xfrm>
            <a:custGeom>
              <a:avLst/>
              <a:gdLst/>
              <a:ahLst/>
              <a:cxnLst/>
              <a:rect l="l" t="t" r="r" b="b"/>
              <a:pathLst>
                <a:path w="5130165" h="36194">
                  <a:moveTo>
                    <a:pt x="214249" y="0"/>
                  </a:moveTo>
                  <a:lnTo>
                    <a:pt x="0" y="0"/>
                  </a:lnTo>
                  <a:lnTo>
                    <a:pt x="0" y="36004"/>
                  </a:lnTo>
                  <a:lnTo>
                    <a:pt x="214249" y="36004"/>
                  </a:lnTo>
                  <a:lnTo>
                    <a:pt x="214249" y="0"/>
                  </a:lnTo>
                  <a:close/>
                </a:path>
                <a:path w="5130165" h="36194">
                  <a:moveTo>
                    <a:pt x="487032" y="0"/>
                  </a:moveTo>
                  <a:lnTo>
                    <a:pt x="271780" y="0"/>
                  </a:lnTo>
                  <a:lnTo>
                    <a:pt x="271780" y="36004"/>
                  </a:lnTo>
                  <a:lnTo>
                    <a:pt x="487032" y="36004"/>
                  </a:lnTo>
                  <a:lnTo>
                    <a:pt x="487032" y="0"/>
                  </a:lnTo>
                  <a:close/>
                </a:path>
                <a:path w="5130165" h="36194">
                  <a:moveTo>
                    <a:pt x="758952" y="0"/>
                  </a:moveTo>
                  <a:lnTo>
                    <a:pt x="543814" y="0"/>
                  </a:lnTo>
                  <a:lnTo>
                    <a:pt x="543814" y="36004"/>
                  </a:lnTo>
                  <a:lnTo>
                    <a:pt x="758952" y="36004"/>
                  </a:lnTo>
                  <a:lnTo>
                    <a:pt x="758952" y="0"/>
                  </a:lnTo>
                  <a:close/>
                </a:path>
                <a:path w="5130165" h="36194">
                  <a:moveTo>
                    <a:pt x="1032624" y="0"/>
                  </a:moveTo>
                  <a:lnTo>
                    <a:pt x="817499" y="0"/>
                  </a:lnTo>
                  <a:lnTo>
                    <a:pt x="817499" y="36004"/>
                  </a:lnTo>
                  <a:lnTo>
                    <a:pt x="1032624" y="36004"/>
                  </a:lnTo>
                  <a:lnTo>
                    <a:pt x="1032624" y="0"/>
                  </a:lnTo>
                  <a:close/>
                </a:path>
                <a:path w="5130165" h="36194">
                  <a:moveTo>
                    <a:pt x="1305407" y="0"/>
                  </a:moveTo>
                  <a:lnTo>
                    <a:pt x="1088390" y="0"/>
                  </a:lnTo>
                  <a:lnTo>
                    <a:pt x="1088390" y="36004"/>
                  </a:lnTo>
                  <a:lnTo>
                    <a:pt x="1305407" y="36004"/>
                  </a:lnTo>
                  <a:lnTo>
                    <a:pt x="1305407" y="0"/>
                  </a:lnTo>
                  <a:close/>
                </a:path>
                <a:path w="5130165" h="36194">
                  <a:moveTo>
                    <a:pt x="1579994" y="0"/>
                  </a:moveTo>
                  <a:lnTo>
                    <a:pt x="1363980" y="0"/>
                  </a:lnTo>
                  <a:lnTo>
                    <a:pt x="1363980" y="36004"/>
                  </a:lnTo>
                  <a:lnTo>
                    <a:pt x="1579994" y="36004"/>
                  </a:lnTo>
                  <a:lnTo>
                    <a:pt x="1579994" y="0"/>
                  </a:lnTo>
                  <a:close/>
                </a:path>
                <a:path w="5130165" h="36194">
                  <a:moveTo>
                    <a:pt x="4311396" y="0"/>
                  </a:moveTo>
                  <a:lnTo>
                    <a:pt x="4096258" y="0"/>
                  </a:lnTo>
                  <a:lnTo>
                    <a:pt x="4096258" y="36004"/>
                  </a:lnTo>
                  <a:lnTo>
                    <a:pt x="4311396" y="36004"/>
                  </a:lnTo>
                  <a:lnTo>
                    <a:pt x="4311396" y="0"/>
                  </a:lnTo>
                  <a:close/>
                </a:path>
                <a:path w="5130165" h="36194">
                  <a:moveTo>
                    <a:pt x="4585944" y="0"/>
                  </a:moveTo>
                  <a:lnTo>
                    <a:pt x="4369041" y="0"/>
                  </a:lnTo>
                  <a:lnTo>
                    <a:pt x="4369041" y="36004"/>
                  </a:lnTo>
                  <a:lnTo>
                    <a:pt x="4585944" y="36004"/>
                  </a:lnTo>
                  <a:lnTo>
                    <a:pt x="4585944" y="0"/>
                  </a:lnTo>
                  <a:close/>
                </a:path>
                <a:path w="5130165" h="36194">
                  <a:moveTo>
                    <a:pt x="4856099" y="0"/>
                  </a:moveTo>
                  <a:lnTo>
                    <a:pt x="4644517" y="0"/>
                  </a:lnTo>
                  <a:lnTo>
                    <a:pt x="4644517" y="36004"/>
                  </a:lnTo>
                  <a:lnTo>
                    <a:pt x="4856099" y="36004"/>
                  </a:lnTo>
                  <a:lnTo>
                    <a:pt x="4856099" y="0"/>
                  </a:lnTo>
                  <a:close/>
                </a:path>
                <a:path w="5130165" h="36194">
                  <a:moveTo>
                    <a:pt x="5129784" y="0"/>
                  </a:moveTo>
                  <a:lnTo>
                    <a:pt x="4915535" y="0"/>
                  </a:lnTo>
                  <a:lnTo>
                    <a:pt x="4915535" y="36004"/>
                  </a:lnTo>
                  <a:lnTo>
                    <a:pt x="5129784" y="36004"/>
                  </a:lnTo>
                  <a:lnTo>
                    <a:pt x="5129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817620" y="2872739"/>
              <a:ext cx="180975" cy="0"/>
            </a:xfrm>
            <a:custGeom>
              <a:avLst/>
              <a:gdLst/>
              <a:ahLst/>
              <a:cxnLst/>
              <a:rect l="l" t="t" r="r" b="b"/>
              <a:pathLst>
                <a:path w="180975" h="0">
                  <a:moveTo>
                    <a:pt x="0" y="0"/>
                  </a:moveTo>
                  <a:lnTo>
                    <a:pt x="177037" y="0"/>
                  </a:lnTo>
                  <a:lnTo>
                    <a:pt x="18097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076700" y="2856039"/>
              <a:ext cx="1849755" cy="36195"/>
            </a:xfrm>
            <a:custGeom>
              <a:avLst/>
              <a:gdLst/>
              <a:ahLst/>
              <a:cxnLst/>
              <a:rect l="l" t="t" r="r" b="b"/>
              <a:pathLst>
                <a:path w="1849754" h="36194">
                  <a:moveTo>
                    <a:pt x="209842" y="0"/>
                  </a:moveTo>
                  <a:lnTo>
                    <a:pt x="0" y="0"/>
                  </a:lnTo>
                  <a:lnTo>
                    <a:pt x="0" y="36004"/>
                  </a:lnTo>
                  <a:lnTo>
                    <a:pt x="209842" y="36004"/>
                  </a:lnTo>
                  <a:lnTo>
                    <a:pt x="209842" y="0"/>
                  </a:lnTo>
                  <a:close/>
                </a:path>
                <a:path w="1849754" h="36194">
                  <a:moveTo>
                    <a:pt x="484530" y="0"/>
                  </a:moveTo>
                  <a:lnTo>
                    <a:pt x="268478" y="0"/>
                  </a:lnTo>
                  <a:lnTo>
                    <a:pt x="268478" y="36004"/>
                  </a:lnTo>
                  <a:lnTo>
                    <a:pt x="484530" y="36004"/>
                  </a:lnTo>
                  <a:lnTo>
                    <a:pt x="484530" y="0"/>
                  </a:lnTo>
                  <a:close/>
                </a:path>
                <a:path w="1849754" h="36194">
                  <a:moveTo>
                    <a:pt x="758228" y="0"/>
                  </a:moveTo>
                  <a:lnTo>
                    <a:pt x="543814" y="0"/>
                  </a:lnTo>
                  <a:lnTo>
                    <a:pt x="543814" y="36004"/>
                  </a:lnTo>
                  <a:lnTo>
                    <a:pt x="758228" y="36004"/>
                  </a:lnTo>
                  <a:lnTo>
                    <a:pt x="758228" y="0"/>
                  </a:lnTo>
                  <a:close/>
                </a:path>
                <a:path w="1849754" h="36194">
                  <a:moveTo>
                    <a:pt x="1031024" y="0"/>
                  </a:moveTo>
                  <a:lnTo>
                    <a:pt x="816737" y="0"/>
                  </a:lnTo>
                  <a:lnTo>
                    <a:pt x="816737" y="36004"/>
                  </a:lnTo>
                  <a:lnTo>
                    <a:pt x="1031024" y="36004"/>
                  </a:lnTo>
                  <a:lnTo>
                    <a:pt x="1031024" y="0"/>
                  </a:lnTo>
                  <a:close/>
                </a:path>
                <a:path w="1849754" h="36194">
                  <a:moveTo>
                    <a:pt x="1305725" y="0"/>
                  </a:moveTo>
                  <a:lnTo>
                    <a:pt x="1087755" y="0"/>
                  </a:lnTo>
                  <a:lnTo>
                    <a:pt x="1087755" y="36004"/>
                  </a:lnTo>
                  <a:lnTo>
                    <a:pt x="1305725" y="36004"/>
                  </a:lnTo>
                  <a:lnTo>
                    <a:pt x="1305725" y="0"/>
                  </a:lnTo>
                  <a:close/>
                </a:path>
                <a:path w="1849754" h="36194">
                  <a:moveTo>
                    <a:pt x="1576743" y="0"/>
                  </a:moveTo>
                  <a:lnTo>
                    <a:pt x="1364234" y="0"/>
                  </a:lnTo>
                  <a:lnTo>
                    <a:pt x="1364234" y="36004"/>
                  </a:lnTo>
                  <a:lnTo>
                    <a:pt x="1576743" y="36004"/>
                  </a:lnTo>
                  <a:lnTo>
                    <a:pt x="1576743" y="0"/>
                  </a:lnTo>
                  <a:close/>
                </a:path>
                <a:path w="1849754" h="36194">
                  <a:moveTo>
                    <a:pt x="1849539" y="0"/>
                  </a:moveTo>
                  <a:lnTo>
                    <a:pt x="1635252" y="0"/>
                  </a:lnTo>
                  <a:lnTo>
                    <a:pt x="1635252" y="36004"/>
                  </a:lnTo>
                  <a:lnTo>
                    <a:pt x="1849539" y="36004"/>
                  </a:lnTo>
                  <a:lnTo>
                    <a:pt x="184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003036" y="287273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562" y="0"/>
                  </a:lnTo>
                  <a:lnTo>
                    <a:pt x="18249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162556" y="2855963"/>
              <a:ext cx="5130165" cy="906780"/>
            </a:xfrm>
            <a:custGeom>
              <a:avLst/>
              <a:gdLst/>
              <a:ahLst/>
              <a:cxnLst/>
              <a:rect l="l" t="t" r="r" b="b"/>
              <a:pathLst>
                <a:path w="5130165" h="906779">
                  <a:moveTo>
                    <a:pt x="214249" y="870966"/>
                  </a:moveTo>
                  <a:lnTo>
                    <a:pt x="0" y="870966"/>
                  </a:lnTo>
                  <a:lnTo>
                    <a:pt x="0" y="906284"/>
                  </a:lnTo>
                  <a:lnTo>
                    <a:pt x="214249" y="906284"/>
                  </a:lnTo>
                  <a:lnTo>
                    <a:pt x="214249" y="870966"/>
                  </a:lnTo>
                  <a:close/>
                </a:path>
                <a:path w="5130165" h="906779">
                  <a:moveTo>
                    <a:pt x="487032" y="870966"/>
                  </a:moveTo>
                  <a:lnTo>
                    <a:pt x="271780" y="870966"/>
                  </a:lnTo>
                  <a:lnTo>
                    <a:pt x="271780" y="906284"/>
                  </a:lnTo>
                  <a:lnTo>
                    <a:pt x="487032" y="906284"/>
                  </a:lnTo>
                  <a:lnTo>
                    <a:pt x="487032" y="870966"/>
                  </a:lnTo>
                  <a:close/>
                </a:path>
                <a:path w="5130165" h="906779">
                  <a:moveTo>
                    <a:pt x="758952" y="870966"/>
                  </a:moveTo>
                  <a:lnTo>
                    <a:pt x="543814" y="870966"/>
                  </a:lnTo>
                  <a:lnTo>
                    <a:pt x="543814" y="906284"/>
                  </a:lnTo>
                  <a:lnTo>
                    <a:pt x="758952" y="906284"/>
                  </a:lnTo>
                  <a:lnTo>
                    <a:pt x="758952" y="870966"/>
                  </a:lnTo>
                  <a:close/>
                </a:path>
                <a:path w="5130165" h="906779">
                  <a:moveTo>
                    <a:pt x="1032624" y="870966"/>
                  </a:moveTo>
                  <a:lnTo>
                    <a:pt x="817499" y="870966"/>
                  </a:lnTo>
                  <a:lnTo>
                    <a:pt x="817499" y="906284"/>
                  </a:lnTo>
                  <a:lnTo>
                    <a:pt x="1032624" y="906284"/>
                  </a:lnTo>
                  <a:lnTo>
                    <a:pt x="1032624" y="870966"/>
                  </a:lnTo>
                  <a:close/>
                </a:path>
                <a:path w="5130165" h="906779">
                  <a:moveTo>
                    <a:pt x="1305407" y="870966"/>
                  </a:moveTo>
                  <a:lnTo>
                    <a:pt x="1088390" y="870966"/>
                  </a:lnTo>
                  <a:lnTo>
                    <a:pt x="1088390" y="906284"/>
                  </a:lnTo>
                  <a:lnTo>
                    <a:pt x="1305407" y="906284"/>
                  </a:lnTo>
                  <a:lnTo>
                    <a:pt x="1305407" y="870966"/>
                  </a:lnTo>
                  <a:close/>
                </a:path>
                <a:path w="5130165" h="906779">
                  <a:moveTo>
                    <a:pt x="1579994" y="870966"/>
                  </a:moveTo>
                  <a:lnTo>
                    <a:pt x="1363980" y="870966"/>
                  </a:lnTo>
                  <a:lnTo>
                    <a:pt x="1363980" y="906284"/>
                  </a:lnTo>
                  <a:lnTo>
                    <a:pt x="1579994" y="906284"/>
                  </a:lnTo>
                  <a:lnTo>
                    <a:pt x="1579994" y="870966"/>
                  </a:lnTo>
                  <a:close/>
                </a:path>
                <a:path w="5130165" h="906779">
                  <a:moveTo>
                    <a:pt x="4311396" y="0"/>
                  </a:moveTo>
                  <a:lnTo>
                    <a:pt x="4096258" y="0"/>
                  </a:lnTo>
                  <a:lnTo>
                    <a:pt x="4096258" y="36207"/>
                  </a:lnTo>
                  <a:lnTo>
                    <a:pt x="4311396" y="36207"/>
                  </a:lnTo>
                  <a:lnTo>
                    <a:pt x="4311396" y="0"/>
                  </a:lnTo>
                  <a:close/>
                </a:path>
                <a:path w="5130165" h="906779">
                  <a:moveTo>
                    <a:pt x="4585944" y="0"/>
                  </a:moveTo>
                  <a:lnTo>
                    <a:pt x="4369041" y="0"/>
                  </a:lnTo>
                  <a:lnTo>
                    <a:pt x="4369041" y="36207"/>
                  </a:lnTo>
                  <a:lnTo>
                    <a:pt x="4585944" y="36207"/>
                  </a:lnTo>
                  <a:lnTo>
                    <a:pt x="4585944" y="0"/>
                  </a:lnTo>
                  <a:close/>
                </a:path>
                <a:path w="5130165" h="906779">
                  <a:moveTo>
                    <a:pt x="4856099" y="0"/>
                  </a:moveTo>
                  <a:lnTo>
                    <a:pt x="4644517" y="0"/>
                  </a:lnTo>
                  <a:lnTo>
                    <a:pt x="4644517" y="36207"/>
                  </a:lnTo>
                  <a:lnTo>
                    <a:pt x="4856099" y="36207"/>
                  </a:lnTo>
                  <a:lnTo>
                    <a:pt x="4856099" y="0"/>
                  </a:lnTo>
                  <a:close/>
                </a:path>
                <a:path w="5130165" h="906779">
                  <a:moveTo>
                    <a:pt x="5129784" y="0"/>
                  </a:moveTo>
                  <a:lnTo>
                    <a:pt x="4915535" y="0"/>
                  </a:lnTo>
                  <a:lnTo>
                    <a:pt x="4915535" y="36207"/>
                  </a:lnTo>
                  <a:lnTo>
                    <a:pt x="5129784" y="36207"/>
                  </a:lnTo>
                  <a:lnTo>
                    <a:pt x="5129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3817620" y="3744467"/>
              <a:ext cx="180975" cy="0"/>
            </a:xfrm>
            <a:custGeom>
              <a:avLst/>
              <a:gdLst/>
              <a:ahLst/>
              <a:cxnLst/>
              <a:rect l="l" t="t" r="r" b="b"/>
              <a:pathLst>
                <a:path w="180975" h="0">
                  <a:moveTo>
                    <a:pt x="0" y="0"/>
                  </a:moveTo>
                  <a:lnTo>
                    <a:pt x="177037" y="0"/>
                  </a:lnTo>
                  <a:lnTo>
                    <a:pt x="18097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4076700" y="3727767"/>
              <a:ext cx="1849755" cy="34925"/>
            </a:xfrm>
            <a:custGeom>
              <a:avLst/>
              <a:gdLst/>
              <a:ahLst/>
              <a:cxnLst/>
              <a:rect l="l" t="t" r="r" b="b"/>
              <a:pathLst>
                <a:path w="1849754" h="34925">
                  <a:moveTo>
                    <a:pt x="209842" y="0"/>
                  </a:moveTo>
                  <a:lnTo>
                    <a:pt x="0" y="0"/>
                  </a:lnTo>
                  <a:lnTo>
                    <a:pt x="0" y="34861"/>
                  </a:lnTo>
                  <a:lnTo>
                    <a:pt x="209842" y="34861"/>
                  </a:lnTo>
                  <a:lnTo>
                    <a:pt x="209842" y="0"/>
                  </a:lnTo>
                  <a:close/>
                </a:path>
                <a:path w="1849754" h="34925">
                  <a:moveTo>
                    <a:pt x="484530" y="0"/>
                  </a:moveTo>
                  <a:lnTo>
                    <a:pt x="268478" y="0"/>
                  </a:lnTo>
                  <a:lnTo>
                    <a:pt x="268478" y="34861"/>
                  </a:lnTo>
                  <a:lnTo>
                    <a:pt x="484530" y="34861"/>
                  </a:lnTo>
                  <a:lnTo>
                    <a:pt x="484530" y="0"/>
                  </a:lnTo>
                  <a:close/>
                </a:path>
                <a:path w="1849754" h="34925">
                  <a:moveTo>
                    <a:pt x="758228" y="0"/>
                  </a:moveTo>
                  <a:lnTo>
                    <a:pt x="543814" y="0"/>
                  </a:lnTo>
                  <a:lnTo>
                    <a:pt x="543814" y="34861"/>
                  </a:lnTo>
                  <a:lnTo>
                    <a:pt x="758228" y="34861"/>
                  </a:lnTo>
                  <a:lnTo>
                    <a:pt x="758228" y="0"/>
                  </a:lnTo>
                  <a:close/>
                </a:path>
                <a:path w="1849754" h="34925">
                  <a:moveTo>
                    <a:pt x="1031024" y="0"/>
                  </a:moveTo>
                  <a:lnTo>
                    <a:pt x="816737" y="0"/>
                  </a:lnTo>
                  <a:lnTo>
                    <a:pt x="816737" y="34861"/>
                  </a:lnTo>
                  <a:lnTo>
                    <a:pt x="1031024" y="34861"/>
                  </a:lnTo>
                  <a:lnTo>
                    <a:pt x="1031024" y="0"/>
                  </a:lnTo>
                  <a:close/>
                </a:path>
                <a:path w="1849754" h="34925">
                  <a:moveTo>
                    <a:pt x="1305725" y="0"/>
                  </a:moveTo>
                  <a:lnTo>
                    <a:pt x="1087755" y="0"/>
                  </a:lnTo>
                  <a:lnTo>
                    <a:pt x="1087755" y="34861"/>
                  </a:lnTo>
                  <a:lnTo>
                    <a:pt x="1305725" y="34861"/>
                  </a:lnTo>
                  <a:lnTo>
                    <a:pt x="1305725" y="0"/>
                  </a:lnTo>
                  <a:close/>
                </a:path>
                <a:path w="1849754" h="34925">
                  <a:moveTo>
                    <a:pt x="1576743" y="0"/>
                  </a:moveTo>
                  <a:lnTo>
                    <a:pt x="1364234" y="0"/>
                  </a:lnTo>
                  <a:lnTo>
                    <a:pt x="1364234" y="34861"/>
                  </a:lnTo>
                  <a:lnTo>
                    <a:pt x="1576743" y="34861"/>
                  </a:lnTo>
                  <a:lnTo>
                    <a:pt x="1576743" y="0"/>
                  </a:lnTo>
                  <a:close/>
                </a:path>
                <a:path w="1849754" h="34925">
                  <a:moveTo>
                    <a:pt x="1849539" y="0"/>
                  </a:moveTo>
                  <a:lnTo>
                    <a:pt x="1635252" y="0"/>
                  </a:lnTo>
                  <a:lnTo>
                    <a:pt x="1635252" y="34861"/>
                  </a:lnTo>
                  <a:lnTo>
                    <a:pt x="1849539" y="34861"/>
                  </a:lnTo>
                  <a:lnTo>
                    <a:pt x="184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003036" y="3744467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562" y="0"/>
                  </a:lnTo>
                  <a:lnTo>
                    <a:pt x="18249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162556" y="3727767"/>
              <a:ext cx="5130165" cy="34925"/>
            </a:xfrm>
            <a:custGeom>
              <a:avLst/>
              <a:gdLst/>
              <a:ahLst/>
              <a:cxnLst/>
              <a:rect l="l" t="t" r="r" b="b"/>
              <a:pathLst>
                <a:path w="5130165" h="34925">
                  <a:moveTo>
                    <a:pt x="214249" y="0"/>
                  </a:moveTo>
                  <a:lnTo>
                    <a:pt x="0" y="0"/>
                  </a:lnTo>
                  <a:lnTo>
                    <a:pt x="0" y="34861"/>
                  </a:lnTo>
                  <a:lnTo>
                    <a:pt x="214249" y="34861"/>
                  </a:lnTo>
                  <a:lnTo>
                    <a:pt x="214249" y="0"/>
                  </a:lnTo>
                  <a:close/>
                </a:path>
                <a:path w="5130165" h="34925">
                  <a:moveTo>
                    <a:pt x="487032" y="0"/>
                  </a:moveTo>
                  <a:lnTo>
                    <a:pt x="271780" y="0"/>
                  </a:lnTo>
                  <a:lnTo>
                    <a:pt x="271780" y="34861"/>
                  </a:lnTo>
                  <a:lnTo>
                    <a:pt x="487032" y="34861"/>
                  </a:lnTo>
                  <a:lnTo>
                    <a:pt x="487032" y="0"/>
                  </a:lnTo>
                  <a:close/>
                </a:path>
                <a:path w="5130165" h="34925">
                  <a:moveTo>
                    <a:pt x="758952" y="0"/>
                  </a:moveTo>
                  <a:lnTo>
                    <a:pt x="543814" y="0"/>
                  </a:lnTo>
                  <a:lnTo>
                    <a:pt x="543814" y="34861"/>
                  </a:lnTo>
                  <a:lnTo>
                    <a:pt x="758952" y="34861"/>
                  </a:lnTo>
                  <a:lnTo>
                    <a:pt x="758952" y="0"/>
                  </a:lnTo>
                  <a:close/>
                </a:path>
                <a:path w="5130165" h="34925">
                  <a:moveTo>
                    <a:pt x="1032624" y="0"/>
                  </a:moveTo>
                  <a:lnTo>
                    <a:pt x="817499" y="0"/>
                  </a:lnTo>
                  <a:lnTo>
                    <a:pt x="817499" y="34861"/>
                  </a:lnTo>
                  <a:lnTo>
                    <a:pt x="1032624" y="34861"/>
                  </a:lnTo>
                  <a:lnTo>
                    <a:pt x="1032624" y="0"/>
                  </a:lnTo>
                  <a:close/>
                </a:path>
                <a:path w="5130165" h="34925">
                  <a:moveTo>
                    <a:pt x="1305407" y="0"/>
                  </a:moveTo>
                  <a:lnTo>
                    <a:pt x="1088390" y="0"/>
                  </a:lnTo>
                  <a:lnTo>
                    <a:pt x="1088390" y="34861"/>
                  </a:lnTo>
                  <a:lnTo>
                    <a:pt x="1305407" y="34861"/>
                  </a:lnTo>
                  <a:lnTo>
                    <a:pt x="1305407" y="0"/>
                  </a:lnTo>
                  <a:close/>
                </a:path>
                <a:path w="5130165" h="34925">
                  <a:moveTo>
                    <a:pt x="1579994" y="0"/>
                  </a:moveTo>
                  <a:lnTo>
                    <a:pt x="1363980" y="0"/>
                  </a:lnTo>
                  <a:lnTo>
                    <a:pt x="1363980" y="34861"/>
                  </a:lnTo>
                  <a:lnTo>
                    <a:pt x="1579994" y="34861"/>
                  </a:lnTo>
                  <a:lnTo>
                    <a:pt x="1579994" y="0"/>
                  </a:lnTo>
                  <a:close/>
                </a:path>
                <a:path w="5130165" h="34925">
                  <a:moveTo>
                    <a:pt x="4311396" y="0"/>
                  </a:moveTo>
                  <a:lnTo>
                    <a:pt x="4096258" y="0"/>
                  </a:lnTo>
                  <a:lnTo>
                    <a:pt x="4096258" y="34861"/>
                  </a:lnTo>
                  <a:lnTo>
                    <a:pt x="4311396" y="34861"/>
                  </a:lnTo>
                  <a:lnTo>
                    <a:pt x="4311396" y="0"/>
                  </a:lnTo>
                  <a:close/>
                </a:path>
                <a:path w="5130165" h="34925">
                  <a:moveTo>
                    <a:pt x="4585944" y="0"/>
                  </a:moveTo>
                  <a:lnTo>
                    <a:pt x="4369041" y="0"/>
                  </a:lnTo>
                  <a:lnTo>
                    <a:pt x="4369041" y="34861"/>
                  </a:lnTo>
                  <a:lnTo>
                    <a:pt x="4585944" y="34861"/>
                  </a:lnTo>
                  <a:lnTo>
                    <a:pt x="4585944" y="0"/>
                  </a:lnTo>
                  <a:close/>
                </a:path>
                <a:path w="5130165" h="34925">
                  <a:moveTo>
                    <a:pt x="4856099" y="0"/>
                  </a:moveTo>
                  <a:lnTo>
                    <a:pt x="4644517" y="0"/>
                  </a:lnTo>
                  <a:lnTo>
                    <a:pt x="4644517" y="34861"/>
                  </a:lnTo>
                  <a:lnTo>
                    <a:pt x="4856099" y="34861"/>
                  </a:lnTo>
                  <a:lnTo>
                    <a:pt x="4856099" y="0"/>
                  </a:lnTo>
                  <a:close/>
                </a:path>
                <a:path w="5130165" h="34925">
                  <a:moveTo>
                    <a:pt x="5129784" y="0"/>
                  </a:moveTo>
                  <a:lnTo>
                    <a:pt x="4915535" y="0"/>
                  </a:lnTo>
                  <a:lnTo>
                    <a:pt x="4915535" y="34861"/>
                  </a:lnTo>
                  <a:lnTo>
                    <a:pt x="5129784" y="34861"/>
                  </a:lnTo>
                  <a:lnTo>
                    <a:pt x="5129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3817620" y="3744467"/>
              <a:ext cx="180975" cy="0"/>
            </a:xfrm>
            <a:custGeom>
              <a:avLst/>
              <a:gdLst/>
              <a:ahLst/>
              <a:cxnLst/>
              <a:rect l="l" t="t" r="r" b="b"/>
              <a:pathLst>
                <a:path w="180975" h="0">
                  <a:moveTo>
                    <a:pt x="0" y="0"/>
                  </a:moveTo>
                  <a:lnTo>
                    <a:pt x="177037" y="0"/>
                  </a:lnTo>
                  <a:lnTo>
                    <a:pt x="18097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4076700" y="3727767"/>
              <a:ext cx="1849755" cy="34925"/>
            </a:xfrm>
            <a:custGeom>
              <a:avLst/>
              <a:gdLst/>
              <a:ahLst/>
              <a:cxnLst/>
              <a:rect l="l" t="t" r="r" b="b"/>
              <a:pathLst>
                <a:path w="1849754" h="34925">
                  <a:moveTo>
                    <a:pt x="209842" y="0"/>
                  </a:moveTo>
                  <a:lnTo>
                    <a:pt x="0" y="0"/>
                  </a:lnTo>
                  <a:lnTo>
                    <a:pt x="0" y="34861"/>
                  </a:lnTo>
                  <a:lnTo>
                    <a:pt x="209842" y="34861"/>
                  </a:lnTo>
                  <a:lnTo>
                    <a:pt x="209842" y="0"/>
                  </a:lnTo>
                  <a:close/>
                </a:path>
                <a:path w="1849754" h="34925">
                  <a:moveTo>
                    <a:pt x="484530" y="0"/>
                  </a:moveTo>
                  <a:lnTo>
                    <a:pt x="268478" y="0"/>
                  </a:lnTo>
                  <a:lnTo>
                    <a:pt x="268478" y="34861"/>
                  </a:lnTo>
                  <a:lnTo>
                    <a:pt x="484530" y="34861"/>
                  </a:lnTo>
                  <a:lnTo>
                    <a:pt x="484530" y="0"/>
                  </a:lnTo>
                  <a:close/>
                </a:path>
                <a:path w="1849754" h="34925">
                  <a:moveTo>
                    <a:pt x="758228" y="0"/>
                  </a:moveTo>
                  <a:lnTo>
                    <a:pt x="543814" y="0"/>
                  </a:lnTo>
                  <a:lnTo>
                    <a:pt x="543814" y="34861"/>
                  </a:lnTo>
                  <a:lnTo>
                    <a:pt x="758228" y="34861"/>
                  </a:lnTo>
                  <a:lnTo>
                    <a:pt x="758228" y="0"/>
                  </a:lnTo>
                  <a:close/>
                </a:path>
                <a:path w="1849754" h="34925">
                  <a:moveTo>
                    <a:pt x="1031024" y="0"/>
                  </a:moveTo>
                  <a:lnTo>
                    <a:pt x="816737" y="0"/>
                  </a:lnTo>
                  <a:lnTo>
                    <a:pt x="816737" y="34861"/>
                  </a:lnTo>
                  <a:lnTo>
                    <a:pt x="1031024" y="34861"/>
                  </a:lnTo>
                  <a:lnTo>
                    <a:pt x="1031024" y="0"/>
                  </a:lnTo>
                  <a:close/>
                </a:path>
                <a:path w="1849754" h="34925">
                  <a:moveTo>
                    <a:pt x="1305725" y="0"/>
                  </a:moveTo>
                  <a:lnTo>
                    <a:pt x="1087755" y="0"/>
                  </a:lnTo>
                  <a:lnTo>
                    <a:pt x="1087755" y="34861"/>
                  </a:lnTo>
                  <a:lnTo>
                    <a:pt x="1305725" y="34861"/>
                  </a:lnTo>
                  <a:lnTo>
                    <a:pt x="1305725" y="0"/>
                  </a:lnTo>
                  <a:close/>
                </a:path>
                <a:path w="1849754" h="34925">
                  <a:moveTo>
                    <a:pt x="1576743" y="0"/>
                  </a:moveTo>
                  <a:lnTo>
                    <a:pt x="1364234" y="0"/>
                  </a:lnTo>
                  <a:lnTo>
                    <a:pt x="1364234" y="34861"/>
                  </a:lnTo>
                  <a:lnTo>
                    <a:pt x="1576743" y="34861"/>
                  </a:lnTo>
                  <a:lnTo>
                    <a:pt x="1576743" y="0"/>
                  </a:lnTo>
                  <a:close/>
                </a:path>
                <a:path w="1849754" h="34925">
                  <a:moveTo>
                    <a:pt x="1849539" y="0"/>
                  </a:moveTo>
                  <a:lnTo>
                    <a:pt x="1635252" y="0"/>
                  </a:lnTo>
                  <a:lnTo>
                    <a:pt x="1635252" y="34861"/>
                  </a:lnTo>
                  <a:lnTo>
                    <a:pt x="1849539" y="34861"/>
                  </a:lnTo>
                  <a:lnTo>
                    <a:pt x="1849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6003036" y="3744467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562" y="0"/>
                  </a:lnTo>
                  <a:lnTo>
                    <a:pt x="18249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6259068" y="3727767"/>
              <a:ext cx="1034415" cy="34925"/>
            </a:xfrm>
            <a:custGeom>
              <a:avLst/>
              <a:gdLst/>
              <a:ahLst/>
              <a:cxnLst/>
              <a:rect l="l" t="t" r="r" b="b"/>
              <a:pathLst>
                <a:path w="1034415" h="34925">
                  <a:moveTo>
                    <a:pt x="215277" y="0"/>
                  </a:moveTo>
                  <a:lnTo>
                    <a:pt x="0" y="0"/>
                  </a:lnTo>
                  <a:lnTo>
                    <a:pt x="0" y="34861"/>
                  </a:lnTo>
                  <a:lnTo>
                    <a:pt x="215277" y="34861"/>
                  </a:lnTo>
                  <a:lnTo>
                    <a:pt x="215277" y="0"/>
                  </a:lnTo>
                  <a:close/>
                </a:path>
                <a:path w="1034415" h="34925">
                  <a:moveTo>
                    <a:pt x="490105" y="0"/>
                  </a:moveTo>
                  <a:lnTo>
                    <a:pt x="273050" y="0"/>
                  </a:lnTo>
                  <a:lnTo>
                    <a:pt x="273050" y="34861"/>
                  </a:lnTo>
                  <a:lnTo>
                    <a:pt x="490105" y="34861"/>
                  </a:lnTo>
                  <a:lnTo>
                    <a:pt x="490105" y="0"/>
                  </a:lnTo>
                  <a:close/>
                </a:path>
                <a:path w="1034415" h="34925">
                  <a:moveTo>
                    <a:pt x="760488" y="0"/>
                  </a:moveTo>
                  <a:lnTo>
                    <a:pt x="548767" y="0"/>
                  </a:lnTo>
                  <a:lnTo>
                    <a:pt x="548767" y="34861"/>
                  </a:lnTo>
                  <a:lnTo>
                    <a:pt x="760488" y="34861"/>
                  </a:lnTo>
                  <a:lnTo>
                    <a:pt x="760488" y="0"/>
                  </a:lnTo>
                  <a:close/>
                </a:path>
                <a:path w="1034415" h="34925">
                  <a:moveTo>
                    <a:pt x="1034173" y="0"/>
                  </a:moveTo>
                  <a:lnTo>
                    <a:pt x="819785" y="0"/>
                  </a:lnTo>
                  <a:lnTo>
                    <a:pt x="819785" y="34861"/>
                  </a:lnTo>
                  <a:lnTo>
                    <a:pt x="1034173" y="34861"/>
                  </a:lnTo>
                  <a:lnTo>
                    <a:pt x="1034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3739896" y="2717291"/>
              <a:ext cx="120014" cy="1014730"/>
            </a:xfrm>
            <a:custGeom>
              <a:avLst/>
              <a:gdLst/>
              <a:ahLst/>
              <a:cxnLst/>
              <a:rect l="l" t="t" r="r" b="b"/>
              <a:pathLst>
                <a:path w="120014" h="1014729">
                  <a:moveTo>
                    <a:pt x="81280" y="0"/>
                  </a:moveTo>
                  <a:lnTo>
                    <a:pt x="40640" y="0"/>
                  </a:lnTo>
                  <a:lnTo>
                    <a:pt x="40640" y="911733"/>
                  </a:lnTo>
                  <a:lnTo>
                    <a:pt x="59944" y="926338"/>
                  </a:lnTo>
                  <a:lnTo>
                    <a:pt x="81280" y="910209"/>
                  </a:lnTo>
                  <a:lnTo>
                    <a:pt x="81280" y="0"/>
                  </a:lnTo>
                  <a:close/>
                </a:path>
                <a:path w="120014" h="1014729">
                  <a:moveTo>
                    <a:pt x="120015" y="880999"/>
                  </a:moveTo>
                  <a:lnTo>
                    <a:pt x="81280" y="910209"/>
                  </a:lnTo>
                  <a:lnTo>
                    <a:pt x="81280" y="926338"/>
                  </a:lnTo>
                  <a:lnTo>
                    <a:pt x="59944" y="926338"/>
                  </a:lnTo>
                  <a:lnTo>
                    <a:pt x="40640" y="926338"/>
                  </a:lnTo>
                  <a:lnTo>
                    <a:pt x="40640" y="911733"/>
                  </a:lnTo>
                  <a:lnTo>
                    <a:pt x="0" y="880999"/>
                  </a:lnTo>
                  <a:lnTo>
                    <a:pt x="59944" y="1014603"/>
                  </a:lnTo>
                  <a:lnTo>
                    <a:pt x="99695" y="926338"/>
                  </a:lnTo>
                  <a:lnTo>
                    <a:pt x="120015" y="880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739895" y="2717330"/>
              <a:ext cx="120014" cy="1014730"/>
            </a:xfrm>
            <a:custGeom>
              <a:avLst/>
              <a:gdLst/>
              <a:ahLst/>
              <a:cxnLst/>
              <a:rect l="l" t="t" r="r" b="b"/>
              <a:pathLst>
                <a:path w="120014" h="1014729">
                  <a:moveTo>
                    <a:pt x="40639" y="926299"/>
                  </a:moveTo>
                  <a:lnTo>
                    <a:pt x="81273" y="926299"/>
                  </a:lnTo>
                  <a:lnTo>
                    <a:pt x="81273" y="0"/>
                  </a:lnTo>
                  <a:lnTo>
                    <a:pt x="40639" y="0"/>
                  </a:lnTo>
                  <a:lnTo>
                    <a:pt x="40639" y="926299"/>
                  </a:lnTo>
                  <a:close/>
                </a:path>
                <a:path w="120014" h="1014729">
                  <a:moveTo>
                    <a:pt x="59943" y="926299"/>
                  </a:moveTo>
                  <a:lnTo>
                    <a:pt x="120014" y="880960"/>
                  </a:lnTo>
                  <a:lnTo>
                    <a:pt x="59943" y="1014564"/>
                  </a:lnTo>
                  <a:lnTo>
                    <a:pt x="0" y="880960"/>
                  </a:lnTo>
                  <a:lnTo>
                    <a:pt x="59943" y="92629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3780536" y="1213738"/>
              <a:ext cx="40640" cy="556895"/>
            </a:xfrm>
            <a:custGeom>
              <a:avLst/>
              <a:gdLst/>
              <a:ahLst/>
              <a:cxnLst/>
              <a:rect l="l" t="t" r="r" b="b"/>
              <a:pathLst>
                <a:path w="40639" h="556894">
                  <a:moveTo>
                    <a:pt x="19303" y="0"/>
                  </a:moveTo>
                  <a:lnTo>
                    <a:pt x="0" y="13970"/>
                  </a:lnTo>
                  <a:lnTo>
                    <a:pt x="0" y="556640"/>
                  </a:lnTo>
                  <a:lnTo>
                    <a:pt x="40639" y="556640"/>
                  </a:lnTo>
                  <a:lnTo>
                    <a:pt x="40639" y="1536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9895" y="1123187"/>
              <a:ext cx="120014" cy="133731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739895" y="1123187"/>
              <a:ext cx="120014" cy="647700"/>
            </a:xfrm>
            <a:custGeom>
              <a:avLst/>
              <a:gdLst/>
              <a:ahLst/>
              <a:cxnLst/>
              <a:rect l="l" t="t" r="r" b="b"/>
              <a:pathLst>
                <a:path w="120014" h="647700">
                  <a:moveTo>
                    <a:pt x="40639" y="647191"/>
                  </a:moveTo>
                  <a:lnTo>
                    <a:pt x="81273" y="647191"/>
                  </a:lnTo>
                  <a:lnTo>
                    <a:pt x="81273" y="90550"/>
                  </a:lnTo>
                  <a:lnTo>
                    <a:pt x="40639" y="90550"/>
                  </a:lnTo>
                  <a:lnTo>
                    <a:pt x="40639" y="647191"/>
                  </a:lnTo>
                  <a:close/>
                </a:path>
                <a:path w="120014" h="647700">
                  <a:moveTo>
                    <a:pt x="59943" y="90550"/>
                  </a:moveTo>
                  <a:lnTo>
                    <a:pt x="0" y="133731"/>
                  </a:lnTo>
                  <a:lnTo>
                    <a:pt x="59943" y="0"/>
                  </a:lnTo>
                  <a:lnTo>
                    <a:pt x="120014" y="133731"/>
                  </a:lnTo>
                  <a:lnTo>
                    <a:pt x="59943" y="905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957577" y="1213738"/>
              <a:ext cx="38735" cy="478155"/>
            </a:xfrm>
            <a:custGeom>
              <a:avLst/>
              <a:gdLst/>
              <a:ahLst/>
              <a:cxnLst/>
              <a:rect l="l" t="t" r="r" b="b"/>
              <a:pathLst>
                <a:path w="38735" h="478155">
                  <a:moveTo>
                    <a:pt x="19304" y="0"/>
                  </a:moveTo>
                  <a:lnTo>
                    <a:pt x="0" y="14224"/>
                  </a:lnTo>
                  <a:lnTo>
                    <a:pt x="0" y="477900"/>
                  </a:lnTo>
                  <a:lnTo>
                    <a:pt x="38608" y="477900"/>
                  </a:lnTo>
                  <a:lnTo>
                    <a:pt x="38608" y="13715"/>
                  </a:lnTo>
                  <a:lnTo>
                    <a:pt x="19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8716" y="1123187"/>
              <a:ext cx="118363" cy="13347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18716" y="1123187"/>
              <a:ext cx="118745" cy="568960"/>
            </a:xfrm>
            <a:custGeom>
              <a:avLst/>
              <a:gdLst/>
              <a:ahLst/>
              <a:cxnLst/>
              <a:rect l="l" t="t" r="r" b="b"/>
              <a:pathLst>
                <a:path w="118744" h="568960">
                  <a:moveTo>
                    <a:pt x="38861" y="568451"/>
                  </a:moveTo>
                  <a:lnTo>
                    <a:pt x="77558" y="568451"/>
                  </a:lnTo>
                  <a:lnTo>
                    <a:pt x="77558" y="90500"/>
                  </a:lnTo>
                  <a:lnTo>
                    <a:pt x="38861" y="90500"/>
                  </a:lnTo>
                  <a:lnTo>
                    <a:pt x="38861" y="568451"/>
                  </a:lnTo>
                  <a:close/>
                </a:path>
                <a:path w="118744" h="568960">
                  <a:moveTo>
                    <a:pt x="58165" y="90550"/>
                  </a:moveTo>
                  <a:lnTo>
                    <a:pt x="0" y="133476"/>
                  </a:lnTo>
                  <a:lnTo>
                    <a:pt x="58165" y="0"/>
                  </a:lnTo>
                  <a:lnTo>
                    <a:pt x="118363" y="133476"/>
                  </a:lnTo>
                  <a:lnTo>
                    <a:pt x="58165" y="9055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909572" y="2561843"/>
              <a:ext cx="121920" cy="310515"/>
            </a:xfrm>
            <a:custGeom>
              <a:avLst/>
              <a:gdLst/>
              <a:ahLst/>
              <a:cxnLst/>
              <a:rect l="l" t="t" r="r" b="b"/>
              <a:pathLst>
                <a:path w="121919" h="310514">
                  <a:moveTo>
                    <a:pt x="82296" y="205486"/>
                  </a:moveTo>
                  <a:lnTo>
                    <a:pt x="69596" y="0"/>
                  </a:lnTo>
                  <a:lnTo>
                    <a:pt x="30988" y="2159"/>
                  </a:lnTo>
                  <a:lnTo>
                    <a:pt x="41656" y="206375"/>
                  </a:lnTo>
                  <a:lnTo>
                    <a:pt x="63754" y="219837"/>
                  </a:lnTo>
                  <a:lnTo>
                    <a:pt x="82296" y="205486"/>
                  </a:lnTo>
                  <a:close/>
                </a:path>
                <a:path w="121919" h="310514">
                  <a:moveTo>
                    <a:pt x="121793" y="174625"/>
                  </a:moveTo>
                  <a:lnTo>
                    <a:pt x="82296" y="205486"/>
                  </a:lnTo>
                  <a:lnTo>
                    <a:pt x="83185" y="219837"/>
                  </a:lnTo>
                  <a:lnTo>
                    <a:pt x="42418" y="221996"/>
                  </a:lnTo>
                  <a:lnTo>
                    <a:pt x="41656" y="206375"/>
                  </a:lnTo>
                  <a:lnTo>
                    <a:pt x="0" y="181102"/>
                  </a:lnTo>
                  <a:lnTo>
                    <a:pt x="67564" y="310388"/>
                  </a:lnTo>
                  <a:lnTo>
                    <a:pt x="102870" y="221996"/>
                  </a:lnTo>
                  <a:lnTo>
                    <a:pt x="121793" y="174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2555747"/>
              <a:ext cx="131063" cy="321563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915668" y="2872739"/>
              <a:ext cx="120014" cy="285115"/>
            </a:xfrm>
            <a:custGeom>
              <a:avLst/>
              <a:gdLst/>
              <a:ahLst/>
              <a:cxnLst/>
              <a:rect l="l" t="t" r="r" b="b"/>
              <a:pathLst>
                <a:path w="120014" h="285114">
                  <a:moveTo>
                    <a:pt x="80391" y="102108"/>
                  </a:moveTo>
                  <a:lnTo>
                    <a:pt x="59055" y="86360"/>
                  </a:lnTo>
                  <a:lnTo>
                    <a:pt x="39116" y="101473"/>
                  </a:lnTo>
                  <a:lnTo>
                    <a:pt x="37338" y="282575"/>
                  </a:lnTo>
                  <a:lnTo>
                    <a:pt x="76708" y="284734"/>
                  </a:lnTo>
                  <a:lnTo>
                    <a:pt x="80391" y="102108"/>
                  </a:lnTo>
                  <a:close/>
                </a:path>
                <a:path w="120014" h="285114">
                  <a:moveTo>
                    <a:pt x="119888" y="131572"/>
                  </a:moveTo>
                  <a:lnTo>
                    <a:pt x="99695" y="86360"/>
                  </a:lnTo>
                  <a:lnTo>
                    <a:pt x="60960" y="0"/>
                  </a:lnTo>
                  <a:lnTo>
                    <a:pt x="0" y="131572"/>
                  </a:lnTo>
                  <a:lnTo>
                    <a:pt x="39116" y="101473"/>
                  </a:lnTo>
                  <a:lnTo>
                    <a:pt x="39370" y="86360"/>
                  </a:lnTo>
                  <a:lnTo>
                    <a:pt x="59055" y="86360"/>
                  </a:lnTo>
                  <a:lnTo>
                    <a:pt x="80645" y="86360"/>
                  </a:lnTo>
                  <a:lnTo>
                    <a:pt x="80391" y="102108"/>
                  </a:lnTo>
                  <a:lnTo>
                    <a:pt x="119888" y="131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1096" y="2868167"/>
              <a:ext cx="129539" cy="29413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14144" y="3444189"/>
              <a:ext cx="127508" cy="30015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918716" y="5000243"/>
              <a:ext cx="118745" cy="486409"/>
            </a:xfrm>
            <a:custGeom>
              <a:avLst/>
              <a:gdLst/>
              <a:ahLst/>
              <a:cxnLst/>
              <a:rect l="l" t="t" r="r" b="b"/>
              <a:pathLst>
                <a:path w="118744" h="486410">
                  <a:moveTo>
                    <a:pt x="77470" y="0"/>
                  </a:moveTo>
                  <a:lnTo>
                    <a:pt x="38862" y="0"/>
                  </a:lnTo>
                  <a:lnTo>
                    <a:pt x="38862" y="385191"/>
                  </a:lnTo>
                  <a:lnTo>
                    <a:pt x="58166" y="400177"/>
                  </a:lnTo>
                  <a:lnTo>
                    <a:pt x="77470" y="385699"/>
                  </a:lnTo>
                  <a:lnTo>
                    <a:pt x="77470" y="0"/>
                  </a:lnTo>
                  <a:close/>
                </a:path>
                <a:path w="118744" h="486410">
                  <a:moveTo>
                    <a:pt x="118364" y="354965"/>
                  </a:moveTo>
                  <a:lnTo>
                    <a:pt x="77470" y="385699"/>
                  </a:lnTo>
                  <a:lnTo>
                    <a:pt x="77470" y="400177"/>
                  </a:lnTo>
                  <a:lnTo>
                    <a:pt x="58166" y="400177"/>
                  </a:lnTo>
                  <a:lnTo>
                    <a:pt x="38862" y="400177"/>
                  </a:lnTo>
                  <a:lnTo>
                    <a:pt x="38862" y="385191"/>
                  </a:lnTo>
                  <a:lnTo>
                    <a:pt x="0" y="354965"/>
                  </a:lnTo>
                  <a:lnTo>
                    <a:pt x="58166" y="486156"/>
                  </a:lnTo>
                  <a:lnTo>
                    <a:pt x="97663" y="400177"/>
                  </a:lnTo>
                  <a:lnTo>
                    <a:pt x="118364" y="354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918716" y="5000218"/>
              <a:ext cx="118745" cy="486409"/>
            </a:xfrm>
            <a:custGeom>
              <a:avLst/>
              <a:gdLst/>
              <a:ahLst/>
              <a:cxnLst/>
              <a:rect l="l" t="t" r="r" b="b"/>
              <a:pathLst>
                <a:path w="118744" h="486410">
                  <a:moveTo>
                    <a:pt x="38861" y="400202"/>
                  </a:moveTo>
                  <a:lnTo>
                    <a:pt x="77558" y="400202"/>
                  </a:lnTo>
                  <a:lnTo>
                    <a:pt x="77558" y="0"/>
                  </a:lnTo>
                  <a:lnTo>
                    <a:pt x="38861" y="0"/>
                  </a:lnTo>
                  <a:lnTo>
                    <a:pt x="38861" y="400202"/>
                  </a:lnTo>
                  <a:close/>
                </a:path>
                <a:path w="118744" h="486410">
                  <a:moveTo>
                    <a:pt x="58165" y="400202"/>
                  </a:moveTo>
                  <a:lnTo>
                    <a:pt x="118363" y="354990"/>
                  </a:lnTo>
                  <a:lnTo>
                    <a:pt x="58165" y="486181"/>
                  </a:lnTo>
                  <a:lnTo>
                    <a:pt x="0" y="354990"/>
                  </a:lnTo>
                  <a:lnTo>
                    <a:pt x="58165" y="40020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957577" y="3828288"/>
              <a:ext cx="38735" cy="461645"/>
            </a:xfrm>
            <a:custGeom>
              <a:avLst/>
              <a:gdLst/>
              <a:ahLst/>
              <a:cxnLst/>
              <a:rect l="l" t="t" r="r" b="b"/>
              <a:pathLst>
                <a:path w="38735" h="461645">
                  <a:moveTo>
                    <a:pt x="19304" y="0"/>
                  </a:moveTo>
                  <a:lnTo>
                    <a:pt x="0" y="15112"/>
                  </a:lnTo>
                  <a:lnTo>
                    <a:pt x="0" y="461518"/>
                  </a:lnTo>
                  <a:lnTo>
                    <a:pt x="38608" y="461518"/>
                  </a:lnTo>
                  <a:lnTo>
                    <a:pt x="38608" y="14605"/>
                  </a:lnTo>
                  <a:lnTo>
                    <a:pt x="19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18716" y="3739895"/>
              <a:ext cx="118363" cy="133731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918716" y="3739895"/>
              <a:ext cx="118745" cy="549910"/>
            </a:xfrm>
            <a:custGeom>
              <a:avLst/>
              <a:gdLst/>
              <a:ahLst/>
              <a:cxnLst/>
              <a:rect l="l" t="t" r="r" b="b"/>
              <a:pathLst>
                <a:path w="118744" h="549910">
                  <a:moveTo>
                    <a:pt x="38861" y="549909"/>
                  </a:moveTo>
                  <a:lnTo>
                    <a:pt x="77558" y="549909"/>
                  </a:lnTo>
                  <a:lnTo>
                    <a:pt x="77558" y="88353"/>
                  </a:lnTo>
                  <a:lnTo>
                    <a:pt x="38861" y="88353"/>
                  </a:lnTo>
                  <a:lnTo>
                    <a:pt x="38861" y="549909"/>
                  </a:lnTo>
                  <a:close/>
                </a:path>
                <a:path w="118744" h="549910">
                  <a:moveTo>
                    <a:pt x="58165" y="88391"/>
                  </a:moveTo>
                  <a:lnTo>
                    <a:pt x="0" y="133730"/>
                  </a:lnTo>
                  <a:lnTo>
                    <a:pt x="58165" y="0"/>
                  </a:lnTo>
                  <a:lnTo>
                    <a:pt x="118363" y="133730"/>
                  </a:lnTo>
                  <a:lnTo>
                    <a:pt x="58165" y="8839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851916" y="5469597"/>
              <a:ext cx="1978025" cy="38100"/>
            </a:xfrm>
            <a:custGeom>
              <a:avLst/>
              <a:gdLst/>
              <a:ahLst/>
              <a:cxnLst/>
              <a:rect l="l" t="t" r="r" b="b"/>
              <a:pathLst>
                <a:path w="1978025" h="38100">
                  <a:moveTo>
                    <a:pt x="261188" y="0"/>
                  </a:moveTo>
                  <a:lnTo>
                    <a:pt x="0" y="0"/>
                  </a:lnTo>
                  <a:lnTo>
                    <a:pt x="0" y="37630"/>
                  </a:lnTo>
                  <a:lnTo>
                    <a:pt x="261188" y="37630"/>
                  </a:lnTo>
                  <a:lnTo>
                    <a:pt x="261188" y="0"/>
                  </a:lnTo>
                  <a:close/>
                </a:path>
                <a:path w="1978025" h="38100">
                  <a:moveTo>
                    <a:pt x="603402" y="0"/>
                  </a:moveTo>
                  <a:lnTo>
                    <a:pt x="344043" y="0"/>
                  </a:lnTo>
                  <a:lnTo>
                    <a:pt x="344043" y="37630"/>
                  </a:lnTo>
                  <a:lnTo>
                    <a:pt x="603402" y="37630"/>
                  </a:lnTo>
                  <a:lnTo>
                    <a:pt x="603402" y="0"/>
                  </a:lnTo>
                  <a:close/>
                </a:path>
                <a:path w="1978025" h="38100">
                  <a:moveTo>
                    <a:pt x="950163" y="0"/>
                  </a:moveTo>
                  <a:lnTo>
                    <a:pt x="688975" y="0"/>
                  </a:lnTo>
                  <a:lnTo>
                    <a:pt x="688975" y="37630"/>
                  </a:lnTo>
                  <a:lnTo>
                    <a:pt x="950163" y="37630"/>
                  </a:lnTo>
                  <a:lnTo>
                    <a:pt x="950163" y="0"/>
                  </a:lnTo>
                  <a:close/>
                </a:path>
                <a:path w="1978025" h="38100">
                  <a:moveTo>
                    <a:pt x="1291526" y="0"/>
                  </a:moveTo>
                  <a:lnTo>
                    <a:pt x="1032129" y="0"/>
                  </a:lnTo>
                  <a:lnTo>
                    <a:pt x="1032129" y="37630"/>
                  </a:lnTo>
                  <a:lnTo>
                    <a:pt x="1291526" y="37630"/>
                  </a:lnTo>
                  <a:lnTo>
                    <a:pt x="1291526" y="0"/>
                  </a:lnTo>
                  <a:close/>
                </a:path>
                <a:path w="1978025" h="38100">
                  <a:moveTo>
                    <a:pt x="1638249" y="0"/>
                  </a:moveTo>
                  <a:lnTo>
                    <a:pt x="1372489" y="0"/>
                  </a:lnTo>
                  <a:lnTo>
                    <a:pt x="1372489" y="37630"/>
                  </a:lnTo>
                  <a:lnTo>
                    <a:pt x="1638249" y="37630"/>
                  </a:lnTo>
                  <a:lnTo>
                    <a:pt x="1638249" y="0"/>
                  </a:lnTo>
                  <a:close/>
                </a:path>
                <a:path w="1978025" h="38100">
                  <a:moveTo>
                    <a:pt x="1977707" y="0"/>
                  </a:moveTo>
                  <a:lnTo>
                    <a:pt x="1712087" y="0"/>
                  </a:lnTo>
                  <a:lnTo>
                    <a:pt x="1712087" y="37630"/>
                  </a:lnTo>
                  <a:lnTo>
                    <a:pt x="1977707" y="37630"/>
                  </a:lnTo>
                  <a:lnTo>
                    <a:pt x="1977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2929127" y="5486399"/>
              <a:ext cx="229870" cy="0"/>
            </a:xfrm>
            <a:custGeom>
              <a:avLst/>
              <a:gdLst/>
              <a:ahLst/>
              <a:cxnLst/>
              <a:rect l="l" t="t" r="r" b="b"/>
              <a:pathLst>
                <a:path w="229869" h="0">
                  <a:moveTo>
                    <a:pt x="0" y="0"/>
                  </a:moveTo>
                  <a:lnTo>
                    <a:pt x="227965" y="0"/>
                  </a:lnTo>
                  <a:lnTo>
                    <a:pt x="22987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3255264" y="5469597"/>
              <a:ext cx="2324100" cy="38100"/>
            </a:xfrm>
            <a:custGeom>
              <a:avLst/>
              <a:gdLst/>
              <a:ahLst/>
              <a:cxnLst/>
              <a:rect l="l" t="t" r="r" b="b"/>
              <a:pathLst>
                <a:path w="2324100" h="38100">
                  <a:moveTo>
                    <a:pt x="261099" y="0"/>
                  </a:moveTo>
                  <a:lnTo>
                    <a:pt x="0" y="0"/>
                  </a:lnTo>
                  <a:lnTo>
                    <a:pt x="0" y="37630"/>
                  </a:lnTo>
                  <a:lnTo>
                    <a:pt x="261099" y="37630"/>
                  </a:lnTo>
                  <a:lnTo>
                    <a:pt x="261099" y="0"/>
                  </a:lnTo>
                  <a:close/>
                </a:path>
                <a:path w="2324100" h="38100">
                  <a:moveTo>
                    <a:pt x="602348" y="0"/>
                  </a:moveTo>
                  <a:lnTo>
                    <a:pt x="344805" y="0"/>
                  </a:lnTo>
                  <a:lnTo>
                    <a:pt x="344805" y="37630"/>
                  </a:lnTo>
                  <a:lnTo>
                    <a:pt x="602348" y="37630"/>
                  </a:lnTo>
                  <a:lnTo>
                    <a:pt x="602348" y="0"/>
                  </a:lnTo>
                  <a:close/>
                </a:path>
                <a:path w="2324100" h="38100">
                  <a:moveTo>
                    <a:pt x="949058" y="0"/>
                  </a:moveTo>
                  <a:lnTo>
                    <a:pt x="687959" y="0"/>
                  </a:lnTo>
                  <a:lnTo>
                    <a:pt x="687959" y="37630"/>
                  </a:lnTo>
                  <a:lnTo>
                    <a:pt x="949058" y="37630"/>
                  </a:lnTo>
                  <a:lnTo>
                    <a:pt x="949058" y="0"/>
                  </a:lnTo>
                  <a:close/>
                </a:path>
                <a:path w="2324100" h="38100">
                  <a:moveTo>
                    <a:pt x="1292072" y="0"/>
                  </a:moveTo>
                  <a:lnTo>
                    <a:pt x="1031875" y="0"/>
                  </a:lnTo>
                  <a:lnTo>
                    <a:pt x="1031875" y="37630"/>
                  </a:lnTo>
                  <a:lnTo>
                    <a:pt x="1292072" y="37630"/>
                  </a:lnTo>
                  <a:lnTo>
                    <a:pt x="1292072" y="0"/>
                  </a:lnTo>
                  <a:close/>
                </a:path>
                <a:path w="2324100" h="38100">
                  <a:moveTo>
                    <a:pt x="1635874" y="0"/>
                  </a:moveTo>
                  <a:lnTo>
                    <a:pt x="1370330" y="0"/>
                  </a:lnTo>
                  <a:lnTo>
                    <a:pt x="1370330" y="37630"/>
                  </a:lnTo>
                  <a:lnTo>
                    <a:pt x="1635874" y="37630"/>
                  </a:lnTo>
                  <a:lnTo>
                    <a:pt x="1635874" y="0"/>
                  </a:lnTo>
                  <a:close/>
                </a:path>
                <a:path w="2324100" h="38100">
                  <a:moveTo>
                    <a:pt x="1974456" y="0"/>
                  </a:moveTo>
                  <a:lnTo>
                    <a:pt x="1715135" y="0"/>
                  </a:lnTo>
                  <a:lnTo>
                    <a:pt x="1715135" y="37630"/>
                  </a:lnTo>
                  <a:lnTo>
                    <a:pt x="1974456" y="37630"/>
                  </a:lnTo>
                  <a:lnTo>
                    <a:pt x="1974456" y="0"/>
                  </a:lnTo>
                  <a:close/>
                </a:path>
                <a:path w="2324100" h="38100">
                  <a:moveTo>
                    <a:pt x="2323833" y="0"/>
                  </a:moveTo>
                  <a:lnTo>
                    <a:pt x="2060067" y="0"/>
                  </a:lnTo>
                  <a:lnTo>
                    <a:pt x="2060067" y="37630"/>
                  </a:lnTo>
                  <a:lnTo>
                    <a:pt x="2323833" y="37630"/>
                  </a:lnTo>
                  <a:lnTo>
                    <a:pt x="2323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675375" y="548639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4282" y="0"/>
                  </a:lnTo>
                  <a:lnTo>
                    <a:pt x="228091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851916" y="1097228"/>
              <a:ext cx="6440805" cy="4410075"/>
            </a:xfrm>
            <a:custGeom>
              <a:avLst/>
              <a:gdLst/>
              <a:ahLst/>
              <a:cxnLst/>
              <a:rect l="l" t="t" r="r" b="b"/>
              <a:pathLst>
                <a:path w="6440805" h="4410075">
                  <a:moveTo>
                    <a:pt x="261162" y="0"/>
                  </a:moveTo>
                  <a:lnTo>
                    <a:pt x="0" y="0"/>
                  </a:lnTo>
                  <a:lnTo>
                    <a:pt x="0" y="36372"/>
                  </a:lnTo>
                  <a:lnTo>
                    <a:pt x="261162" y="36372"/>
                  </a:lnTo>
                  <a:lnTo>
                    <a:pt x="261162" y="0"/>
                  </a:lnTo>
                  <a:close/>
                </a:path>
                <a:path w="6440805" h="4410075">
                  <a:moveTo>
                    <a:pt x="603326" y="0"/>
                  </a:moveTo>
                  <a:lnTo>
                    <a:pt x="345795" y="0"/>
                  </a:lnTo>
                  <a:lnTo>
                    <a:pt x="345795" y="36372"/>
                  </a:lnTo>
                  <a:lnTo>
                    <a:pt x="603326" y="36372"/>
                  </a:lnTo>
                  <a:lnTo>
                    <a:pt x="603326" y="0"/>
                  </a:lnTo>
                  <a:close/>
                </a:path>
                <a:path w="6440805" h="4410075">
                  <a:moveTo>
                    <a:pt x="950010" y="0"/>
                  </a:moveTo>
                  <a:lnTo>
                    <a:pt x="688848" y="0"/>
                  </a:lnTo>
                  <a:lnTo>
                    <a:pt x="688848" y="36372"/>
                  </a:lnTo>
                  <a:lnTo>
                    <a:pt x="950010" y="36372"/>
                  </a:lnTo>
                  <a:lnTo>
                    <a:pt x="950010" y="0"/>
                  </a:lnTo>
                  <a:close/>
                </a:path>
                <a:path w="6440805" h="4410075">
                  <a:moveTo>
                    <a:pt x="1293164" y="0"/>
                  </a:moveTo>
                  <a:lnTo>
                    <a:pt x="1032002" y="0"/>
                  </a:lnTo>
                  <a:lnTo>
                    <a:pt x="1032002" y="36372"/>
                  </a:lnTo>
                  <a:lnTo>
                    <a:pt x="1293164" y="36372"/>
                  </a:lnTo>
                  <a:lnTo>
                    <a:pt x="1293164" y="0"/>
                  </a:lnTo>
                  <a:close/>
                </a:path>
                <a:path w="6440805" h="4410075">
                  <a:moveTo>
                    <a:pt x="1638096" y="0"/>
                  </a:moveTo>
                  <a:lnTo>
                    <a:pt x="1372362" y="0"/>
                  </a:lnTo>
                  <a:lnTo>
                    <a:pt x="1372362" y="36372"/>
                  </a:lnTo>
                  <a:lnTo>
                    <a:pt x="1638096" y="36372"/>
                  </a:lnTo>
                  <a:lnTo>
                    <a:pt x="1638096" y="0"/>
                  </a:lnTo>
                  <a:close/>
                </a:path>
                <a:path w="6440805" h="4410075">
                  <a:moveTo>
                    <a:pt x="1977555" y="0"/>
                  </a:moveTo>
                  <a:lnTo>
                    <a:pt x="1719961" y="0"/>
                  </a:lnTo>
                  <a:lnTo>
                    <a:pt x="1719961" y="36372"/>
                  </a:lnTo>
                  <a:lnTo>
                    <a:pt x="1977555" y="36372"/>
                  </a:lnTo>
                  <a:lnTo>
                    <a:pt x="1977555" y="0"/>
                  </a:lnTo>
                  <a:close/>
                </a:path>
                <a:path w="6440805" h="4410075">
                  <a:moveTo>
                    <a:pt x="5412918" y="4373626"/>
                  </a:moveTo>
                  <a:lnTo>
                    <a:pt x="5149977" y="4373626"/>
                  </a:lnTo>
                  <a:lnTo>
                    <a:pt x="5149977" y="4409999"/>
                  </a:lnTo>
                  <a:lnTo>
                    <a:pt x="5412918" y="4409999"/>
                  </a:lnTo>
                  <a:lnTo>
                    <a:pt x="5412918" y="4373626"/>
                  </a:lnTo>
                  <a:close/>
                </a:path>
                <a:path w="6440805" h="4410075">
                  <a:moveTo>
                    <a:pt x="5752516" y="4373626"/>
                  </a:moveTo>
                  <a:lnTo>
                    <a:pt x="5494020" y="4373626"/>
                  </a:lnTo>
                  <a:lnTo>
                    <a:pt x="5494020" y="4409999"/>
                  </a:lnTo>
                  <a:lnTo>
                    <a:pt x="5752516" y="4409999"/>
                  </a:lnTo>
                  <a:lnTo>
                    <a:pt x="5752516" y="4373626"/>
                  </a:lnTo>
                  <a:close/>
                </a:path>
                <a:path w="6440805" h="4410075">
                  <a:moveTo>
                    <a:pt x="6095543" y="4373626"/>
                  </a:moveTo>
                  <a:lnTo>
                    <a:pt x="5839841" y="4373626"/>
                  </a:lnTo>
                  <a:lnTo>
                    <a:pt x="5839841" y="4409999"/>
                  </a:lnTo>
                  <a:lnTo>
                    <a:pt x="6095543" y="4409999"/>
                  </a:lnTo>
                  <a:lnTo>
                    <a:pt x="6095543" y="4373626"/>
                  </a:lnTo>
                  <a:close/>
                </a:path>
                <a:path w="6440805" h="4410075">
                  <a:moveTo>
                    <a:pt x="6440475" y="4373626"/>
                  </a:moveTo>
                  <a:lnTo>
                    <a:pt x="6178423" y="4373626"/>
                  </a:lnTo>
                  <a:lnTo>
                    <a:pt x="6178423" y="4409999"/>
                  </a:lnTo>
                  <a:lnTo>
                    <a:pt x="6440475" y="4409999"/>
                  </a:lnTo>
                  <a:lnTo>
                    <a:pt x="6440475" y="4373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2930651" y="1114043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30" h="0">
                  <a:moveTo>
                    <a:pt x="0" y="0"/>
                  </a:moveTo>
                  <a:lnTo>
                    <a:pt x="225044" y="0"/>
                  </a:lnTo>
                  <a:lnTo>
                    <a:pt x="22694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3256788" y="1097343"/>
              <a:ext cx="2322830" cy="36195"/>
            </a:xfrm>
            <a:custGeom>
              <a:avLst/>
              <a:gdLst/>
              <a:ahLst/>
              <a:cxnLst/>
              <a:rect l="l" t="t" r="r" b="b"/>
              <a:pathLst>
                <a:path w="2322829" h="36194">
                  <a:moveTo>
                    <a:pt x="259245" y="0"/>
                  </a:moveTo>
                  <a:lnTo>
                    <a:pt x="0" y="0"/>
                  </a:lnTo>
                  <a:lnTo>
                    <a:pt x="0" y="36131"/>
                  </a:lnTo>
                  <a:lnTo>
                    <a:pt x="259245" y="36131"/>
                  </a:lnTo>
                  <a:lnTo>
                    <a:pt x="259245" y="0"/>
                  </a:lnTo>
                  <a:close/>
                </a:path>
                <a:path w="2322829" h="36194">
                  <a:moveTo>
                    <a:pt x="602399" y="0"/>
                  </a:moveTo>
                  <a:lnTo>
                    <a:pt x="343027" y="0"/>
                  </a:lnTo>
                  <a:lnTo>
                    <a:pt x="343027" y="36131"/>
                  </a:lnTo>
                  <a:lnTo>
                    <a:pt x="602399" y="36131"/>
                  </a:lnTo>
                  <a:lnTo>
                    <a:pt x="602399" y="0"/>
                  </a:lnTo>
                  <a:close/>
                </a:path>
                <a:path w="2322829" h="36194">
                  <a:moveTo>
                    <a:pt x="947191" y="0"/>
                  </a:moveTo>
                  <a:lnTo>
                    <a:pt x="686054" y="0"/>
                  </a:lnTo>
                  <a:lnTo>
                    <a:pt x="686054" y="36131"/>
                  </a:lnTo>
                  <a:lnTo>
                    <a:pt x="947191" y="36131"/>
                  </a:lnTo>
                  <a:lnTo>
                    <a:pt x="947191" y="0"/>
                  </a:lnTo>
                  <a:close/>
                </a:path>
                <a:path w="2322829" h="36194">
                  <a:moveTo>
                    <a:pt x="1290358" y="0"/>
                  </a:moveTo>
                  <a:lnTo>
                    <a:pt x="1031875" y="0"/>
                  </a:lnTo>
                  <a:lnTo>
                    <a:pt x="1031875" y="36131"/>
                  </a:lnTo>
                  <a:lnTo>
                    <a:pt x="1290358" y="36131"/>
                  </a:lnTo>
                  <a:lnTo>
                    <a:pt x="1290358" y="0"/>
                  </a:lnTo>
                  <a:close/>
                </a:path>
                <a:path w="2322829" h="36194">
                  <a:moveTo>
                    <a:pt x="1634274" y="0"/>
                  </a:moveTo>
                  <a:lnTo>
                    <a:pt x="1368679" y="0"/>
                  </a:lnTo>
                  <a:lnTo>
                    <a:pt x="1368679" y="36131"/>
                  </a:lnTo>
                  <a:lnTo>
                    <a:pt x="1634274" y="36131"/>
                  </a:lnTo>
                  <a:lnTo>
                    <a:pt x="1634274" y="0"/>
                  </a:lnTo>
                  <a:close/>
                </a:path>
                <a:path w="2322829" h="36194">
                  <a:moveTo>
                    <a:pt x="1977428" y="0"/>
                  </a:moveTo>
                  <a:lnTo>
                    <a:pt x="1715389" y="0"/>
                  </a:lnTo>
                  <a:lnTo>
                    <a:pt x="1715389" y="36131"/>
                  </a:lnTo>
                  <a:lnTo>
                    <a:pt x="1977428" y="36131"/>
                  </a:lnTo>
                  <a:lnTo>
                    <a:pt x="1977428" y="0"/>
                  </a:lnTo>
                  <a:close/>
                </a:path>
                <a:path w="2322829" h="36194">
                  <a:moveTo>
                    <a:pt x="2322233" y="0"/>
                  </a:moveTo>
                  <a:lnTo>
                    <a:pt x="2058416" y="0"/>
                  </a:lnTo>
                  <a:lnTo>
                    <a:pt x="2058416" y="36131"/>
                  </a:lnTo>
                  <a:lnTo>
                    <a:pt x="2322233" y="36131"/>
                  </a:lnTo>
                  <a:lnTo>
                    <a:pt x="2322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5678424" y="1114043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0" y="0"/>
                  </a:moveTo>
                  <a:lnTo>
                    <a:pt x="221614" y="0"/>
                  </a:lnTo>
                  <a:lnTo>
                    <a:pt x="22542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851916" y="1097228"/>
              <a:ext cx="6440805" cy="4410075"/>
            </a:xfrm>
            <a:custGeom>
              <a:avLst/>
              <a:gdLst/>
              <a:ahLst/>
              <a:cxnLst/>
              <a:rect l="l" t="t" r="r" b="b"/>
              <a:pathLst>
                <a:path w="6440805" h="4410075">
                  <a:moveTo>
                    <a:pt x="261162" y="4373626"/>
                  </a:moveTo>
                  <a:lnTo>
                    <a:pt x="0" y="4373626"/>
                  </a:lnTo>
                  <a:lnTo>
                    <a:pt x="0" y="4409999"/>
                  </a:lnTo>
                  <a:lnTo>
                    <a:pt x="261162" y="4409999"/>
                  </a:lnTo>
                  <a:lnTo>
                    <a:pt x="261162" y="4373626"/>
                  </a:lnTo>
                  <a:close/>
                </a:path>
                <a:path w="6440805" h="4410075">
                  <a:moveTo>
                    <a:pt x="603326" y="4373626"/>
                  </a:moveTo>
                  <a:lnTo>
                    <a:pt x="343992" y="4373626"/>
                  </a:lnTo>
                  <a:lnTo>
                    <a:pt x="343992" y="4409999"/>
                  </a:lnTo>
                  <a:lnTo>
                    <a:pt x="603326" y="4409999"/>
                  </a:lnTo>
                  <a:lnTo>
                    <a:pt x="603326" y="4373626"/>
                  </a:lnTo>
                  <a:close/>
                </a:path>
                <a:path w="6440805" h="4410075">
                  <a:moveTo>
                    <a:pt x="950010" y="4373626"/>
                  </a:moveTo>
                  <a:lnTo>
                    <a:pt x="688848" y="4373626"/>
                  </a:lnTo>
                  <a:lnTo>
                    <a:pt x="688848" y="4409999"/>
                  </a:lnTo>
                  <a:lnTo>
                    <a:pt x="950010" y="4409999"/>
                  </a:lnTo>
                  <a:lnTo>
                    <a:pt x="950010" y="4373626"/>
                  </a:lnTo>
                  <a:close/>
                </a:path>
                <a:path w="6440805" h="4410075">
                  <a:moveTo>
                    <a:pt x="1291386" y="4373626"/>
                  </a:moveTo>
                  <a:lnTo>
                    <a:pt x="1032002" y="4373626"/>
                  </a:lnTo>
                  <a:lnTo>
                    <a:pt x="1032002" y="4409999"/>
                  </a:lnTo>
                  <a:lnTo>
                    <a:pt x="1291386" y="4409999"/>
                  </a:lnTo>
                  <a:lnTo>
                    <a:pt x="1291386" y="4373626"/>
                  </a:lnTo>
                  <a:close/>
                </a:path>
                <a:path w="6440805" h="4410075">
                  <a:moveTo>
                    <a:pt x="1638096" y="4373626"/>
                  </a:moveTo>
                  <a:lnTo>
                    <a:pt x="1372362" y="4373626"/>
                  </a:lnTo>
                  <a:lnTo>
                    <a:pt x="1372362" y="4409999"/>
                  </a:lnTo>
                  <a:lnTo>
                    <a:pt x="1638096" y="4409999"/>
                  </a:lnTo>
                  <a:lnTo>
                    <a:pt x="1638096" y="4373626"/>
                  </a:lnTo>
                  <a:close/>
                </a:path>
                <a:path w="6440805" h="4410075">
                  <a:moveTo>
                    <a:pt x="1977555" y="4373626"/>
                  </a:moveTo>
                  <a:lnTo>
                    <a:pt x="1711960" y="4373626"/>
                  </a:lnTo>
                  <a:lnTo>
                    <a:pt x="1711960" y="4409999"/>
                  </a:lnTo>
                  <a:lnTo>
                    <a:pt x="1977555" y="4409999"/>
                  </a:lnTo>
                  <a:lnTo>
                    <a:pt x="1977555" y="4373626"/>
                  </a:lnTo>
                  <a:close/>
                </a:path>
                <a:path w="6440805" h="4410075">
                  <a:moveTo>
                    <a:pt x="5412918" y="0"/>
                  </a:moveTo>
                  <a:lnTo>
                    <a:pt x="5149977" y="0"/>
                  </a:lnTo>
                  <a:lnTo>
                    <a:pt x="5149977" y="36372"/>
                  </a:lnTo>
                  <a:lnTo>
                    <a:pt x="5412918" y="36372"/>
                  </a:lnTo>
                  <a:lnTo>
                    <a:pt x="5412918" y="0"/>
                  </a:lnTo>
                  <a:close/>
                </a:path>
                <a:path w="6440805" h="4410075">
                  <a:moveTo>
                    <a:pt x="5752516" y="0"/>
                  </a:moveTo>
                  <a:lnTo>
                    <a:pt x="5494020" y="0"/>
                  </a:lnTo>
                  <a:lnTo>
                    <a:pt x="5494020" y="36372"/>
                  </a:lnTo>
                  <a:lnTo>
                    <a:pt x="5752516" y="36372"/>
                  </a:lnTo>
                  <a:lnTo>
                    <a:pt x="5752516" y="0"/>
                  </a:lnTo>
                  <a:close/>
                </a:path>
                <a:path w="6440805" h="4410075">
                  <a:moveTo>
                    <a:pt x="6099226" y="0"/>
                  </a:moveTo>
                  <a:lnTo>
                    <a:pt x="5839841" y="0"/>
                  </a:lnTo>
                  <a:lnTo>
                    <a:pt x="5839841" y="36372"/>
                  </a:lnTo>
                  <a:lnTo>
                    <a:pt x="6099226" y="36372"/>
                  </a:lnTo>
                  <a:lnTo>
                    <a:pt x="6099226" y="0"/>
                  </a:lnTo>
                  <a:close/>
                </a:path>
                <a:path w="6440805" h="4410075">
                  <a:moveTo>
                    <a:pt x="6440475" y="0"/>
                  </a:moveTo>
                  <a:lnTo>
                    <a:pt x="6178423" y="0"/>
                  </a:lnTo>
                  <a:lnTo>
                    <a:pt x="6178423" y="36372"/>
                  </a:lnTo>
                  <a:lnTo>
                    <a:pt x="6440475" y="36372"/>
                  </a:lnTo>
                  <a:lnTo>
                    <a:pt x="6440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929127" y="5486399"/>
              <a:ext cx="229870" cy="0"/>
            </a:xfrm>
            <a:custGeom>
              <a:avLst/>
              <a:gdLst/>
              <a:ahLst/>
              <a:cxnLst/>
              <a:rect l="l" t="t" r="r" b="b"/>
              <a:pathLst>
                <a:path w="229869" h="0">
                  <a:moveTo>
                    <a:pt x="0" y="0"/>
                  </a:moveTo>
                  <a:lnTo>
                    <a:pt x="227965" y="0"/>
                  </a:lnTo>
                  <a:lnTo>
                    <a:pt x="22987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3255264" y="5469597"/>
              <a:ext cx="2324100" cy="38100"/>
            </a:xfrm>
            <a:custGeom>
              <a:avLst/>
              <a:gdLst/>
              <a:ahLst/>
              <a:cxnLst/>
              <a:rect l="l" t="t" r="r" b="b"/>
              <a:pathLst>
                <a:path w="2324100" h="38100">
                  <a:moveTo>
                    <a:pt x="261099" y="0"/>
                  </a:moveTo>
                  <a:lnTo>
                    <a:pt x="0" y="0"/>
                  </a:lnTo>
                  <a:lnTo>
                    <a:pt x="0" y="37630"/>
                  </a:lnTo>
                  <a:lnTo>
                    <a:pt x="261099" y="37630"/>
                  </a:lnTo>
                  <a:lnTo>
                    <a:pt x="261099" y="0"/>
                  </a:lnTo>
                  <a:close/>
                </a:path>
                <a:path w="2324100" h="38100">
                  <a:moveTo>
                    <a:pt x="602348" y="0"/>
                  </a:moveTo>
                  <a:lnTo>
                    <a:pt x="344805" y="0"/>
                  </a:lnTo>
                  <a:lnTo>
                    <a:pt x="344805" y="37630"/>
                  </a:lnTo>
                  <a:lnTo>
                    <a:pt x="602348" y="37630"/>
                  </a:lnTo>
                  <a:lnTo>
                    <a:pt x="602348" y="0"/>
                  </a:lnTo>
                  <a:close/>
                </a:path>
                <a:path w="2324100" h="38100">
                  <a:moveTo>
                    <a:pt x="949058" y="0"/>
                  </a:moveTo>
                  <a:lnTo>
                    <a:pt x="687959" y="0"/>
                  </a:lnTo>
                  <a:lnTo>
                    <a:pt x="687959" y="37630"/>
                  </a:lnTo>
                  <a:lnTo>
                    <a:pt x="949058" y="37630"/>
                  </a:lnTo>
                  <a:lnTo>
                    <a:pt x="949058" y="0"/>
                  </a:lnTo>
                  <a:close/>
                </a:path>
                <a:path w="2324100" h="38100">
                  <a:moveTo>
                    <a:pt x="1292072" y="0"/>
                  </a:moveTo>
                  <a:lnTo>
                    <a:pt x="1031875" y="0"/>
                  </a:lnTo>
                  <a:lnTo>
                    <a:pt x="1031875" y="37630"/>
                  </a:lnTo>
                  <a:lnTo>
                    <a:pt x="1292072" y="37630"/>
                  </a:lnTo>
                  <a:lnTo>
                    <a:pt x="1292072" y="0"/>
                  </a:lnTo>
                  <a:close/>
                </a:path>
                <a:path w="2324100" h="38100">
                  <a:moveTo>
                    <a:pt x="1635874" y="0"/>
                  </a:moveTo>
                  <a:lnTo>
                    <a:pt x="1370330" y="0"/>
                  </a:lnTo>
                  <a:lnTo>
                    <a:pt x="1370330" y="37630"/>
                  </a:lnTo>
                  <a:lnTo>
                    <a:pt x="1635874" y="37630"/>
                  </a:lnTo>
                  <a:lnTo>
                    <a:pt x="1635874" y="0"/>
                  </a:lnTo>
                  <a:close/>
                </a:path>
                <a:path w="2324100" h="38100">
                  <a:moveTo>
                    <a:pt x="1974456" y="0"/>
                  </a:moveTo>
                  <a:lnTo>
                    <a:pt x="1715135" y="0"/>
                  </a:lnTo>
                  <a:lnTo>
                    <a:pt x="1715135" y="37630"/>
                  </a:lnTo>
                  <a:lnTo>
                    <a:pt x="1974456" y="37630"/>
                  </a:lnTo>
                  <a:lnTo>
                    <a:pt x="1974456" y="0"/>
                  </a:lnTo>
                  <a:close/>
                </a:path>
                <a:path w="2324100" h="38100">
                  <a:moveTo>
                    <a:pt x="2323833" y="0"/>
                  </a:moveTo>
                  <a:lnTo>
                    <a:pt x="2060067" y="0"/>
                  </a:lnTo>
                  <a:lnTo>
                    <a:pt x="2060067" y="37630"/>
                  </a:lnTo>
                  <a:lnTo>
                    <a:pt x="2323833" y="37630"/>
                  </a:lnTo>
                  <a:lnTo>
                    <a:pt x="2323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5675375" y="548639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4282" y="0"/>
                  </a:lnTo>
                  <a:lnTo>
                    <a:pt x="228091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851916" y="5469597"/>
              <a:ext cx="6440805" cy="38100"/>
            </a:xfrm>
            <a:custGeom>
              <a:avLst/>
              <a:gdLst/>
              <a:ahLst/>
              <a:cxnLst/>
              <a:rect l="l" t="t" r="r" b="b"/>
              <a:pathLst>
                <a:path w="6440805" h="38100">
                  <a:moveTo>
                    <a:pt x="261162" y="0"/>
                  </a:moveTo>
                  <a:lnTo>
                    <a:pt x="0" y="0"/>
                  </a:lnTo>
                  <a:lnTo>
                    <a:pt x="0" y="37630"/>
                  </a:lnTo>
                  <a:lnTo>
                    <a:pt x="261162" y="37630"/>
                  </a:lnTo>
                  <a:lnTo>
                    <a:pt x="261162" y="0"/>
                  </a:lnTo>
                  <a:close/>
                </a:path>
                <a:path w="6440805" h="38100">
                  <a:moveTo>
                    <a:pt x="603326" y="0"/>
                  </a:moveTo>
                  <a:lnTo>
                    <a:pt x="343992" y="0"/>
                  </a:lnTo>
                  <a:lnTo>
                    <a:pt x="343992" y="37630"/>
                  </a:lnTo>
                  <a:lnTo>
                    <a:pt x="603326" y="37630"/>
                  </a:lnTo>
                  <a:lnTo>
                    <a:pt x="603326" y="0"/>
                  </a:lnTo>
                  <a:close/>
                </a:path>
                <a:path w="6440805" h="38100">
                  <a:moveTo>
                    <a:pt x="950010" y="0"/>
                  </a:moveTo>
                  <a:lnTo>
                    <a:pt x="688848" y="0"/>
                  </a:lnTo>
                  <a:lnTo>
                    <a:pt x="688848" y="37630"/>
                  </a:lnTo>
                  <a:lnTo>
                    <a:pt x="950010" y="37630"/>
                  </a:lnTo>
                  <a:lnTo>
                    <a:pt x="950010" y="0"/>
                  </a:lnTo>
                  <a:close/>
                </a:path>
                <a:path w="6440805" h="38100">
                  <a:moveTo>
                    <a:pt x="1291386" y="0"/>
                  </a:moveTo>
                  <a:lnTo>
                    <a:pt x="1032002" y="0"/>
                  </a:lnTo>
                  <a:lnTo>
                    <a:pt x="1032002" y="37630"/>
                  </a:lnTo>
                  <a:lnTo>
                    <a:pt x="1291386" y="37630"/>
                  </a:lnTo>
                  <a:lnTo>
                    <a:pt x="1291386" y="0"/>
                  </a:lnTo>
                  <a:close/>
                </a:path>
                <a:path w="6440805" h="38100">
                  <a:moveTo>
                    <a:pt x="1638096" y="0"/>
                  </a:moveTo>
                  <a:lnTo>
                    <a:pt x="1372362" y="0"/>
                  </a:lnTo>
                  <a:lnTo>
                    <a:pt x="1372362" y="37630"/>
                  </a:lnTo>
                  <a:lnTo>
                    <a:pt x="1638096" y="37630"/>
                  </a:lnTo>
                  <a:lnTo>
                    <a:pt x="1638096" y="0"/>
                  </a:lnTo>
                  <a:close/>
                </a:path>
                <a:path w="6440805" h="38100">
                  <a:moveTo>
                    <a:pt x="1977555" y="0"/>
                  </a:moveTo>
                  <a:lnTo>
                    <a:pt x="1711960" y="0"/>
                  </a:lnTo>
                  <a:lnTo>
                    <a:pt x="1711960" y="37630"/>
                  </a:lnTo>
                  <a:lnTo>
                    <a:pt x="1977555" y="37630"/>
                  </a:lnTo>
                  <a:lnTo>
                    <a:pt x="1977555" y="0"/>
                  </a:lnTo>
                  <a:close/>
                </a:path>
                <a:path w="6440805" h="38100">
                  <a:moveTo>
                    <a:pt x="5412918" y="0"/>
                  </a:moveTo>
                  <a:lnTo>
                    <a:pt x="5149977" y="0"/>
                  </a:lnTo>
                  <a:lnTo>
                    <a:pt x="5149977" y="37630"/>
                  </a:lnTo>
                  <a:lnTo>
                    <a:pt x="5412918" y="37630"/>
                  </a:lnTo>
                  <a:lnTo>
                    <a:pt x="5412918" y="0"/>
                  </a:lnTo>
                  <a:close/>
                </a:path>
                <a:path w="6440805" h="38100">
                  <a:moveTo>
                    <a:pt x="5752516" y="0"/>
                  </a:moveTo>
                  <a:lnTo>
                    <a:pt x="5494020" y="0"/>
                  </a:lnTo>
                  <a:lnTo>
                    <a:pt x="5494020" y="37630"/>
                  </a:lnTo>
                  <a:lnTo>
                    <a:pt x="5752516" y="37630"/>
                  </a:lnTo>
                  <a:lnTo>
                    <a:pt x="5752516" y="0"/>
                  </a:lnTo>
                  <a:close/>
                </a:path>
                <a:path w="6440805" h="38100">
                  <a:moveTo>
                    <a:pt x="6095543" y="0"/>
                  </a:moveTo>
                  <a:lnTo>
                    <a:pt x="5839841" y="0"/>
                  </a:lnTo>
                  <a:lnTo>
                    <a:pt x="5839841" y="37630"/>
                  </a:lnTo>
                  <a:lnTo>
                    <a:pt x="6095543" y="37630"/>
                  </a:lnTo>
                  <a:lnTo>
                    <a:pt x="6095543" y="0"/>
                  </a:lnTo>
                  <a:close/>
                </a:path>
                <a:path w="6440805" h="38100">
                  <a:moveTo>
                    <a:pt x="6440475" y="0"/>
                  </a:moveTo>
                  <a:lnTo>
                    <a:pt x="6178423" y="0"/>
                  </a:lnTo>
                  <a:lnTo>
                    <a:pt x="6178423" y="37630"/>
                  </a:lnTo>
                  <a:lnTo>
                    <a:pt x="6440475" y="37630"/>
                  </a:lnTo>
                  <a:lnTo>
                    <a:pt x="6440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2929127" y="5486399"/>
              <a:ext cx="229870" cy="0"/>
            </a:xfrm>
            <a:custGeom>
              <a:avLst/>
              <a:gdLst/>
              <a:ahLst/>
              <a:cxnLst/>
              <a:rect l="l" t="t" r="r" b="b"/>
              <a:pathLst>
                <a:path w="229869" h="0">
                  <a:moveTo>
                    <a:pt x="0" y="0"/>
                  </a:moveTo>
                  <a:lnTo>
                    <a:pt x="227965" y="0"/>
                  </a:lnTo>
                  <a:lnTo>
                    <a:pt x="22987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3255264" y="5469597"/>
              <a:ext cx="2324100" cy="38100"/>
            </a:xfrm>
            <a:custGeom>
              <a:avLst/>
              <a:gdLst/>
              <a:ahLst/>
              <a:cxnLst/>
              <a:rect l="l" t="t" r="r" b="b"/>
              <a:pathLst>
                <a:path w="2324100" h="38100">
                  <a:moveTo>
                    <a:pt x="261099" y="0"/>
                  </a:moveTo>
                  <a:lnTo>
                    <a:pt x="0" y="0"/>
                  </a:lnTo>
                  <a:lnTo>
                    <a:pt x="0" y="37630"/>
                  </a:lnTo>
                  <a:lnTo>
                    <a:pt x="261099" y="37630"/>
                  </a:lnTo>
                  <a:lnTo>
                    <a:pt x="261099" y="0"/>
                  </a:lnTo>
                  <a:close/>
                </a:path>
                <a:path w="2324100" h="38100">
                  <a:moveTo>
                    <a:pt x="602348" y="0"/>
                  </a:moveTo>
                  <a:lnTo>
                    <a:pt x="344805" y="0"/>
                  </a:lnTo>
                  <a:lnTo>
                    <a:pt x="344805" y="37630"/>
                  </a:lnTo>
                  <a:lnTo>
                    <a:pt x="602348" y="37630"/>
                  </a:lnTo>
                  <a:lnTo>
                    <a:pt x="602348" y="0"/>
                  </a:lnTo>
                  <a:close/>
                </a:path>
                <a:path w="2324100" h="38100">
                  <a:moveTo>
                    <a:pt x="949058" y="0"/>
                  </a:moveTo>
                  <a:lnTo>
                    <a:pt x="687959" y="0"/>
                  </a:lnTo>
                  <a:lnTo>
                    <a:pt x="687959" y="37630"/>
                  </a:lnTo>
                  <a:lnTo>
                    <a:pt x="949058" y="37630"/>
                  </a:lnTo>
                  <a:lnTo>
                    <a:pt x="949058" y="0"/>
                  </a:lnTo>
                  <a:close/>
                </a:path>
                <a:path w="2324100" h="38100">
                  <a:moveTo>
                    <a:pt x="1292072" y="0"/>
                  </a:moveTo>
                  <a:lnTo>
                    <a:pt x="1031875" y="0"/>
                  </a:lnTo>
                  <a:lnTo>
                    <a:pt x="1031875" y="37630"/>
                  </a:lnTo>
                  <a:lnTo>
                    <a:pt x="1292072" y="37630"/>
                  </a:lnTo>
                  <a:lnTo>
                    <a:pt x="1292072" y="0"/>
                  </a:lnTo>
                  <a:close/>
                </a:path>
                <a:path w="2324100" h="38100">
                  <a:moveTo>
                    <a:pt x="1635874" y="0"/>
                  </a:moveTo>
                  <a:lnTo>
                    <a:pt x="1370330" y="0"/>
                  </a:lnTo>
                  <a:lnTo>
                    <a:pt x="1370330" y="37630"/>
                  </a:lnTo>
                  <a:lnTo>
                    <a:pt x="1635874" y="37630"/>
                  </a:lnTo>
                  <a:lnTo>
                    <a:pt x="1635874" y="0"/>
                  </a:lnTo>
                  <a:close/>
                </a:path>
                <a:path w="2324100" h="38100">
                  <a:moveTo>
                    <a:pt x="1974456" y="0"/>
                  </a:moveTo>
                  <a:lnTo>
                    <a:pt x="1715135" y="0"/>
                  </a:lnTo>
                  <a:lnTo>
                    <a:pt x="1715135" y="37630"/>
                  </a:lnTo>
                  <a:lnTo>
                    <a:pt x="1974456" y="37630"/>
                  </a:lnTo>
                  <a:lnTo>
                    <a:pt x="1974456" y="0"/>
                  </a:lnTo>
                  <a:close/>
                </a:path>
                <a:path w="2324100" h="38100">
                  <a:moveTo>
                    <a:pt x="2323833" y="0"/>
                  </a:moveTo>
                  <a:lnTo>
                    <a:pt x="2060067" y="0"/>
                  </a:lnTo>
                  <a:lnTo>
                    <a:pt x="2060067" y="37630"/>
                  </a:lnTo>
                  <a:lnTo>
                    <a:pt x="2323833" y="37630"/>
                  </a:lnTo>
                  <a:lnTo>
                    <a:pt x="2323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5675375" y="548639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4282" y="0"/>
                  </a:lnTo>
                  <a:lnTo>
                    <a:pt x="228091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851916" y="1097228"/>
              <a:ext cx="6440805" cy="4410075"/>
            </a:xfrm>
            <a:custGeom>
              <a:avLst/>
              <a:gdLst/>
              <a:ahLst/>
              <a:cxnLst/>
              <a:rect l="l" t="t" r="r" b="b"/>
              <a:pathLst>
                <a:path w="6440805" h="4410075">
                  <a:moveTo>
                    <a:pt x="261162" y="0"/>
                  </a:moveTo>
                  <a:lnTo>
                    <a:pt x="0" y="0"/>
                  </a:lnTo>
                  <a:lnTo>
                    <a:pt x="0" y="36372"/>
                  </a:lnTo>
                  <a:lnTo>
                    <a:pt x="261162" y="36372"/>
                  </a:lnTo>
                  <a:lnTo>
                    <a:pt x="261162" y="0"/>
                  </a:lnTo>
                  <a:close/>
                </a:path>
                <a:path w="6440805" h="4410075">
                  <a:moveTo>
                    <a:pt x="603326" y="0"/>
                  </a:moveTo>
                  <a:lnTo>
                    <a:pt x="345795" y="0"/>
                  </a:lnTo>
                  <a:lnTo>
                    <a:pt x="345795" y="36372"/>
                  </a:lnTo>
                  <a:lnTo>
                    <a:pt x="603326" y="36372"/>
                  </a:lnTo>
                  <a:lnTo>
                    <a:pt x="603326" y="0"/>
                  </a:lnTo>
                  <a:close/>
                </a:path>
                <a:path w="6440805" h="4410075">
                  <a:moveTo>
                    <a:pt x="950010" y="0"/>
                  </a:moveTo>
                  <a:lnTo>
                    <a:pt x="688848" y="0"/>
                  </a:lnTo>
                  <a:lnTo>
                    <a:pt x="688848" y="36372"/>
                  </a:lnTo>
                  <a:lnTo>
                    <a:pt x="950010" y="36372"/>
                  </a:lnTo>
                  <a:lnTo>
                    <a:pt x="950010" y="0"/>
                  </a:lnTo>
                  <a:close/>
                </a:path>
                <a:path w="6440805" h="4410075">
                  <a:moveTo>
                    <a:pt x="1293164" y="0"/>
                  </a:moveTo>
                  <a:lnTo>
                    <a:pt x="1032002" y="0"/>
                  </a:lnTo>
                  <a:lnTo>
                    <a:pt x="1032002" y="36372"/>
                  </a:lnTo>
                  <a:lnTo>
                    <a:pt x="1293164" y="36372"/>
                  </a:lnTo>
                  <a:lnTo>
                    <a:pt x="1293164" y="0"/>
                  </a:lnTo>
                  <a:close/>
                </a:path>
                <a:path w="6440805" h="4410075">
                  <a:moveTo>
                    <a:pt x="1638096" y="0"/>
                  </a:moveTo>
                  <a:lnTo>
                    <a:pt x="1372362" y="0"/>
                  </a:lnTo>
                  <a:lnTo>
                    <a:pt x="1372362" y="36372"/>
                  </a:lnTo>
                  <a:lnTo>
                    <a:pt x="1638096" y="36372"/>
                  </a:lnTo>
                  <a:lnTo>
                    <a:pt x="1638096" y="0"/>
                  </a:lnTo>
                  <a:close/>
                </a:path>
                <a:path w="6440805" h="4410075">
                  <a:moveTo>
                    <a:pt x="1977555" y="0"/>
                  </a:moveTo>
                  <a:lnTo>
                    <a:pt x="1719961" y="0"/>
                  </a:lnTo>
                  <a:lnTo>
                    <a:pt x="1719961" y="36372"/>
                  </a:lnTo>
                  <a:lnTo>
                    <a:pt x="1977555" y="36372"/>
                  </a:lnTo>
                  <a:lnTo>
                    <a:pt x="1977555" y="0"/>
                  </a:lnTo>
                  <a:close/>
                </a:path>
                <a:path w="6440805" h="4410075">
                  <a:moveTo>
                    <a:pt x="5412918" y="4373626"/>
                  </a:moveTo>
                  <a:lnTo>
                    <a:pt x="5149977" y="4373626"/>
                  </a:lnTo>
                  <a:lnTo>
                    <a:pt x="5149977" y="4409999"/>
                  </a:lnTo>
                  <a:lnTo>
                    <a:pt x="5412918" y="4409999"/>
                  </a:lnTo>
                  <a:lnTo>
                    <a:pt x="5412918" y="4373626"/>
                  </a:lnTo>
                  <a:close/>
                </a:path>
                <a:path w="6440805" h="4410075">
                  <a:moveTo>
                    <a:pt x="5752516" y="4373626"/>
                  </a:moveTo>
                  <a:lnTo>
                    <a:pt x="5494020" y="4373626"/>
                  </a:lnTo>
                  <a:lnTo>
                    <a:pt x="5494020" y="4409999"/>
                  </a:lnTo>
                  <a:lnTo>
                    <a:pt x="5752516" y="4409999"/>
                  </a:lnTo>
                  <a:lnTo>
                    <a:pt x="5752516" y="4373626"/>
                  </a:lnTo>
                  <a:close/>
                </a:path>
                <a:path w="6440805" h="4410075">
                  <a:moveTo>
                    <a:pt x="6095543" y="4373626"/>
                  </a:moveTo>
                  <a:lnTo>
                    <a:pt x="5839841" y="4373626"/>
                  </a:lnTo>
                  <a:lnTo>
                    <a:pt x="5839841" y="4409999"/>
                  </a:lnTo>
                  <a:lnTo>
                    <a:pt x="6095543" y="4409999"/>
                  </a:lnTo>
                  <a:lnTo>
                    <a:pt x="6095543" y="4373626"/>
                  </a:lnTo>
                  <a:close/>
                </a:path>
                <a:path w="6440805" h="4410075">
                  <a:moveTo>
                    <a:pt x="6440475" y="4373626"/>
                  </a:moveTo>
                  <a:lnTo>
                    <a:pt x="6178423" y="4373626"/>
                  </a:lnTo>
                  <a:lnTo>
                    <a:pt x="6178423" y="4409999"/>
                  </a:lnTo>
                  <a:lnTo>
                    <a:pt x="6440475" y="4409999"/>
                  </a:lnTo>
                  <a:lnTo>
                    <a:pt x="6440475" y="4373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2930651" y="1114043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30" h="0">
                  <a:moveTo>
                    <a:pt x="0" y="0"/>
                  </a:moveTo>
                  <a:lnTo>
                    <a:pt x="225044" y="0"/>
                  </a:lnTo>
                  <a:lnTo>
                    <a:pt x="22694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3256788" y="1097343"/>
              <a:ext cx="2322830" cy="36195"/>
            </a:xfrm>
            <a:custGeom>
              <a:avLst/>
              <a:gdLst/>
              <a:ahLst/>
              <a:cxnLst/>
              <a:rect l="l" t="t" r="r" b="b"/>
              <a:pathLst>
                <a:path w="2322829" h="36194">
                  <a:moveTo>
                    <a:pt x="259245" y="0"/>
                  </a:moveTo>
                  <a:lnTo>
                    <a:pt x="0" y="0"/>
                  </a:lnTo>
                  <a:lnTo>
                    <a:pt x="0" y="36131"/>
                  </a:lnTo>
                  <a:lnTo>
                    <a:pt x="259245" y="36131"/>
                  </a:lnTo>
                  <a:lnTo>
                    <a:pt x="259245" y="0"/>
                  </a:lnTo>
                  <a:close/>
                </a:path>
                <a:path w="2322829" h="36194">
                  <a:moveTo>
                    <a:pt x="602399" y="0"/>
                  </a:moveTo>
                  <a:lnTo>
                    <a:pt x="343027" y="0"/>
                  </a:lnTo>
                  <a:lnTo>
                    <a:pt x="343027" y="36131"/>
                  </a:lnTo>
                  <a:lnTo>
                    <a:pt x="602399" y="36131"/>
                  </a:lnTo>
                  <a:lnTo>
                    <a:pt x="602399" y="0"/>
                  </a:lnTo>
                  <a:close/>
                </a:path>
                <a:path w="2322829" h="36194">
                  <a:moveTo>
                    <a:pt x="947191" y="0"/>
                  </a:moveTo>
                  <a:lnTo>
                    <a:pt x="686054" y="0"/>
                  </a:lnTo>
                  <a:lnTo>
                    <a:pt x="686054" y="36131"/>
                  </a:lnTo>
                  <a:lnTo>
                    <a:pt x="947191" y="36131"/>
                  </a:lnTo>
                  <a:lnTo>
                    <a:pt x="947191" y="0"/>
                  </a:lnTo>
                  <a:close/>
                </a:path>
                <a:path w="2322829" h="36194">
                  <a:moveTo>
                    <a:pt x="1290358" y="0"/>
                  </a:moveTo>
                  <a:lnTo>
                    <a:pt x="1031875" y="0"/>
                  </a:lnTo>
                  <a:lnTo>
                    <a:pt x="1031875" y="36131"/>
                  </a:lnTo>
                  <a:lnTo>
                    <a:pt x="1290358" y="36131"/>
                  </a:lnTo>
                  <a:lnTo>
                    <a:pt x="1290358" y="0"/>
                  </a:lnTo>
                  <a:close/>
                </a:path>
                <a:path w="2322829" h="36194">
                  <a:moveTo>
                    <a:pt x="1634274" y="0"/>
                  </a:moveTo>
                  <a:lnTo>
                    <a:pt x="1368679" y="0"/>
                  </a:lnTo>
                  <a:lnTo>
                    <a:pt x="1368679" y="36131"/>
                  </a:lnTo>
                  <a:lnTo>
                    <a:pt x="1634274" y="36131"/>
                  </a:lnTo>
                  <a:lnTo>
                    <a:pt x="1634274" y="0"/>
                  </a:lnTo>
                  <a:close/>
                </a:path>
                <a:path w="2322829" h="36194">
                  <a:moveTo>
                    <a:pt x="1977428" y="0"/>
                  </a:moveTo>
                  <a:lnTo>
                    <a:pt x="1715389" y="0"/>
                  </a:lnTo>
                  <a:lnTo>
                    <a:pt x="1715389" y="36131"/>
                  </a:lnTo>
                  <a:lnTo>
                    <a:pt x="1977428" y="36131"/>
                  </a:lnTo>
                  <a:lnTo>
                    <a:pt x="1977428" y="0"/>
                  </a:lnTo>
                  <a:close/>
                </a:path>
                <a:path w="2322829" h="36194">
                  <a:moveTo>
                    <a:pt x="2322233" y="0"/>
                  </a:moveTo>
                  <a:lnTo>
                    <a:pt x="2058416" y="0"/>
                  </a:lnTo>
                  <a:lnTo>
                    <a:pt x="2058416" y="36131"/>
                  </a:lnTo>
                  <a:lnTo>
                    <a:pt x="2322233" y="36131"/>
                  </a:lnTo>
                  <a:lnTo>
                    <a:pt x="2322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5678424" y="1114043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0" y="0"/>
                  </a:moveTo>
                  <a:lnTo>
                    <a:pt x="221614" y="0"/>
                  </a:lnTo>
                  <a:lnTo>
                    <a:pt x="22542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851916" y="1097343"/>
              <a:ext cx="6440805" cy="36195"/>
            </a:xfrm>
            <a:custGeom>
              <a:avLst/>
              <a:gdLst/>
              <a:ahLst/>
              <a:cxnLst/>
              <a:rect l="l" t="t" r="r" b="b"/>
              <a:pathLst>
                <a:path w="6440805" h="36194">
                  <a:moveTo>
                    <a:pt x="261162" y="0"/>
                  </a:moveTo>
                  <a:lnTo>
                    <a:pt x="0" y="0"/>
                  </a:lnTo>
                  <a:lnTo>
                    <a:pt x="0" y="36131"/>
                  </a:lnTo>
                  <a:lnTo>
                    <a:pt x="261162" y="36131"/>
                  </a:lnTo>
                  <a:lnTo>
                    <a:pt x="261162" y="0"/>
                  </a:lnTo>
                  <a:close/>
                </a:path>
                <a:path w="6440805" h="36194">
                  <a:moveTo>
                    <a:pt x="603326" y="0"/>
                  </a:moveTo>
                  <a:lnTo>
                    <a:pt x="345795" y="0"/>
                  </a:lnTo>
                  <a:lnTo>
                    <a:pt x="345795" y="36131"/>
                  </a:lnTo>
                  <a:lnTo>
                    <a:pt x="603326" y="36131"/>
                  </a:lnTo>
                  <a:lnTo>
                    <a:pt x="603326" y="0"/>
                  </a:lnTo>
                  <a:close/>
                </a:path>
                <a:path w="6440805" h="36194">
                  <a:moveTo>
                    <a:pt x="950010" y="0"/>
                  </a:moveTo>
                  <a:lnTo>
                    <a:pt x="688848" y="0"/>
                  </a:lnTo>
                  <a:lnTo>
                    <a:pt x="688848" y="36131"/>
                  </a:lnTo>
                  <a:lnTo>
                    <a:pt x="950010" y="36131"/>
                  </a:lnTo>
                  <a:lnTo>
                    <a:pt x="950010" y="0"/>
                  </a:lnTo>
                  <a:close/>
                </a:path>
                <a:path w="6440805" h="36194">
                  <a:moveTo>
                    <a:pt x="1293164" y="0"/>
                  </a:moveTo>
                  <a:lnTo>
                    <a:pt x="1032002" y="0"/>
                  </a:lnTo>
                  <a:lnTo>
                    <a:pt x="1032002" y="36131"/>
                  </a:lnTo>
                  <a:lnTo>
                    <a:pt x="1293164" y="36131"/>
                  </a:lnTo>
                  <a:lnTo>
                    <a:pt x="1293164" y="0"/>
                  </a:lnTo>
                  <a:close/>
                </a:path>
                <a:path w="6440805" h="36194">
                  <a:moveTo>
                    <a:pt x="1638096" y="0"/>
                  </a:moveTo>
                  <a:lnTo>
                    <a:pt x="1372362" y="0"/>
                  </a:lnTo>
                  <a:lnTo>
                    <a:pt x="1372362" y="36131"/>
                  </a:lnTo>
                  <a:lnTo>
                    <a:pt x="1638096" y="36131"/>
                  </a:lnTo>
                  <a:lnTo>
                    <a:pt x="1638096" y="0"/>
                  </a:lnTo>
                  <a:close/>
                </a:path>
                <a:path w="6440805" h="36194">
                  <a:moveTo>
                    <a:pt x="1977555" y="0"/>
                  </a:moveTo>
                  <a:lnTo>
                    <a:pt x="1719961" y="0"/>
                  </a:lnTo>
                  <a:lnTo>
                    <a:pt x="1719961" y="36131"/>
                  </a:lnTo>
                  <a:lnTo>
                    <a:pt x="1977555" y="36131"/>
                  </a:lnTo>
                  <a:lnTo>
                    <a:pt x="1977555" y="0"/>
                  </a:lnTo>
                  <a:close/>
                </a:path>
                <a:path w="6440805" h="36194">
                  <a:moveTo>
                    <a:pt x="5412918" y="0"/>
                  </a:moveTo>
                  <a:lnTo>
                    <a:pt x="5149977" y="0"/>
                  </a:lnTo>
                  <a:lnTo>
                    <a:pt x="5149977" y="36131"/>
                  </a:lnTo>
                  <a:lnTo>
                    <a:pt x="5412918" y="36131"/>
                  </a:lnTo>
                  <a:lnTo>
                    <a:pt x="5412918" y="0"/>
                  </a:lnTo>
                  <a:close/>
                </a:path>
                <a:path w="6440805" h="36194">
                  <a:moveTo>
                    <a:pt x="5752516" y="0"/>
                  </a:moveTo>
                  <a:lnTo>
                    <a:pt x="5494020" y="0"/>
                  </a:lnTo>
                  <a:lnTo>
                    <a:pt x="5494020" y="36131"/>
                  </a:lnTo>
                  <a:lnTo>
                    <a:pt x="5752516" y="36131"/>
                  </a:lnTo>
                  <a:lnTo>
                    <a:pt x="5752516" y="0"/>
                  </a:lnTo>
                  <a:close/>
                </a:path>
                <a:path w="6440805" h="36194">
                  <a:moveTo>
                    <a:pt x="6099226" y="0"/>
                  </a:moveTo>
                  <a:lnTo>
                    <a:pt x="5839841" y="0"/>
                  </a:lnTo>
                  <a:lnTo>
                    <a:pt x="5839841" y="36131"/>
                  </a:lnTo>
                  <a:lnTo>
                    <a:pt x="6099226" y="36131"/>
                  </a:lnTo>
                  <a:lnTo>
                    <a:pt x="6099226" y="0"/>
                  </a:lnTo>
                  <a:close/>
                </a:path>
                <a:path w="6440805" h="36194">
                  <a:moveTo>
                    <a:pt x="6440475" y="0"/>
                  </a:moveTo>
                  <a:lnTo>
                    <a:pt x="6178423" y="0"/>
                  </a:lnTo>
                  <a:lnTo>
                    <a:pt x="6178423" y="36131"/>
                  </a:lnTo>
                  <a:lnTo>
                    <a:pt x="6440475" y="36131"/>
                  </a:lnTo>
                  <a:lnTo>
                    <a:pt x="6440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2930651" y="1114043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30" h="0">
                  <a:moveTo>
                    <a:pt x="0" y="0"/>
                  </a:moveTo>
                  <a:lnTo>
                    <a:pt x="225044" y="0"/>
                  </a:lnTo>
                  <a:lnTo>
                    <a:pt x="22694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3256788" y="1097343"/>
              <a:ext cx="2322830" cy="36195"/>
            </a:xfrm>
            <a:custGeom>
              <a:avLst/>
              <a:gdLst/>
              <a:ahLst/>
              <a:cxnLst/>
              <a:rect l="l" t="t" r="r" b="b"/>
              <a:pathLst>
                <a:path w="2322829" h="36194">
                  <a:moveTo>
                    <a:pt x="259245" y="0"/>
                  </a:moveTo>
                  <a:lnTo>
                    <a:pt x="0" y="0"/>
                  </a:lnTo>
                  <a:lnTo>
                    <a:pt x="0" y="36131"/>
                  </a:lnTo>
                  <a:lnTo>
                    <a:pt x="259245" y="36131"/>
                  </a:lnTo>
                  <a:lnTo>
                    <a:pt x="259245" y="0"/>
                  </a:lnTo>
                  <a:close/>
                </a:path>
                <a:path w="2322829" h="36194">
                  <a:moveTo>
                    <a:pt x="602399" y="0"/>
                  </a:moveTo>
                  <a:lnTo>
                    <a:pt x="343027" y="0"/>
                  </a:lnTo>
                  <a:lnTo>
                    <a:pt x="343027" y="36131"/>
                  </a:lnTo>
                  <a:lnTo>
                    <a:pt x="602399" y="36131"/>
                  </a:lnTo>
                  <a:lnTo>
                    <a:pt x="602399" y="0"/>
                  </a:lnTo>
                  <a:close/>
                </a:path>
                <a:path w="2322829" h="36194">
                  <a:moveTo>
                    <a:pt x="947191" y="0"/>
                  </a:moveTo>
                  <a:lnTo>
                    <a:pt x="686054" y="0"/>
                  </a:lnTo>
                  <a:lnTo>
                    <a:pt x="686054" y="36131"/>
                  </a:lnTo>
                  <a:lnTo>
                    <a:pt x="947191" y="36131"/>
                  </a:lnTo>
                  <a:lnTo>
                    <a:pt x="947191" y="0"/>
                  </a:lnTo>
                  <a:close/>
                </a:path>
                <a:path w="2322829" h="36194">
                  <a:moveTo>
                    <a:pt x="1290358" y="0"/>
                  </a:moveTo>
                  <a:lnTo>
                    <a:pt x="1031875" y="0"/>
                  </a:lnTo>
                  <a:lnTo>
                    <a:pt x="1031875" y="36131"/>
                  </a:lnTo>
                  <a:lnTo>
                    <a:pt x="1290358" y="36131"/>
                  </a:lnTo>
                  <a:lnTo>
                    <a:pt x="1290358" y="0"/>
                  </a:lnTo>
                  <a:close/>
                </a:path>
                <a:path w="2322829" h="36194">
                  <a:moveTo>
                    <a:pt x="1634274" y="0"/>
                  </a:moveTo>
                  <a:lnTo>
                    <a:pt x="1368679" y="0"/>
                  </a:lnTo>
                  <a:lnTo>
                    <a:pt x="1368679" y="36131"/>
                  </a:lnTo>
                  <a:lnTo>
                    <a:pt x="1634274" y="36131"/>
                  </a:lnTo>
                  <a:lnTo>
                    <a:pt x="1634274" y="0"/>
                  </a:lnTo>
                  <a:close/>
                </a:path>
                <a:path w="2322829" h="36194">
                  <a:moveTo>
                    <a:pt x="1977428" y="0"/>
                  </a:moveTo>
                  <a:lnTo>
                    <a:pt x="1715389" y="0"/>
                  </a:lnTo>
                  <a:lnTo>
                    <a:pt x="1715389" y="36131"/>
                  </a:lnTo>
                  <a:lnTo>
                    <a:pt x="1977428" y="36131"/>
                  </a:lnTo>
                  <a:lnTo>
                    <a:pt x="1977428" y="0"/>
                  </a:lnTo>
                  <a:close/>
                </a:path>
                <a:path w="2322829" h="36194">
                  <a:moveTo>
                    <a:pt x="2322233" y="0"/>
                  </a:moveTo>
                  <a:lnTo>
                    <a:pt x="2058416" y="0"/>
                  </a:lnTo>
                  <a:lnTo>
                    <a:pt x="2058416" y="36131"/>
                  </a:lnTo>
                  <a:lnTo>
                    <a:pt x="2322233" y="36131"/>
                  </a:lnTo>
                  <a:lnTo>
                    <a:pt x="2322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5678424" y="1114043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0" y="0"/>
                  </a:moveTo>
                  <a:lnTo>
                    <a:pt x="221614" y="0"/>
                  </a:lnTo>
                  <a:lnTo>
                    <a:pt x="22542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5923788" y="1097343"/>
              <a:ext cx="1369695" cy="4329430"/>
            </a:xfrm>
            <a:custGeom>
              <a:avLst/>
              <a:gdLst/>
              <a:ahLst/>
              <a:cxnLst/>
              <a:rect l="l" t="t" r="r" b="b"/>
              <a:pathLst>
                <a:path w="1369695" h="4329430">
                  <a:moveTo>
                    <a:pt x="76200" y="4253039"/>
                  </a:moveTo>
                  <a:lnTo>
                    <a:pt x="47625" y="4253039"/>
                  </a:lnTo>
                  <a:lnTo>
                    <a:pt x="47625" y="1325816"/>
                  </a:lnTo>
                  <a:lnTo>
                    <a:pt x="28575" y="1325816"/>
                  </a:lnTo>
                  <a:lnTo>
                    <a:pt x="28575" y="4253039"/>
                  </a:lnTo>
                  <a:lnTo>
                    <a:pt x="0" y="4253039"/>
                  </a:lnTo>
                  <a:lnTo>
                    <a:pt x="38100" y="4329239"/>
                  </a:lnTo>
                  <a:lnTo>
                    <a:pt x="69850" y="4265739"/>
                  </a:lnTo>
                  <a:lnTo>
                    <a:pt x="76200" y="4253039"/>
                  </a:lnTo>
                  <a:close/>
                </a:path>
                <a:path w="1369695" h="4329430">
                  <a:moveTo>
                    <a:pt x="342176" y="0"/>
                  </a:moveTo>
                  <a:lnTo>
                    <a:pt x="79248" y="0"/>
                  </a:lnTo>
                  <a:lnTo>
                    <a:pt x="79248" y="36131"/>
                  </a:lnTo>
                  <a:lnTo>
                    <a:pt x="342176" y="36131"/>
                  </a:lnTo>
                  <a:lnTo>
                    <a:pt x="342176" y="0"/>
                  </a:lnTo>
                  <a:close/>
                </a:path>
                <a:path w="1369695" h="4329430">
                  <a:moveTo>
                    <a:pt x="681761" y="0"/>
                  </a:moveTo>
                  <a:lnTo>
                    <a:pt x="423291" y="0"/>
                  </a:lnTo>
                  <a:lnTo>
                    <a:pt x="423291" y="36131"/>
                  </a:lnTo>
                  <a:lnTo>
                    <a:pt x="681761" y="36131"/>
                  </a:lnTo>
                  <a:lnTo>
                    <a:pt x="681761" y="0"/>
                  </a:lnTo>
                  <a:close/>
                </a:path>
                <a:path w="1369695" h="4329430">
                  <a:moveTo>
                    <a:pt x="1028357" y="0"/>
                  </a:moveTo>
                  <a:lnTo>
                    <a:pt x="768985" y="0"/>
                  </a:lnTo>
                  <a:lnTo>
                    <a:pt x="768985" y="36131"/>
                  </a:lnTo>
                  <a:lnTo>
                    <a:pt x="1028357" y="36131"/>
                  </a:lnTo>
                  <a:lnTo>
                    <a:pt x="1028357" y="0"/>
                  </a:lnTo>
                  <a:close/>
                </a:path>
                <a:path w="1369695" h="4329430">
                  <a:moveTo>
                    <a:pt x="1369606" y="0"/>
                  </a:moveTo>
                  <a:lnTo>
                    <a:pt x="1107567" y="0"/>
                  </a:lnTo>
                  <a:lnTo>
                    <a:pt x="1107567" y="36131"/>
                  </a:lnTo>
                  <a:lnTo>
                    <a:pt x="1369606" y="36131"/>
                  </a:lnTo>
                  <a:lnTo>
                    <a:pt x="1369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/>
          <p:cNvSpPr txBox="1"/>
          <p:nvPr/>
        </p:nvSpPr>
        <p:spPr>
          <a:xfrm>
            <a:off x="590194" y="4375150"/>
            <a:ext cx="238379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Thể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tích</a:t>
            </a:r>
            <a:r>
              <a:rPr dirty="0" sz="1800" spc="-1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dự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trữ</a:t>
            </a:r>
            <a:r>
              <a:rPr dirty="0" sz="1800" spc="-2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thở</a:t>
            </a:r>
            <a:r>
              <a:rPr dirty="0" sz="1800" spc="-3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ra </a:t>
            </a:r>
            <a:r>
              <a:rPr dirty="0" sz="1800" spc="-484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(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6600FF"/>
                </a:solidFill>
                <a:latin typeface="Arial"/>
                <a:cs typeface="Arial"/>
              </a:rPr>
              <a:t>ERV)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534659" y="1703578"/>
            <a:ext cx="944244" cy="48450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19685">
              <a:lnSpc>
                <a:spcPct val="100699"/>
              </a:lnSpc>
              <a:spcBef>
                <a:spcPts val="85"/>
              </a:spcBef>
            </a:pPr>
            <a:r>
              <a:rPr dirty="0" sz="1500" spc="-5" b="1">
                <a:solidFill>
                  <a:srgbClr val="6600FF"/>
                </a:solidFill>
                <a:latin typeface="Arial"/>
                <a:cs typeface="Arial"/>
              </a:rPr>
              <a:t>Dung </a:t>
            </a:r>
            <a:r>
              <a:rPr dirty="0" sz="1500" spc="-90" b="1">
                <a:solidFill>
                  <a:srgbClr val="6600FF"/>
                </a:solidFill>
                <a:latin typeface="Arial"/>
                <a:cs typeface="Arial"/>
              </a:rPr>
              <a:t>tích </a:t>
            </a:r>
            <a:r>
              <a:rPr dirty="0" sz="1500" spc="-8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6600FF"/>
                </a:solidFill>
                <a:latin typeface="Arial"/>
                <a:cs typeface="Arial"/>
              </a:rPr>
              <a:t>Sống</a:t>
            </a:r>
            <a:r>
              <a:rPr dirty="0" sz="1500" spc="-8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6600FF"/>
                </a:solidFill>
                <a:latin typeface="Arial"/>
                <a:cs typeface="Arial"/>
              </a:rPr>
              <a:t>(VC)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831850" y="1094232"/>
            <a:ext cx="6517005" cy="5640705"/>
            <a:chOff x="831850" y="1094232"/>
            <a:chExt cx="6517005" cy="5640705"/>
          </a:xfrm>
        </p:grpSpPr>
        <p:sp>
          <p:nvSpPr>
            <p:cNvPr id="133" name="object 133"/>
            <p:cNvSpPr/>
            <p:nvPr/>
          </p:nvSpPr>
          <p:spPr>
            <a:xfrm>
              <a:off x="5923788" y="1094231"/>
              <a:ext cx="76200" cy="620395"/>
            </a:xfrm>
            <a:custGeom>
              <a:avLst/>
              <a:gdLst/>
              <a:ahLst/>
              <a:cxnLst/>
              <a:rect l="l" t="t" r="r" b="b"/>
              <a:pathLst>
                <a:path w="76200" h="620394">
                  <a:moveTo>
                    <a:pt x="76200" y="76073"/>
                  </a:moveTo>
                  <a:lnTo>
                    <a:pt x="69850" y="63373"/>
                  </a:lnTo>
                  <a:lnTo>
                    <a:pt x="47625" y="19011"/>
                  </a:lnTo>
                  <a:lnTo>
                    <a:pt x="47625" y="63373"/>
                  </a:lnTo>
                  <a:lnTo>
                    <a:pt x="28575" y="63423"/>
                  </a:lnTo>
                  <a:lnTo>
                    <a:pt x="47625" y="63373"/>
                  </a:lnTo>
                  <a:lnTo>
                    <a:pt x="47625" y="19011"/>
                  </a:lnTo>
                  <a:lnTo>
                    <a:pt x="38100" y="0"/>
                  </a:lnTo>
                  <a:lnTo>
                    <a:pt x="0" y="76073"/>
                  </a:lnTo>
                  <a:lnTo>
                    <a:pt x="28575" y="76073"/>
                  </a:lnTo>
                  <a:lnTo>
                    <a:pt x="28575" y="620014"/>
                  </a:lnTo>
                  <a:lnTo>
                    <a:pt x="47625" y="620014"/>
                  </a:lnTo>
                  <a:lnTo>
                    <a:pt x="47625" y="76073"/>
                  </a:lnTo>
                  <a:lnTo>
                    <a:pt x="76200" y="76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861059" y="6705600"/>
              <a:ext cx="6458585" cy="0"/>
            </a:xfrm>
            <a:custGeom>
              <a:avLst/>
              <a:gdLst/>
              <a:ahLst/>
              <a:cxnLst/>
              <a:rect l="l" t="t" r="r" b="b"/>
              <a:pathLst>
                <a:path w="6458584" h="0">
                  <a:moveTo>
                    <a:pt x="0" y="0"/>
                  </a:moveTo>
                  <a:lnTo>
                    <a:pt x="6458331" y="0"/>
                  </a:lnTo>
                </a:path>
              </a:pathLst>
            </a:custGeom>
            <a:ln w="57912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927860" y="5548884"/>
              <a:ext cx="114300" cy="1139825"/>
            </a:xfrm>
            <a:custGeom>
              <a:avLst/>
              <a:gdLst/>
              <a:ahLst/>
              <a:cxnLst/>
              <a:rect l="l" t="t" r="r" b="b"/>
              <a:pathLst>
                <a:path w="114300" h="1139825">
                  <a:moveTo>
                    <a:pt x="114300" y="114236"/>
                  </a:moveTo>
                  <a:lnTo>
                    <a:pt x="104775" y="95199"/>
                  </a:lnTo>
                  <a:lnTo>
                    <a:pt x="57150" y="0"/>
                  </a:lnTo>
                  <a:lnTo>
                    <a:pt x="0" y="114236"/>
                  </a:lnTo>
                  <a:lnTo>
                    <a:pt x="38100" y="114236"/>
                  </a:lnTo>
                  <a:lnTo>
                    <a:pt x="38100" y="1025512"/>
                  </a:lnTo>
                  <a:lnTo>
                    <a:pt x="0" y="1025512"/>
                  </a:lnTo>
                  <a:lnTo>
                    <a:pt x="57150" y="1139761"/>
                  </a:lnTo>
                  <a:lnTo>
                    <a:pt x="104775" y="1044549"/>
                  </a:lnTo>
                  <a:lnTo>
                    <a:pt x="114300" y="1025512"/>
                  </a:lnTo>
                  <a:lnTo>
                    <a:pt x="76200" y="1025512"/>
                  </a:lnTo>
                  <a:lnTo>
                    <a:pt x="76200" y="114236"/>
                  </a:lnTo>
                  <a:lnTo>
                    <a:pt x="114300" y="114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136"/>
          <p:cNvSpPr txBox="1"/>
          <p:nvPr/>
        </p:nvSpPr>
        <p:spPr>
          <a:xfrm>
            <a:off x="996492" y="5848603"/>
            <a:ext cx="775970" cy="8547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Thể </a:t>
            </a:r>
            <a:r>
              <a:rPr dirty="0" sz="1800" spc="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dirty="0" sz="1800" spc="-440" b="1">
                <a:solidFill>
                  <a:srgbClr val="6600FF"/>
                </a:solidFill>
                <a:latin typeface="Arial"/>
                <a:cs typeface="Arial"/>
              </a:rPr>
              <a:t>í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ch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k</a:t>
            </a:r>
            <a:r>
              <a:rPr dirty="0" sz="1800" spc="15" b="1">
                <a:solidFill>
                  <a:srgbClr val="6600FF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í 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cặn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6345936" y="1164335"/>
            <a:ext cx="1577340" cy="5490845"/>
          </a:xfrm>
          <a:custGeom>
            <a:avLst/>
            <a:gdLst/>
            <a:ahLst/>
            <a:cxnLst/>
            <a:rect l="l" t="t" r="r" b="b"/>
            <a:pathLst>
              <a:path w="1577340" h="5490845">
                <a:moveTo>
                  <a:pt x="76200" y="2666111"/>
                </a:moveTo>
                <a:lnTo>
                  <a:pt x="38100" y="2589911"/>
                </a:lnTo>
                <a:lnTo>
                  <a:pt x="0" y="2666111"/>
                </a:lnTo>
                <a:lnTo>
                  <a:pt x="28575" y="2666111"/>
                </a:lnTo>
                <a:lnTo>
                  <a:pt x="28575" y="5414162"/>
                </a:lnTo>
                <a:lnTo>
                  <a:pt x="0" y="5414162"/>
                </a:lnTo>
                <a:lnTo>
                  <a:pt x="38100" y="5490349"/>
                </a:lnTo>
                <a:lnTo>
                  <a:pt x="76200" y="5414162"/>
                </a:lnTo>
                <a:lnTo>
                  <a:pt x="47625" y="5414162"/>
                </a:lnTo>
                <a:lnTo>
                  <a:pt x="47625" y="2666111"/>
                </a:lnTo>
                <a:lnTo>
                  <a:pt x="76200" y="2666111"/>
                </a:lnTo>
                <a:close/>
              </a:path>
              <a:path w="1577340" h="5490845">
                <a:moveTo>
                  <a:pt x="1577340" y="5404637"/>
                </a:moveTo>
                <a:lnTo>
                  <a:pt x="1548765" y="5404637"/>
                </a:lnTo>
                <a:lnTo>
                  <a:pt x="1548765" y="1657858"/>
                </a:lnTo>
                <a:lnTo>
                  <a:pt x="1520190" y="1657858"/>
                </a:lnTo>
                <a:lnTo>
                  <a:pt x="1520190" y="5404637"/>
                </a:lnTo>
                <a:lnTo>
                  <a:pt x="1491742" y="5404637"/>
                </a:lnTo>
                <a:lnTo>
                  <a:pt x="1534414" y="5490349"/>
                </a:lnTo>
                <a:lnTo>
                  <a:pt x="1577340" y="5404637"/>
                </a:lnTo>
                <a:close/>
              </a:path>
              <a:path w="1577340" h="5490845">
                <a:moveTo>
                  <a:pt x="1577340" y="85725"/>
                </a:moveTo>
                <a:lnTo>
                  <a:pt x="1534414" y="0"/>
                </a:lnTo>
                <a:lnTo>
                  <a:pt x="1491742" y="85725"/>
                </a:lnTo>
                <a:lnTo>
                  <a:pt x="1520190" y="85725"/>
                </a:lnTo>
                <a:lnTo>
                  <a:pt x="1520190" y="931037"/>
                </a:lnTo>
                <a:lnTo>
                  <a:pt x="1548765" y="931037"/>
                </a:lnTo>
                <a:lnTo>
                  <a:pt x="1548765" y="85725"/>
                </a:lnTo>
                <a:lnTo>
                  <a:pt x="157734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 txBox="1"/>
          <p:nvPr/>
        </p:nvSpPr>
        <p:spPr>
          <a:xfrm>
            <a:off x="6565518" y="4157598"/>
            <a:ext cx="1060450" cy="113220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-34290">
              <a:lnSpc>
                <a:spcPct val="101099"/>
              </a:lnSpc>
              <a:spcBef>
                <a:spcPts val="75"/>
              </a:spcBef>
            </a:pP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Dung </a:t>
            </a:r>
            <a:r>
              <a:rPr dirty="0" sz="1800" spc="-110" b="1">
                <a:solidFill>
                  <a:srgbClr val="6600FF"/>
                </a:solidFill>
                <a:latin typeface="Arial"/>
                <a:cs typeface="Arial"/>
              </a:rPr>
              <a:t>tích </a:t>
            </a:r>
            <a:r>
              <a:rPr dirty="0" sz="1800" spc="-10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6600FF"/>
                </a:solidFill>
                <a:latin typeface="Arial"/>
                <a:cs typeface="Arial"/>
              </a:rPr>
              <a:t>cặn chức </a:t>
            </a:r>
            <a:r>
              <a:rPr dirty="0" sz="1800" spc="-49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năng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(ERC)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090664" y="2160270"/>
            <a:ext cx="1548765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03200" marR="5080" indent="-190500">
              <a:lnSpc>
                <a:spcPct val="101099"/>
              </a:lnSpc>
              <a:spcBef>
                <a:spcPts val="75"/>
              </a:spcBef>
            </a:pP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Dung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dirty="0" sz="1800" spc="-445" b="1">
                <a:solidFill>
                  <a:srgbClr val="6600FF"/>
                </a:solidFill>
                <a:latin typeface="Arial"/>
                <a:cs typeface="Arial"/>
              </a:rPr>
              <a:t>í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ch</a:t>
            </a:r>
            <a:r>
              <a:rPr dirty="0" sz="1800" spc="-1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o</a:t>
            </a:r>
            <a:r>
              <a:rPr dirty="0" sz="1800" spc="-190" b="1">
                <a:solidFill>
                  <a:srgbClr val="6600FF"/>
                </a:solidFill>
                <a:latin typeface="Arial"/>
                <a:cs typeface="Arial"/>
              </a:rPr>
              <a:t>à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n 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phổi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(TLC)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898" y="472186"/>
            <a:ext cx="39281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30"/>
              <a:t>Các</a:t>
            </a:r>
            <a:r>
              <a:rPr dirty="0" sz="4000" spc="409"/>
              <a:t> </a:t>
            </a:r>
            <a:r>
              <a:rPr dirty="0" sz="4000" spc="-10"/>
              <a:t>chỉ</a:t>
            </a:r>
            <a:r>
              <a:rPr dirty="0" sz="4000"/>
              <a:t> </a:t>
            </a:r>
            <a:r>
              <a:rPr dirty="0" sz="4000" spc="5"/>
              <a:t>số</a:t>
            </a:r>
            <a:r>
              <a:rPr dirty="0" sz="4000" spc="-220"/>
              <a:t> </a:t>
            </a:r>
            <a:r>
              <a:rPr dirty="0" sz="4000" spc="-195"/>
              <a:t>chính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15875" y="1435100"/>
          <a:ext cx="8937625" cy="455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5"/>
                <a:gridCol w="1905000"/>
                <a:gridCol w="5424805"/>
                <a:gridCol w="1281429"/>
              </a:tblGrid>
              <a:tr h="48107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1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Viết</a:t>
                      </a:r>
                      <a:r>
                        <a:rPr dirty="0" sz="2400" spc="-4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tắt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8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Tên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5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Trị</a:t>
                      </a:r>
                      <a:r>
                        <a:rPr dirty="0" sz="2400" spc="-5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65239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1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VC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1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Vital</a:t>
                      </a:r>
                      <a:r>
                        <a:rPr dirty="0" sz="2400" spc="-3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capacity</a:t>
                      </a:r>
                      <a:r>
                        <a:rPr dirty="0" sz="2400" spc="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(L):</a:t>
                      </a:r>
                      <a:r>
                        <a:rPr dirty="0" sz="2400" spc="-3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Dung</a:t>
                      </a:r>
                      <a:r>
                        <a:rPr dirty="0" sz="2400" spc="-2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tích</a:t>
                      </a:r>
                      <a:r>
                        <a:rPr dirty="0" sz="2400" spc="-3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sống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8223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FVC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316230">
                        <a:lnSpc>
                          <a:spcPct val="103299"/>
                        </a:lnSpc>
                        <a:spcBef>
                          <a:spcPts val="160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Forced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vital</a:t>
                      </a:r>
                      <a:r>
                        <a:rPr dirty="0" sz="2400" spc="-2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capacity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(L):</a:t>
                      </a:r>
                      <a:r>
                        <a:rPr dirty="0" sz="2400" spc="-2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Dung </a:t>
                      </a:r>
                      <a:r>
                        <a:rPr dirty="0" sz="2400" spc="-14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tích </a:t>
                      </a:r>
                      <a:r>
                        <a:rPr dirty="0" sz="2400" spc="-65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sống</a:t>
                      </a:r>
                      <a:r>
                        <a:rPr dirty="0" sz="2400" spc="-2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gắng</a:t>
                      </a:r>
                      <a:r>
                        <a:rPr dirty="0" sz="2400" spc="-1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sức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12731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FEV1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 marR="260985" indent="-342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Forced Expiratory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3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Volume</a:t>
                      </a:r>
                      <a:r>
                        <a:rPr dirty="0" sz="2400" spc="-1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2400" spc="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1st</a:t>
                      </a:r>
                      <a:r>
                        <a:rPr dirty="0" sz="2400" spc="-2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second:</a:t>
                      </a:r>
                      <a:r>
                        <a:rPr dirty="0" sz="2400" spc="-1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Thể</a:t>
                      </a:r>
                      <a:r>
                        <a:rPr dirty="0" sz="2400" spc="-3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tích</a:t>
                      </a:r>
                      <a:r>
                        <a:rPr dirty="0" sz="2400" spc="-3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thở</a:t>
                      </a:r>
                      <a:r>
                        <a:rPr dirty="0" sz="2400" spc="-2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2400" spc="-2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gắng </a:t>
                      </a:r>
                      <a:r>
                        <a:rPr dirty="0" sz="2400" spc="-65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sức</a:t>
                      </a:r>
                      <a:r>
                        <a:rPr dirty="0" sz="2400" spc="-1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trong</a:t>
                      </a:r>
                      <a:r>
                        <a:rPr dirty="0" sz="2400" spc="-2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giây</a:t>
                      </a:r>
                      <a:r>
                        <a:rPr dirty="0" sz="2400" spc="-1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đầu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65252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FEV1/VC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Chỉ</a:t>
                      </a:r>
                      <a:r>
                        <a:rPr dirty="0" sz="2400" spc="-3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số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Tiffeneau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70%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66509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FEV1/FVC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Chỉ</a:t>
                      </a:r>
                      <a:r>
                        <a:rPr dirty="0" sz="2400" spc="-3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số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Gaensler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70%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5642" y="534670"/>
            <a:ext cx="3530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10"/>
              <a:t>Các</a:t>
            </a:r>
            <a:r>
              <a:rPr dirty="0" sz="3600" spc="325"/>
              <a:t> </a:t>
            </a:r>
            <a:r>
              <a:rPr dirty="0" sz="3600" spc="-5"/>
              <a:t>chỉ</a:t>
            </a:r>
            <a:r>
              <a:rPr dirty="0" sz="3600" spc="-40"/>
              <a:t> </a:t>
            </a:r>
            <a:r>
              <a:rPr dirty="0" sz="3600" spc="5"/>
              <a:t>số</a:t>
            </a:r>
            <a:r>
              <a:rPr dirty="0" sz="3600" spc="-160"/>
              <a:t> </a:t>
            </a:r>
            <a:r>
              <a:rPr dirty="0" sz="3600" spc="-185"/>
              <a:t>chính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15875" y="1739900"/>
          <a:ext cx="8937625" cy="4875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5"/>
                <a:gridCol w="1600200"/>
                <a:gridCol w="5729605"/>
                <a:gridCol w="1281429"/>
              </a:tblGrid>
              <a:tr h="4572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1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Viết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tắt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8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Tên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5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Trị</a:t>
                      </a:r>
                      <a:r>
                        <a:rPr dirty="0" sz="2400" spc="-6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155422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FEF25-75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 marR="210185" indent="-343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Forced expiratory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flow during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middle half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FVC: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lưu lượng thở </a:t>
                      </a:r>
                      <a:r>
                        <a:rPr dirty="0" sz="2400" spc="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2400" spc="-2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khoảng</a:t>
                      </a:r>
                      <a:r>
                        <a:rPr dirty="0" sz="2400" spc="-2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giữa</a:t>
                      </a:r>
                      <a:r>
                        <a:rPr dirty="0" sz="2400" spc="-1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của</a:t>
                      </a:r>
                      <a:r>
                        <a:rPr dirty="0" sz="2400" spc="-2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dung</a:t>
                      </a:r>
                      <a:r>
                        <a:rPr dirty="0" sz="2400" spc="-2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tích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sống </a:t>
                      </a:r>
                      <a:r>
                        <a:rPr dirty="0" sz="2400" spc="-65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gắng</a:t>
                      </a:r>
                      <a:r>
                        <a:rPr dirty="0" sz="2400" spc="-1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sức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60%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82219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PEF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expiratory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flow:</a:t>
                      </a:r>
                      <a:r>
                        <a:rPr dirty="0" sz="2400" spc="-4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lưu</a:t>
                      </a:r>
                      <a:r>
                        <a:rPr dirty="0" sz="2400" spc="-2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lượng</a:t>
                      </a:r>
                      <a:r>
                        <a:rPr dirty="0" sz="2400" spc="-2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đỉnh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4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101288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TLC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Dung</a:t>
                      </a:r>
                      <a:r>
                        <a:rPr dirty="0" sz="2400" spc="-2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tích</a:t>
                      </a:r>
                      <a:r>
                        <a:rPr dirty="0" sz="2400" spc="-3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phổi</a:t>
                      </a:r>
                      <a:r>
                        <a:rPr dirty="0" sz="2400" spc="-3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toàn</a:t>
                      </a:r>
                      <a:r>
                        <a:rPr dirty="0" sz="2400" spc="-2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phần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4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19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6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RV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Thể</a:t>
                      </a:r>
                      <a:r>
                        <a:rPr dirty="0" sz="2400" spc="-3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tích</a:t>
                      </a:r>
                      <a:r>
                        <a:rPr dirty="0" sz="2400" spc="-3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khí</a:t>
                      </a:r>
                      <a:r>
                        <a:rPr dirty="0" sz="2400" spc="-30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cặn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44" y="1123569"/>
            <a:ext cx="4922520" cy="152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  <a:tab pos="4003040" algn="l"/>
              </a:tabLst>
            </a:pPr>
            <a:r>
              <a:rPr dirty="0" sz="2400" spc="-25">
                <a:solidFill>
                  <a:srgbClr val="003366"/>
                </a:solidFill>
                <a:latin typeface="Microsoft Sans Serif"/>
                <a:cs typeface="Microsoft Sans Serif"/>
              </a:rPr>
              <a:t>Các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0">
                <a:solidFill>
                  <a:srgbClr val="003366"/>
                </a:solidFill>
                <a:latin typeface="Microsoft Sans Serif"/>
                <a:cs typeface="Microsoft Sans Serif"/>
              </a:rPr>
              <a:t>dạng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0">
                <a:solidFill>
                  <a:srgbClr val="003366"/>
                </a:solidFill>
                <a:latin typeface="Microsoft Sans Serif"/>
                <a:cs typeface="Microsoft Sans Serif"/>
              </a:rPr>
              <a:t>bất</a:t>
            </a:r>
            <a:r>
              <a:rPr dirty="0" sz="2400" spc="-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5">
                <a:solidFill>
                  <a:srgbClr val="003366"/>
                </a:solidFill>
                <a:latin typeface="Microsoft Sans Serif"/>
                <a:cs typeface="Microsoft Sans Serif"/>
              </a:rPr>
              <a:t>thường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5">
                <a:solidFill>
                  <a:srgbClr val="003366"/>
                </a:solidFill>
                <a:latin typeface="Microsoft Sans Serif"/>
                <a:cs typeface="Microsoft Sans Serif"/>
              </a:rPr>
              <a:t>thông	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khí</a:t>
            </a:r>
            <a:endParaRPr sz="2400">
              <a:latin typeface="Microsoft Sans Serif"/>
              <a:cs typeface="Microsoft Sans Serif"/>
            </a:endParaRPr>
          </a:p>
          <a:p>
            <a:pPr lvl="1" marL="527685" indent="-173355">
              <a:lnSpc>
                <a:spcPct val="100000"/>
              </a:lnSpc>
              <a:spcBef>
                <a:spcPts val="95"/>
              </a:spcBef>
              <a:buChar char="•"/>
              <a:tabLst>
                <a:tab pos="528320" algn="l"/>
                <a:tab pos="4647565" algn="l"/>
              </a:tabLst>
            </a:pPr>
            <a:r>
              <a:rPr dirty="0" sz="2400" spc="-45">
                <a:solidFill>
                  <a:srgbClr val="003366"/>
                </a:solidFill>
                <a:latin typeface="Microsoft Sans Serif"/>
                <a:cs typeface="Microsoft Sans Serif"/>
              </a:rPr>
              <a:t>Bấ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</a:t>
            </a:r>
            <a:r>
              <a:rPr dirty="0" sz="2400" spc="-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5">
                <a:solidFill>
                  <a:srgbClr val="003366"/>
                </a:solidFill>
                <a:latin typeface="Microsoft Sans Serif"/>
                <a:cs typeface="Microsoft Sans Serif"/>
              </a:rPr>
              <a:t>thường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003366"/>
                </a:solidFill>
                <a:latin typeface="Microsoft Sans Serif"/>
                <a:cs typeface="Microsoft Sans Serif"/>
              </a:rPr>
              <a:t>k</a:t>
            </a:r>
            <a:r>
              <a:rPr dirty="0" sz="2400" spc="-45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2400" spc="-30">
                <a:solidFill>
                  <a:srgbClr val="003366"/>
                </a:solidFill>
                <a:latin typeface="Microsoft Sans Serif"/>
                <a:cs typeface="Microsoft Sans Serif"/>
              </a:rPr>
              <a:t>ể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u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003366"/>
                </a:solidFill>
                <a:latin typeface="Microsoft Sans Serif"/>
                <a:cs typeface="Microsoft Sans Serif"/>
              </a:rPr>
              <a:t>t</a:t>
            </a:r>
            <a:r>
              <a:rPr dirty="0" sz="2400" spc="-30">
                <a:solidFill>
                  <a:srgbClr val="003366"/>
                </a:solidFill>
                <a:latin typeface="Microsoft Sans Serif"/>
                <a:cs typeface="Microsoft Sans Serif"/>
              </a:rPr>
              <a:t>ắ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400" spc="-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0">
                <a:solidFill>
                  <a:srgbClr val="003366"/>
                </a:solidFill>
                <a:latin typeface="Microsoft Sans Serif"/>
                <a:cs typeface="Microsoft Sans Serif"/>
              </a:rPr>
              <a:t>nghẽ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n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(</a:t>
            </a:r>
            <a:r>
              <a:rPr dirty="0" sz="2400" spc="-20">
                <a:solidFill>
                  <a:srgbClr val="003366"/>
                </a:solidFill>
                <a:latin typeface="Microsoft Sans Serif"/>
                <a:cs typeface="Microsoft Sans Serif"/>
              </a:rPr>
              <a:t>a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,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400" spc="-40">
                <a:solidFill>
                  <a:srgbClr val="003366"/>
                </a:solidFill>
                <a:latin typeface="Microsoft Sans Serif"/>
                <a:cs typeface="Microsoft Sans Serif"/>
              </a:rPr>
              <a:t>b)</a:t>
            </a:r>
            <a:endParaRPr sz="2400">
              <a:latin typeface="Microsoft Sans Serif"/>
              <a:cs typeface="Microsoft Sans Serif"/>
            </a:endParaRPr>
          </a:p>
          <a:p>
            <a:pPr lvl="1" marL="527685" indent="-173355">
              <a:lnSpc>
                <a:spcPct val="100000"/>
              </a:lnSpc>
              <a:spcBef>
                <a:spcPts val="100"/>
              </a:spcBef>
              <a:buChar char="•"/>
              <a:tabLst>
                <a:tab pos="528320" algn="l"/>
              </a:tabLst>
            </a:pPr>
            <a:r>
              <a:rPr dirty="0" sz="2400" spc="-30">
                <a:solidFill>
                  <a:srgbClr val="003366"/>
                </a:solidFill>
                <a:latin typeface="Microsoft Sans Serif"/>
                <a:cs typeface="Microsoft Sans Serif"/>
              </a:rPr>
              <a:t>Bất</a:t>
            </a:r>
            <a:r>
              <a:rPr dirty="0" sz="2400" spc="-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5">
                <a:solidFill>
                  <a:srgbClr val="003366"/>
                </a:solidFill>
                <a:latin typeface="Microsoft Sans Serif"/>
                <a:cs typeface="Microsoft Sans Serif"/>
              </a:rPr>
              <a:t>thường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003366"/>
                </a:solidFill>
                <a:latin typeface="Microsoft Sans Serif"/>
                <a:cs typeface="Microsoft Sans Serif"/>
              </a:rPr>
              <a:t>kiểu hạn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 chế</a:t>
            </a:r>
            <a:r>
              <a:rPr dirty="0" sz="2400" spc="229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(c)</a:t>
            </a:r>
            <a:endParaRPr sz="2400">
              <a:latin typeface="Microsoft Sans Serif"/>
              <a:cs typeface="Microsoft Sans Serif"/>
            </a:endParaRPr>
          </a:p>
          <a:p>
            <a:pPr lvl="1" marL="527685" indent="-173355">
              <a:lnSpc>
                <a:spcPct val="100000"/>
              </a:lnSpc>
              <a:spcBef>
                <a:spcPts val="105"/>
              </a:spcBef>
              <a:buChar char="•"/>
              <a:tabLst>
                <a:tab pos="528320" algn="l"/>
              </a:tabLst>
            </a:pPr>
            <a:r>
              <a:rPr dirty="0" sz="2400" spc="-30">
                <a:solidFill>
                  <a:srgbClr val="003366"/>
                </a:solidFill>
                <a:latin typeface="Microsoft Sans Serif"/>
                <a:cs typeface="Microsoft Sans Serif"/>
              </a:rPr>
              <a:t>Bất</a:t>
            </a:r>
            <a:r>
              <a:rPr dirty="0" sz="2400" spc="-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5">
                <a:solidFill>
                  <a:srgbClr val="003366"/>
                </a:solidFill>
                <a:latin typeface="Microsoft Sans Serif"/>
                <a:cs typeface="Microsoft Sans Serif"/>
              </a:rPr>
              <a:t>thường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0">
                <a:solidFill>
                  <a:srgbClr val="003366"/>
                </a:solidFill>
                <a:latin typeface="Microsoft Sans Serif"/>
                <a:cs typeface="Microsoft Sans Serif"/>
              </a:rPr>
              <a:t>hỗn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75">
                <a:solidFill>
                  <a:srgbClr val="003366"/>
                </a:solidFill>
                <a:latin typeface="Microsoft Sans Serif"/>
                <a:cs typeface="Microsoft Sans Serif"/>
              </a:rPr>
              <a:t>hợp</a:t>
            </a:r>
            <a:r>
              <a:rPr dirty="0" sz="2400" spc="1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(d)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" y="3387852"/>
            <a:ext cx="8397240" cy="2948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8496300" cy="11247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332" y="184226"/>
            <a:ext cx="7917180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Diễn</a:t>
            </a:r>
            <a:r>
              <a:rPr dirty="0" sz="4200" spc="-35"/>
              <a:t> </a:t>
            </a:r>
            <a:r>
              <a:rPr dirty="0" sz="4200"/>
              <a:t>giải</a:t>
            </a:r>
            <a:r>
              <a:rPr dirty="0" sz="4200" spc="-25"/>
              <a:t> </a:t>
            </a:r>
            <a:r>
              <a:rPr dirty="0" sz="4200" spc="-10"/>
              <a:t>kết</a:t>
            </a:r>
            <a:r>
              <a:rPr dirty="0" sz="4200" spc="-35"/>
              <a:t> </a:t>
            </a:r>
            <a:r>
              <a:rPr dirty="0" sz="4200" spc="-10"/>
              <a:t>quả</a:t>
            </a:r>
            <a:r>
              <a:rPr dirty="0" sz="4200" spc="-45"/>
              <a:t> </a:t>
            </a:r>
            <a:r>
              <a:rPr dirty="0" sz="4200"/>
              <a:t>theo</a:t>
            </a:r>
            <a:r>
              <a:rPr dirty="0" sz="4200" spc="-180"/>
              <a:t> </a:t>
            </a:r>
            <a:r>
              <a:rPr dirty="0" sz="4200" spc="-55"/>
              <a:t>ATS/ERS</a:t>
            </a:r>
            <a:endParaRPr sz="4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232" y="503046"/>
            <a:ext cx="41992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RLTK</a:t>
            </a:r>
            <a:r>
              <a:rPr dirty="0" sz="4400" spc="-50"/>
              <a:t> </a:t>
            </a:r>
            <a:r>
              <a:rPr dirty="0" sz="4400" spc="-5"/>
              <a:t>HẠN</a:t>
            </a:r>
            <a:r>
              <a:rPr dirty="0" sz="4400" spc="-190"/>
              <a:t> </a:t>
            </a:r>
            <a:r>
              <a:rPr dirty="0" sz="4400"/>
              <a:t>CHẾ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338315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20623"/>
            <a:ext cx="8915400" cy="641985"/>
          </a:xfrm>
          <a:custGeom>
            <a:avLst/>
            <a:gdLst/>
            <a:ahLst/>
            <a:cxnLst/>
            <a:rect l="l" t="t" r="r" b="b"/>
            <a:pathLst>
              <a:path w="8915400" h="641985">
                <a:moveTo>
                  <a:pt x="8776335" y="0"/>
                </a:moveTo>
                <a:lnTo>
                  <a:pt x="139014" y="0"/>
                </a:lnTo>
                <a:lnTo>
                  <a:pt x="95076" y="7086"/>
                </a:lnTo>
                <a:lnTo>
                  <a:pt x="56915" y="26822"/>
                </a:lnTo>
                <a:lnTo>
                  <a:pt x="26822" y="56921"/>
                </a:lnTo>
                <a:lnTo>
                  <a:pt x="7087" y="95097"/>
                </a:lnTo>
                <a:lnTo>
                  <a:pt x="0" y="139064"/>
                </a:lnTo>
                <a:lnTo>
                  <a:pt x="0" y="502538"/>
                </a:lnTo>
                <a:lnTo>
                  <a:pt x="7087" y="546506"/>
                </a:lnTo>
                <a:lnTo>
                  <a:pt x="26822" y="584682"/>
                </a:lnTo>
                <a:lnTo>
                  <a:pt x="56915" y="614781"/>
                </a:lnTo>
                <a:lnTo>
                  <a:pt x="95076" y="634517"/>
                </a:lnTo>
                <a:lnTo>
                  <a:pt x="139014" y="641603"/>
                </a:lnTo>
                <a:lnTo>
                  <a:pt x="8776335" y="641603"/>
                </a:lnTo>
                <a:lnTo>
                  <a:pt x="8820302" y="634517"/>
                </a:lnTo>
                <a:lnTo>
                  <a:pt x="8858478" y="614781"/>
                </a:lnTo>
                <a:lnTo>
                  <a:pt x="8888577" y="584682"/>
                </a:lnTo>
                <a:lnTo>
                  <a:pt x="8908313" y="546506"/>
                </a:lnTo>
                <a:lnTo>
                  <a:pt x="8915400" y="502538"/>
                </a:lnTo>
                <a:lnTo>
                  <a:pt x="8915400" y="139064"/>
                </a:lnTo>
                <a:lnTo>
                  <a:pt x="8908313" y="95097"/>
                </a:lnTo>
                <a:lnTo>
                  <a:pt x="8888577" y="56921"/>
                </a:lnTo>
                <a:lnTo>
                  <a:pt x="8858478" y="26822"/>
                </a:lnTo>
                <a:lnTo>
                  <a:pt x="8820302" y="7086"/>
                </a:lnTo>
                <a:lnTo>
                  <a:pt x="8776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3595" y="339293"/>
            <a:ext cx="25971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Bệnh</a:t>
            </a:r>
            <a:r>
              <a:rPr dirty="0" sz="4000" spc="-75"/>
              <a:t> </a:t>
            </a:r>
            <a:r>
              <a:rPr dirty="0" sz="4000" spc="-105"/>
              <a:t>nhân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2140" y="1715846"/>
            <a:ext cx="6903720" cy="2884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Hít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vào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chưa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hết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sức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Thở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ra</a:t>
            </a:r>
            <a:r>
              <a:rPr dirty="0" sz="2800" spc="-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chưa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hết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sức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Ngập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ngừng/lưỡng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lự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trước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khi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 thở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ra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dirty="0" sz="2100" spc="-229">
                <a:solidFill>
                  <a:srgbClr val="003366"/>
                </a:solidFill>
                <a:latin typeface="Cambria"/>
                <a:cs typeface="Cambria"/>
              </a:rPr>
              <a:t>⦿	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Chưa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quen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với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các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thiết bị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riêng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biệt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835" y="503046"/>
            <a:ext cx="49796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RLTK</a:t>
            </a:r>
            <a:r>
              <a:rPr dirty="0" sz="4400" spc="-50"/>
              <a:t> </a:t>
            </a:r>
            <a:r>
              <a:rPr dirty="0" sz="4400"/>
              <a:t>TẮC</a:t>
            </a:r>
            <a:r>
              <a:rPr dirty="0" sz="4400" spc="-150"/>
              <a:t> </a:t>
            </a:r>
            <a:r>
              <a:rPr dirty="0" sz="4400" spc="-5"/>
              <a:t>NGHẼN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848" y="1600200"/>
            <a:ext cx="5480304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284" y="565861"/>
            <a:ext cx="3863975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"/>
              <a:t>Bước</a:t>
            </a:r>
            <a:r>
              <a:rPr dirty="0" sz="3300" spc="-20"/>
              <a:t> </a:t>
            </a:r>
            <a:r>
              <a:rPr dirty="0" sz="3300" spc="-15"/>
              <a:t>1:</a:t>
            </a:r>
            <a:r>
              <a:rPr dirty="0" sz="3300" spc="-60"/>
              <a:t> </a:t>
            </a:r>
            <a:r>
              <a:rPr dirty="0" sz="3300"/>
              <a:t>FVC</a:t>
            </a:r>
            <a:r>
              <a:rPr dirty="0" sz="3300" spc="-50"/>
              <a:t> </a:t>
            </a:r>
            <a:r>
              <a:rPr dirty="0" sz="3300" spc="10"/>
              <a:t>và</a:t>
            </a:r>
            <a:r>
              <a:rPr dirty="0" sz="3300" spc="-70"/>
              <a:t> </a:t>
            </a:r>
            <a:r>
              <a:rPr dirty="0" sz="3300" spc="-45"/>
              <a:t>VC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909827" y="2510027"/>
            <a:ext cx="54610" cy="238125"/>
            <a:chOff x="909827" y="2510027"/>
            <a:chExt cx="54610" cy="238125"/>
          </a:xfrm>
        </p:grpSpPr>
        <p:sp>
          <p:nvSpPr>
            <p:cNvPr id="4" name="object 4"/>
            <p:cNvSpPr/>
            <p:nvPr/>
          </p:nvSpPr>
          <p:spPr>
            <a:xfrm>
              <a:off x="914399" y="2514599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19" h="228600">
                  <a:moveTo>
                    <a:pt x="34061" y="0"/>
                  </a:moveTo>
                  <a:lnTo>
                    <a:pt x="11353" y="0"/>
                  </a:lnTo>
                  <a:lnTo>
                    <a:pt x="11353" y="205739"/>
                  </a:lnTo>
                  <a:lnTo>
                    <a:pt x="0" y="205739"/>
                  </a:lnTo>
                  <a:lnTo>
                    <a:pt x="22707" y="228600"/>
                  </a:lnTo>
                  <a:lnTo>
                    <a:pt x="45402" y="205739"/>
                  </a:lnTo>
                  <a:lnTo>
                    <a:pt x="34061" y="205739"/>
                  </a:lnTo>
                  <a:lnTo>
                    <a:pt x="34061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4399" y="2514599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19" h="228600">
                  <a:moveTo>
                    <a:pt x="0" y="205739"/>
                  </a:moveTo>
                  <a:lnTo>
                    <a:pt x="11353" y="205739"/>
                  </a:lnTo>
                  <a:lnTo>
                    <a:pt x="11353" y="0"/>
                  </a:lnTo>
                  <a:lnTo>
                    <a:pt x="34061" y="0"/>
                  </a:lnTo>
                  <a:lnTo>
                    <a:pt x="34061" y="205739"/>
                  </a:lnTo>
                  <a:lnTo>
                    <a:pt x="45402" y="205739"/>
                  </a:lnTo>
                  <a:lnTo>
                    <a:pt x="22707" y="228600"/>
                  </a:lnTo>
                  <a:lnTo>
                    <a:pt x="0" y="20573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186428" y="3119627"/>
            <a:ext cx="54610" cy="238125"/>
            <a:chOff x="4186428" y="3119627"/>
            <a:chExt cx="54610" cy="238125"/>
          </a:xfrm>
        </p:grpSpPr>
        <p:sp>
          <p:nvSpPr>
            <p:cNvPr id="7" name="object 7"/>
            <p:cNvSpPr/>
            <p:nvPr/>
          </p:nvSpPr>
          <p:spPr>
            <a:xfrm>
              <a:off x="4191000" y="3124199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20" h="228600">
                  <a:moveTo>
                    <a:pt x="34036" y="0"/>
                  </a:moveTo>
                  <a:lnTo>
                    <a:pt x="11429" y="0"/>
                  </a:lnTo>
                  <a:lnTo>
                    <a:pt x="11429" y="205739"/>
                  </a:lnTo>
                  <a:lnTo>
                    <a:pt x="0" y="205739"/>
                  </a:lnTo>
                  <a:lnTo>
                    <a:pt x="22733" y="228600"/>
                  </a:lnTo>
                  <a:lnTo>
                    <a:pt x="45465" y="205739"/>
                  </a:lnTo>
                  <a:lnTo>
                    <a:pt x="34036" y="205739"/>
                  </a:lnTo>
                  <a:lnTo>
                    <a:pt x="34036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91000" y="3124199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20" h="228600">
                  <a:moveTo>
                    <a:pt x="0" y="205739"/>
                  </a:moveTo>
                  <a:lnTo>
                    <a:pt x="11429" y="205739"/>
                  </a:lnTo>
                  <a:lnTo>
                    <a:pt x="11429" y="0"/>
                  </a:lnTo>
                  <a:lnTo>
                    <a:pt x="34036" y="0"/>
                  </a:lnTo>
                  <a:lnTo>
                    <a:pt x="34036" y="205739"/>
                  </a:lnTo>
                  <a:lnTo>
                    <a:pt x="45465" y="205739"/>
                  </a:lnTo>
                  <a:lnTo>
                    <a:pt x="22733" y="228600"/>
                  </a:lnTo>
                  <a:lnTo>
                    <a:pt x="0" y="2057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715000" y="25908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0" y="76200"/>
                </a:moveTo>
                <a:lnTo>
                  <a:pt x="5969" y="46609"/>
                </a:lnTo>
                <a:lnTo>
                  <a:pt x="22351" y="22351"/>
                </a:lnTo>
                <a:lnTo>
                  <a:pt x="46609" y="5969"/>
                </a:lnTo>
                <a:lnTo>
                  <a:pt x="76200" y="0"/>
                </a:lnTo>
                <a:lnTo>
                  <a:pt x="1524000" y="0"/>
                </a:lnTo>
                <a:lnTo>
                  <a:pt x="1553591" y="5969"/>
                </a:lnTo>
                <a:lnTo>
                  <a:pt x="1577848" y="22351"/>
                </a:lnTo>
                <a:lnTo>
                  <a:pt x="1594230" y="46609"/>
                </a:lnTo>
                <a:lnTo>
                  <a:pt x="1600200" y="76200"/>
                </a:lnTo>
                <a:lnTo>
                  <a:pt x="1600200" y="381000"/>
                </a:lnTo>
                <a:lnTo>
                  <a:pt x="1594230" y="410590"/>
                </a:lnTo>
                <a:lnTo>
                  <a:pt x="1577848" y="434848"/>
                </a:lnTo>
                <a:lnTo>
                  <a:pt x="1553591" y="451230"/>
                </a:lnTo>
                <a:lnTo>
                  <a:pt x="1524000" y="457200"/>
                </a:lnTo>
                <a:lnTo>
                  <a:pt x="76200" y="457200"/>
                </a:lnTo>
                <a:lnTo>
                  <a:pt x="46609" y="451230"/>
                </a:lnTo>
                <a:lnTo>
                  <a:pt x="22351" y="434848"/>
                </a:lnTo>
                <a:lnTo>
                  <a:pt x="5969" y="41059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233286" y="2634488"/>
            <a:ext cx="565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>
                <a:solidFill>
                  <a:srgbClr val="003366"/>
                </a:solidFill>
                <a:latin typeface="Microsoft Sans Serif"/>
                <a:cs typeface="Microsoft Sans Serif"/>
              </a:rPr>
              <a:t>G</a:t>
            </a:r>
            <a:r>
              <a:rPr dirty="0" sz="1800" spc="-45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1800" spc="-55">
                <a:solidFill>
                  <a:srgbClr val="003366"/>
                </a:solidFill>
                <a:latin typeface="Microsoft Sans Serif"/>
                <a:cs typeface="Microsoft Sans Serif"/>
              </a:rPr>
              <a:t>ả</a:t>
            </a:r>
            <a:r>
              <a:rPr dirty="0" sz="1800">
                <a:solidFill>
                  <a:srgbClr val="003366"/>
                </a:solidFill>
                <a:latin typeface="Microsoft Sans Serif"/>
                <a:cs typeface="Microsoft Sans Serif"/>
              </a:rPr>
              <a:t>m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88635" y="3810000"/>
            <a:ext cx="1316990" cy="1910080"/>
            <a:chOff x="5088635" y="3810000"/>
            <a:chExt cx="1316990" cy="19100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8635" y="4085081"/>
              <a:ext cx="110871" cy="1059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34482" y="3810000"/>
              <a:ext cx="19685" cy="326390"/>
            </a:xfrm>
            <a:custGeom>
              <a:avLst/>
              <a:gdLst/>
              <a:ahLst/>
              <a:cxnLst/>
              <a:rect l="l" t="t" r="r" b="b"/>
              <a:pathLst>
                <a:path w="19685" h="326389">
                  <a:moveTo>
                    <a:pt x="0" y="326389"/>
                  </a:moveTo>
                  <a:lnTo>
                    <a:pt x="19176" y="326389"/>
                  </a:lnTo>
                  <a:lnTo>
                    <a:pt x="19176" y="0"/>
                  </a:lnTo>
                  <a:lnTo>
                    <a:pt x="0" y="0"/>
                  </a:lnTo>
                  <a:lnTo>
                    <a:pt x="0" y="326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05399" y="5257800"/>
              <a:ext cx="1295400" cy="457200"/>
            </a:xfrm>
            <a:custGeom>
              <a:avLst/>
              <a:gdLst/>
              <a:ahLst/>
              <a:cxnLst/>
              <a:rect l="l" t="t" r="r" b="b"/>
              <a:pathLst>
                <a:path w="1295400" h="457200">
                  <a:moveTo>
                    <a:pt x="0" y="76200"/>
                  </a:moveTo>
                  <a:lnTo>
                    <a:pt x="5969" y="46609"/>
                  </a:lnTo>
                  <a:lnTo>
                    <a:pt x="22351" y="22352"/>
                  </a:lnTo>
                  <a:lnTo>
                    <a:pt x="46609" y="5968"/>
                  </a:lnTo>
                  <a:lnTo>
                    <a:pt x="76200" y="0"/>
                  </a:lnTo>
                  <a:lnTo>
                    <a:pt x="1219200" y="0"/>
                  </a:lnTo>
                  <a:lnTo>
                    <a:pt x="1248790" y="5968"/>
                  </a:lnTo>
                  <a:lnTo>
                    <a:pt x="1273048" y="22352"/>
                  </a:lnTo>
                  <a:lnTo>
                    <a:pt x="1289430" y="46609"/>
                  </a:lnTo>
                  <a:lnTo>
                    <a:pt x="1295400" y="76200"/>
                  </a:lnTo>
                  <a:lnTo>
                    <a:pt x="1295400" y="381000"/>
                  </a:lnTo>
                  <a:lnTo>
                    <a:pt x="1289430" y="410667"/>
                  </a:lnTo>
                  <a:lnTo>
                    <a:pt x="1273048" y="434886"/>
                  </a:lnTo>
                  <a:lnTo>
                    <a:pt x="1248790" y="451205"/>
                  </a:lnTo>
                  <a:lnTo>
                    <a:pt x="1219200" y="457200"/>
                  </a:lnTo>
                  <a:lnTo>
                    <a:pt x="76200" y="457200"/>
                  </a:lnTo>
                  <a:lnTo>
                    <a:pt x="46609" y="451205"/>
                  </a:lnTo>
                  <a:lnTo>
                    <a:pt x="22351" y="434886"/>
                  </a:lnTo>
                  <a:lnTo>
                    <a:pt x="5969" y="410667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221604" y="5306948"/>
            <a:ext cx="1055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03366"/>
                </a:solidFill>
                <a:latin typeface="Arial"/>
                <a:cs typeface="Arial"/>
              </a:rPr>
              <a:t>TL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dirty="0" sz="1800" spc="-13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dirty="0" sz="1800" spc="5" b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dirty="0" sz="1800" spc="-10" b="1">
                <a:solidFill>
                  <a:srgbClr val="003366"/>
                </a:solidFill>
                <a:latin typeface="Arial"/>
                <a:cs typeface="Arial"/>
              </a:rPr>
              <a:t>ảm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10400" y="51816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0" y="88900"/>
                </a:moveTo>
                <a:lnTo>
                  <a:pt x="6984" y="54228"/>
                </a:lnTo>
                <a:lnTo>
                  <a:pt x="26034" y="26035"/>
                </a:lnTo>
                <a:lnTo>
                  <a:pt x="54228" y="6985"/>
                </a:lnTo>
                <a:lnTo>
                  <a:pt x="88900" y="0"/>
                </a:lnTo>
                <a:lnTo>
                  <a:pt x="1435100" y="0"/>
                </a:lnTo>
                <a:lnTo>
                  <a:pt x="1469771" y="6985"/>
                </a:lnTo>
                <a:lnTo>
                  <a:pt x="1497965" y="26035"/>
                </a:lnTo>
                <a:lnTo>
                  <a:pt x="1517015" y="54228"/>
                </a:lnTo>
                <a:lnTo>
                  <a:pt x="1524000" y="88900"/>
                </a:lnTo>
                <a:lnTo>
                  <a:pt x="1524000" y="444500"/>
                </a:lnTo>
                <a:lnTo>
                  <a:pt x="1517015" y="479107"/>
                </a:lnTo>
                <a:lnTo>
                  <a:pt x="1497965" y="507365"/>
                </a:lnTo>
                <a:lnTo>
                  <a:pt x="1469771" y="526415"/>
                </a:lnTo>
                <a:lnTo>
                  <a:pt x="1435100" y="533400"/>
                </a:lnTo>
                <a:lnTo>
                  <a:pt x="88900" y="533400"/>
                </a:lnTo>
                <a:lnTo>
                  <a:pt x="54228" y="526415"/>
                </a:lnTo>
                <a:lnTo>
                  <a:pt x="26034" y="507365"/>
                </a:lnTo>
                <a:lnTo>
                  <a:pt x="6984" y="479107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362190" y="5233796"/>
            <a:ext cx="821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03366"/>
                </a:solidFill>
                <a:latin typeface="Arial"/>
                <a:cs typeface="Arial"/>
              </a:rPr>
              <a:t>TL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dirty="0" sz="1800" spc="-13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366"/>
                </a:solidFill>
                <a:latin typeface="Arial"/>
                <a:cs typeface="Arial"/>
              </a:rPr>
              <a:t>BT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53000" y="6019800"/>
            <a:ext cx="1828800" cy="533400"/>
          </a:xfrm>
          <a:custGeom>
            <a:avLst/>
            <a:gdLst/>
            <a:ahLst/>
            <a:cxnLst/>
            <a:rect l="l" t="t" r="r" b="b"/>
            <a:pathLst>
              <a:path w="1828800" h="533400">
                <a:moveTo>
                  <a:pt x="0" y="88900"/>
                </a:moveTo>
                <a:lnTo>
                  <a:pt x="6985" y="54292"/>
                </a:lnTo>
                <a:lnTo>
                  <a:pt x="26035" y="26034"/>
                </a:lnTo>
                <a:lnTo>
                  <a:pt x="54228" y="6984"/>
                </a:lnTo>
                <a:lnTo>
                  <a:pt x="88900" y="0"/>
                </a:lnTo>
                <a:lnTo>
                  <a:pt x="1739900" y="0"/>
                </a:lnTo>
                <a:lnTo>
                  <a:pt x="1774571" y="6984"/>
                </a:lnTo>
                <a:lnTo>
                  <a:pt x="1802765" y="26034"/>
                </a:lnTo>
                <a:lnTo>
                  <a:pt x="1821815" y="54292"/>
                </a:lnTo>
                <a:lnTo>
                  <a:pt x="1828800" y="88900"/>
                </a:lnTo>
                <a:lnTo>
                  <a:pt x="1828800" y="444500"/>
                </a:lnTo>
                <a:lnTo>
                  <a:pt x="1821815" y="479107"/>
                </a:lnTo>
                <a:lnTo>
                  <a:pt x="1802765" y="507365"/>
                </a:lnTo>
                <a:lnTo>
                  <a:pt x="1774571" y="526415"/>
                </a:lnTo>
                <a:lnTo>
                  <a:pt x="1739900" y="533400"/>
                </a:lnTo>
                <a:lnTo>
                  <a:pt x="88900" y="533400"/>
                </a:lnTo>
                <a:lnTo>
                  <a:pt x="54228" y="526415"/>
                </a:lnTo>
                <a:lnTo>
                  <a:pt x="26035" y="507365"/>
                </a:lnTo>
                <a:lnTo>
                  <a:pt x="6985" y="479107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398134" y="6073851"/>
            <a:ext cx="920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 b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dirty="0" sz="1800" spc="-260" b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dirty="0" sz="1800" spc="25" b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dirty="0" sz="1800" spc="-45" b="1">
                <a:solidFill>
                  <a:srgbClr val="003366"/>
                </a:solidFill>
                <a:latin typeface="Arial"/>
                <a:cs typeface="Arial"/>
              </a:rPr>
              <a:t>KH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58000" y="5943600"/>
            <a:ext cx="1752600" cy="533400"/>
          </a:xfrm>
          <a:custGeom>
            <a:avLst/>
            <a:gdLst/>
            <a:ahLst/>
            <a:cxnLst/>
            <a:rect l="l" t="t" r="r" b="b"/>
            <a:pathLst>
              <a:path w="1752600" h="533400">
                <a:moveTo>
                  <a:pt x="0" y="88900"/>
                </a:moveTo>
                <a:lnTo>
                  <a:pt x="6984" y="54292"/>
                </a:lnTo>
                <a:lnTo>
                  <a:pt x="26034" y="26034"/>
                </a:lnTo>
                <a:lnTo>
                  <a:pt x="54228" y="6984"/>
                </a:lnTo>
                <a:lnTo>
                  <a:pt x="88900" y="0"/>
                </a:lnTo>
                <a:lnTo>
                  <a:pt x="1663700" y="0"/>
                </a:lnTo>
                <a:lnTo>
                  <a:pt x="1698371" y="6984"/>
                </a:lnTo>
                <a:lnTo>
                  <a:pt x="1726565" y="26034"/>
                </a:lnTo>
                <a:lnTo>
                  <a:pt x="1745615" y="54292"/>
                </a:lnTo>
                <a:lnTo>
                  <a:pt x="1752600" y="88900"/>
                </a:lnTo>
                <a:lnTo>
                  <a:pt x="1752600" y="444500"/>
                </a:lnTo>
                <a:lnTo>
                  <a:pt x="1745615" y="479107"/>
                </a:lnTo>
                <a:lnTo>
                  <a:pt x="1726565" y="507365"/>
                </a:lnTo>
                <a:lnTo>
                  <a:pt x="1698371" y="526415"/>
                </a:lnTo>
                <a:lnTo>
                  <a:pt x="1663700" y="533400"/>
                </a:lnTo>
                <a:lnTo>
                  <a:pt x="88900" y="533400"/>
                </a:lnTo>
                <a:lnTo>
                  <a:pt x="54228" y="526415"/>
                </a:lnTo>
                <a:lnTo>
                  <a:pt x="26034" y="507365"/>
                </a:lnTo>
                <a:lnTo>
                  <a:pt x="6984" y="479107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266813" y="5978144"/>
            <a:ext cx="94869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95885">
              <a:lnSpc>
                <a:spcPct val="101099"/>
              </a:lnSpc>
              <a:spcBef>
                <a:spcPts val="75"/>
              </a:spcBef>
            </a:pPr>
            <a:r>
              <a:rPr dirty="0" sz="1800" spc="-30" b="1">
                <a:solidFill>
                  <a:srgbClr val="003366"/>
                </a:solidFill>
                <a:latin typeface="Arial"/>
                <a:cs typeface="Arial"/>
              </a:rPr>
              <a:t>Không </a:t>
            </a:r>
            <a:r>
              <a:rPr dirty="0" sz="18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dirty="0" sz="1800" spc="-135" b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TKHC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05600" y="3429000"/>
            <a:ext cx="2057400" cy="381000"/>
          </a:xfrm>
          <a:custGeom>
            <a:avLst/>
            <a:gdLst/>
            <a:ahLst/>
            <a:cxnLst/>
            <a:rect l="l" t="t" r="r" b="b"/>
            <a:pathLst>
              <a:path w="2057400" h="381000">
                <a:moveTo>
                  <a:pt x="0" y="63500"/>
                </a:moveTo>
                <a:lnTo>
                  <a:pt x="4952" y="38735"/>
                </a:lnTo>
                <a:lnTo>
                  <a:pt x="18542" y="18541"/>
                </a:lnTo>
                <a:lnTo>
                  <a:pt x="38734" y="4952"/>
                </a:lnTo>
                <a:lnTo>
                  <a:pt x="63500" y="0"/>
                </a:lnTo>
                <a:lnTo>
                  <a:pt x="1993900" y="0"/>
                </a:lnTo>
                <a:lnTo>
                  <a:pt x="2018665" y="4952"/>
                </a:lnTo>
                <a:lnTo>
                  <a:pt x="2038730" y="18541"/>
                </a:lnTo>
                <a:lnTo>
                  <a:pt x="2052447" y="38735"/>
                </a:lnTo>
                <a:lnTo>
                  <a:pt x="2057400" y="63500"/>
                </a:lnTo>
                <a:lnTo>
                  <a:pt x="2057400" y="317500"/>
                </a:lnTo>
                <a:lnTo>
                  <a:pt x="2052447" y="342264"/>
                </a:lnTo>
                <a:lnTo>
                  <a:pt x="2038730" y="362331"/>
                </a:lnTo>
                <a:lnTo>
                  <a:pt x="2018665" y="376047"/>
                </a:lnTo>
                <a:lnTo>
                  <a:pt x="1993900" y="381000"/>
                </a:lnTo>
                <a:lnTo>
                  <a:pt x="63500" y="381000"/>
                </a:lnTo>
                <a:lnTo>
                  <a:pt x="38734" y="376047"/>
                </a:lnTo>
                <a:lnTo>
                  <a:pt x="18542" y="362331"/>
                </a:lnTo>
                <a:lnTo>
                  <a:pt x="4952" y="342264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839839" y="3470859"/>
            <a:ext cx="179006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FEV</a:t>
            </a:r>
            <a:r>
              <a:rPr dirty="0" sz="1800" spc="-10" b="1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/FVC</a:t>
            </a:r>
            <a:r>
              <a:rPr dirty="0" sz="1800" spc="-114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03366"/>
                </a:solidFill>
                <a:latin typeface="Arial"/>
                <a:cs typeface="Arial"/>
              </a:rPr>
              <a:t>&gt;</a:t>
            </a:r>
            <a:r>
              <a:rPr dirty="0" sz="1800" spc="-70" b="1">
                <a:solidFill>
                  <a:srgbClr val="003366"/>
                </a:solidFill>
                <a:latin typeface="Arial"/>
                <a:cs typeface="Arial"/>
              </a:rPr>
              <a:t>70</a:t>
            </a:r>
            <a:r>
              <a:rPr dirty="0" sz="1800" spc="-80" b="1">
                <a:solidFill>
                  <a:srgbClr val="003366"/>
                </a:solidFill>
                <a:latin typeface="Arial"/>
                <a:cs typeface="Arial"/>
              </a:rPr>
              <a:t>%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38600" y="3429000"/>
            <a:ext cx="2209800" cy="381000"/>
          </a:xfrm>
          <a:custGeom>
            <a:avLst/>
            <a:gdLst/>
            <a:ahLst/>
            <a:cxnLst/>
            <a:rect l="l" t="t" r="r" b="b"/>
            <a:pathLst>
              <a:path w="2209800" h="381000">
                <a:moveTo>
                  <a:pt x="0" y="63500"/>
                </a:moveTo>
                <a:lnTo>
                  <a:pt x="4952" y="38735"/>
                </a:lnTo>
                <a:lnTo>
                  <a:pt x="18541" y="18541"/>
                </a:lnTo>
                <a:lnTo>
                  <a:pt x="38735" y="4952"/>
                </a:lnTo>
                <a:lnTo>
                  <a:pt x="63500" y="0"/>
                </a:lnTo>
                <a:lnTo>
                  <a:pt x="2146300" y="0"/>
                </a:lnTo>
                <a:lnTo>
                  <a:pt x="2171065" y="4952"/>
                </a:lnTo>
                <a:lnTo>
                  <a:pt x="2191130" y="18541"/>
                </a:lnTo>
                <a:lnTo>
                  <a:pt x="2204847" y="38735"/>
                </a:lnTo>
                <a:lnTo>
                  <a:pt x="2209800" y="63500"/>
                </a:lnTo>
                <a:lnTo>
                  <a:pt x="2209800" y="317500"/>
                </a:lnTo>
                <a:lnTo>
                  <a:pt x="2204847" y="342264"/>
                </a:lnTo>
                <a:lnTo>
                  <a:pt x="2191130" y="362331"/>
                </a:lnTo>
                <a:lnTo>
                  <a:pt x="2171065" y="376047"/>
                </a:lnTo>
                <a:lnTo>
                  <a:pt x="2146300" y="381000"/>
                </a:lnTo>
                <a:lnTo>
                  <a:pt x="63500" y="381000"/>
                </a:lnTo>
                <a:lnTo>
                  <a:pt x="38735" y="376047"/>
                </a:lnTo>
                <a:lnTo>
                  <a:pt x="18541" y="362331"/>
                </a:lnTo>
                <a:lnTo>
                  <a:pt x="4952" y="342264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216653" y="3470859"/>
            <a:ext cx="18529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FEV1/FVC</a:t>
            </a:r>
            <a:r>
              <a:rPr dirty="0" sz="1800" spc="-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&lt;</a:t>
            </a:r>
            <a:r>
              <a:rPr dirty="0" sz="1800" spc="-1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75" b="1">
                <a:solidFill>
                  <a:srgbClr val="003366"/>
                </a:solidFill>
                <a:latin typeface="Arial"/>
                <a:cs typeface="Arial"/>
              </a:rPr>
              <a:t>70%,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86600" y="4267200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0" y="63500"/>
                </a:moveTo>
                <a:lnTo>
                  <a:pt x="4952" y="38735"/>
                </a:lnTo>
                <a:lnTo>
                  <a:pt x="18542" y="18542"/>
                </a:lnTo>
                <a:lnTo>
                  <a:pt x="38734" y="4952"/>
                </a:lnTo>
                <a:lnTo>
                  <a:pt x="63500" y="0"/>
                </a:lnTo>
                <a:lnTo>
                  <a:pt x="1231900" y="0"/>
                </a:lnTo>
                <a:lnTo>
                  <a:pt x="1256665" y="4952"/>
                </a:lnTo>
                <a:lnTo>
                  <a:pt x="1276730" y="18542"/>
                </a:lnTo>
                <a:lnTo>
                  <a:pt x="1290447" y="38735"/>
                </a:lnTo>
                <a:lnTo>
                  <a:pt x="1295400" y="63500"/>
                </a:lnTo>
                <a:lnTo>
                  <a:pt x="1295400" y="317500"/>
                </a:lnTo>
                <a:lnTo>
                  <a:pt x="1290447" y="342264"/>
                </a:lnTo>
                <a:lnTo>
                  <a:pt x="1276730" y="362331"/>
                </a:lnTo>
                <a:lnTo>
                  <a:pt x="1256665" y="376047"/>
                </a:lnTo>
                <a:lnTo>
                  <a:pt x="1231900" y="381000"/>
                </a:lnTo>
                <a:lnTo>
                  <a:pt x="63500" y="381000"/>
                </a:lnTo>
                <a:lnTo>
                  <a:pt x="38734" y="376047"/>
                </a:lnTo>
                <a:lnTo>
                  <a:pt x="18542" y="362331"/>
                </a:lnTo>
                <a:lnTo>
                  <a:pt x="4952" y="342264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316216" y="4309617"/>
            <a:ext cx="842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03366"/>
                </a:solidFill>
                <a:latin typeface="Arial"/>
                <a:cs typeface="Arial"/>
              </a:rPr>
              <a:t>Đ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dirty="0" sz="1800" spc="-4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003366"/>
                </a:solidFill>
                <a:latin typeface="Arial"/>
                <a:cs typeface="Arial"/>
              </a:rPr>
              <a:t>TLC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43400" y="4191000"/>
            <a:ext cx="1600200" cy="457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354330">
              <a:lnSpc>
                <a:spcPct val="100000"/>
              </a:lnSpc>
              <a:spcBef>
                <a:spcPts val="295"/>
              </a:spcBef>
            </a:pPr>
            <a:r>
              <a:rPr dirty="0" sz="1800" spc="-45" b="1">
                <a:solidFill>
                  <a:srgbClr val="003366"/>
                </a:solidFill>
                <a:latin typeface="Arial"/>
                <a:cs typeface="Arial"/>
              </a:rPr>
              <a:t>RLTKTN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14437" y="2586037"/>
            <a:ext cx="6606540" cy="3433445"/>
            <a:chOff x="1214437" y="2586037"/>
            <a:chExt cx="6606540" cy="3433445"/>
          </a:xfrm>
        </p:grpSpPr>
        <p:sp>
          <p:nvSpPr>
            <p:cNvPr id="30" name="object 30"/>
            <p:cNvSpPr/>
            <p:nvPr/>
          </p:nvSpPr>
          <p:spPr>
            <a:xfrm>
              <a:off x="1219200" y="2590800"/>
              <a:ext cx="1905000" cy="609600"/>
            </a:xfrm>
            <a:custGeom>
              <a:avLst/>
              <a:gdLst/>
              <a:ahLst/>
              <a:cxnLst/>
              <a:rect l="l" t="t" r="r" b="b"/>
              <a:pathLst>
                <a:path w="1905000" h="609600">
                  <a:moveTo>
                    <a:pt x="0" y="101600"/>
                  </a:moveTo>
                  <a:lnTo>
                    <a:pt x="7988" y="62102"/>
                  </a:lnTo>
                  <a:lnTo>
                    <a:pt x="29756" y="29717"/>
                  </a:lnTo>
                  <a:lnTo>
                    <a:pt x="62103" y="8000"/>
                  </a:lnTo>
                  <a:lnTo>
                    <a:pt x="101600" y="0"/>
                  </a:lnTo>
                  <a:lnTo>
                    <a:pt x="1803400" y="0"/>
                  </a:lnTo>
                  <a:lnTo>
                    <a:pt x="1842897" y="8000"/>
                  </a:lnTo>
                  <a:lnTo>
                    <a:pt x="1875282" y="29717"/>
                  </a:lnTo>
                  <a:lnTo>
                    <a:pt x="1896999" y="62102"/>
                  </a:lnTo>
                  <a:lnTo>
                    <a:pt x="1905000" y="101600"/>
                  </a:lnTo>
                  <a:lnTo>
                    <a:pt x="1905000" y="508000"/>
                  </a:lnTo>
                  <a:lnTo>
                    <a:pt x="1896999" y="547497"/>
                  </a:lnTo>
                  <a:lnTo>
                    <a:pt x="1875282" y="579882"/>
                  </a:lnTo>
                  <a:lnTo>
                    <a:pt x="1842897" y="601599"/>
                  </a:lnTo>
                  <a:lnTo>
                    <a:pt x="1803400" y="609600"/>
                  </a:lnTo>
                  <a:lnTo>
                    <a:pt x="101600" y="609600"/>
                  </a:lnTo>
                  <a:lnTo>
                    <a:pt x="62103" y="601599"/>
                  </a:lnTo>
                  <a:lnTo>
                    <a:pt x="29756" y="579882"/>
                  </a:lnTo>
                  <a:lnTo>
                    <a:pt x="7988" y="547497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724144" y="4639055"/>
              <a:ext cx="2096770" cy="1380490"/>
            </a:xfrm>
            <a:custGeom>
              <a:avLst/>
              <a:gdLst/>
              <a:ahLst/>
              <a:cxnLst/>
              <a:rect l="l" t="t" r="r" b="b"/>
              <a:pathLst>
                <a:path w="2096770" h="1380489">
                  <a:moveTo>
                    <a:pt x="109855" y="1279448"/>
                  </a:moveTo>
                  <a:lnTo>
                    <a:pt x="107569" y="1273860"/>
                  </a:lnTo>
                  <a:lnTo>
                    <a:pt x="97917" y="1269720"/>
                  </a:lnTo>
                  <a:lnTo>
                    <a:pt x="92329" y="1271968"/>
                  </a:lnTo>
                  <a:lnTo>
                    <a:pt x="69469" y="1325549"/>
                  </a:lnTo>
                  <a:lnTo>
                    <a:pt x="37973" y="1074470"/>
                  </a:lnTo>
                  <a:lnTo>
                    <a:pt x="19177" y="1076833"/>
                  </a:lnTo>
                  <a:lnTo>
                    <a:pt x="50546" y="1327924"/>
                  </a:lnTo>
                  <a:lnTo>
                    <a:pt x="15113" y="1281607"/>
                  </a:lnTo>
                  <a:lnTo>
                    <a:pt x="9144" y="1280807"/>
                  </a:lnTo>
                  <a:lnTo>
                    <a:pt x="762" y="1287195"/>
                  </a:lnTo>
                  <a:lnTo>
                    <a:pt x="0" y="1293177"/>
                  </a:lnTo>
                  <a:lnTo>
                    <a:pt x="66675" y="1380401"/>
                  </a:lnTo>
                  <a:lnTo>
                    <a:pt x="109855" y="1279448"/>
                  </a:lnTo>
                  <a:close/>
                </a:path>
                <a:path w="2096770" h="1380489">
                  <a:moveTo>
                    <a:pt x="2096516" y="443865"/>
                  </a:moveTo>
                  <a:lnTo>
                    <a:pt x="2094611" y="438150"/>
                  </a:lnTo>
                  <a:lnTo>
                    <a:pt x="2085213" y="433578"/>
                  </a:lnTo>
                  <a:lnTo>
                    <a:pt x="2079498" y="435483"/>
                  </a:lnTo>
                  <a:lnTo>
                    <a:pt x="2053717" y="487807"/>
                  </a:lnTo>
                  <a:lnTo>
                    <a:pt x="2019554" y="8509"/>
                  </a:lnTo>
                  <a:lnTo>
                    <a:pt x="2010029" y="9144"/>
                  </a:lnTo>
                  <a:lnTo>
                    <a:pt x="2007235" y="0"/>
                  </a:lnTo>
                  <a:lnTo>
                    <a:pt x="77343" y="593598"/>
                  </a:lnTo>
                  <a:lnTo>
                    <a:pt x="116967" y="550799"/>
                  </a:lnTo>
                  <a:lnTo>
                    <a:pt x="116713" y="544703"/>
                  </a:lnTo>
                  <a:lnTo>
                    <a:pt x="108966" y="537591"/>
                  </a:lnTo>
                  <a:lnTo>
                    <a:pt x="102870" y="537845"/>
                  </a:lnTo>
                  <a:lnTo>
                    <a:pt x="28575" y="618617"/>
                  </a:lnTo>
                  <a:lnTo>
                    <a:pt x="135509" y="643636"/>
                  </a:lnTo>
                  <a:lnTo>
                    <a:pt x="140589" y="640461"/>
                  </a:lnTo>
                  <a:lnTo>
                    <a:pt x="143002" y="630174"/>
                  </a:lnTo>
                  <a:lnTo>
                    <a:pt x="139827" y="625094"/>
                  </a:lnTo>
                  <a:lnTo>
                    <a:pt x="83185" y="611759"/>
                  </a:lnTo>
                  <a:lnTo>
                    <a:pt x="2001393" y="21844"/>
                  </a:lnTo>
                  <a:lnTo>
                    <a:pt x="2034794" y="489331"/>
                  </a:lnTo>
                  <a:lnTo>
                    <a:pt x="2001901" y="441071"/>
                  </a:lnTo>
                  <a:lnTo>
                    <a:pt x="1995932" y="439928"/>
                  </a:lnTo>
                  <a:lnTo>
                    <a:pt x="1987296" y="445897"/>
                  </a:lnTo>
                  <a:lnTo>
                    <a:pt x="1986153" y="451739"/>
                  </a:lnTo>
                  <a:lnTo>
                    <a:pt x="2048129" y="542417"/>
                  </a:lnTo>
                  <a:lnTo>
                    <a:pt x="2096516" y="4438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5713476"/>
              <a:ext cx="108203" cy="23012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461897" y="2642361"/>
            <a:ext cx="14128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 b="1">
                <a:solidFill>
                  <a:srgbClr val="003366"/>
                </a:solidFill>
                <a:latin typeface="Arial"/>
                <a:cs typeface="Arial"/>
              </a:rPr>
              <a:t>Bình</a:t>
            </a:r>
            <a:r>
              <a:rPr dirty="0" sz="1800" spc="27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thường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95400" y="3813047"/>
            <a:ext cx="1828800" cy="685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455930" marR="441959" indent="95885">
              <a:lnSpc>
                <a:spcPct val="101200"/>
              </a:lnSpc>
              <a:spcBef>
                <a:spcPts val="120"/>
              </a:spcBef>
            </a:pPr>
            <a:r>
              <a:rPr dirty="0" sz="1800" spc="-30" b="1">
                <a:solidFill>
                  <a:srgbClr val="003366"/>
                </a:solidFill>
                <a:latin typeface="Arial"/>
                <a:cs typeface="Arial"/>
              </a:rPr>
              <a:t>Không </a:t>
            </a:r>
            <a:r>
              <a:rPr dirty="0" sz="18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dirty="0" sz="1800" spc="-135" b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TKHC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81400" y="1447800"/>
            <a:ext cx="20574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315595">
              <a:lnSpc>
                <a:spcPct val="100000"/>
              </a:lnSpc>
              <a:spcBef>
                <a:spcPts val="254"/>
              </a:spcBef>
            </a:pP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FVC hoặc</a:t>
            </a:r>
            <a:r>
              <a:rPr dirty="0" sz="1800" spc="-1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3366"/>
                </a:solidFill>
                <a:latin typeface="Arial"/>
                <a:cs typeface="Arial"/>
              </a:rPr>
              <a:t>VC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48840" y="2048255"/>
            <a:ext cx="5640705" cy="2218690"/>
          </a:xfrm>
          <a:custGeom>
            <a:avLst/>
            <a:gdLst/>
            <a:ahLst/>
            <a:cxnLst/>
            <a:rect l="l" t="t" r="r" b="b"/>
            <a:pathLst>
              <a:path w="5640705" h="2218690">
                <a:moveTo>
                  <a:pt x="110363" y="1667002"/>
                </a:moveTo>
                <a:lnTo>
                  <a:pt x="108458" y="1661287"/>
                </a:lnTo>
                <a:lnTo>
                  <a:pt x="99060" y="1656461"/>
                </a:lnTo>
                <a:lnTo>
                  <a:pt x="93345" y="1658366"/>
                </a:lnTo>
                <a:lnTo>
                  <a:pt x="67310" y="1710436"/>
                </a:lnTo>
                <a:lnTo>
                  <a:pt x="32258" y="1151382"/>
                </a:lnTo>
                <a:lnTo>
                  <a:pt x="13208" y="1152652"/>
                </a:lnTo>
                <a:lnTo>
                  <a:pt x="48260" y="1711706"/>
                </a:lnTo>
                <a:lnTo>
                  <a:pt x="15748" y="1663319"/>
                </a:lnTo>
                <a:lnTo>
                  <a:pt x="9906" y="1662049"/>
                </a:lnTo>
                <a:lnTo>
                  <a:pt x="1143" y="1667891"/>
                </a:lnTo>
                <a:lnTo>
                  <a:pt x="0" y="1673860"/>
                </a:lnTo>
                <a:lnTo>
                  <a:pt x="61087" y="1765046"/>
                </a:lnTo>
                <a:lnTo>
                  <a:pt x="110363" y="1667002"/>
                </a:lnTo>
                <a:close/>
              </a:path>
              <a:path w="5640705" h="2218690">
                <a:moveTo>
                  <a:pt x="4365879" y="542544"/>
                </a:moveTo>
                <a:lnTo>
                  <a:pt x="4342968" y="518922"/>
                </a:lnTo>
                <a:lnTo>
                  <a:pt x="4293108" y="467487"/>
                </a:lnTo>
                <a:lnTo>
                  <a:pt x="4289552" y="463677"/>
                </a:lnTo>
                <a:lnTo>
                  <a:pt x="4283456" y="463550"/>
                </a:lnTo>
                <a:lnTo>
                  <a:pt x="4279646" y="467233"/>
                </a:lnTo>
                <a:lnTo>
                  <a:pt x="4275963" y="470916"/>
                </a:lnTo>
                <a:lnTo>
                  <a:pt x="4275836" y="477012"/>
                </a:lnTo>
                <a:lnTo>
                  <a:pt x="4279519" y="480695"/>
                </a:lnTo>
                <a:lnTo>
                  <a:pt x="4316349" y="518922"/>
                </a:lnTo>
                <a:lnTo>
                  <a:pt x="2531122" y="19050"/>
                </a:lnTo>
                <a:lnTo>
                  <a:pt x="2496197" y="9271"/>
                </a:lnTo>
                <a:lnTo>
                  <a:pt x="2463546" y="127"/>
                </a:lnTo>
                <a:lnTo>
                  <a:pt x="2461006" y="9271"/>
                </a:lnTo>
                <a:lnTo>
                  <a:pt x="2458974" y="0"/>
                </a:lnTo>
                <a:lnTo>
                  <a:pt x="73507" y="521703"/>
                </a:lnTo>
                <a:lnTo>
                  <a:pt x="112522" y="485775"/>
                </a:lnTo>
                <a:lnTo>
                  <a:pt x="116459" y="482219"/>
                </a:lnTo>
                <a:lnTo>
                  <a:pt x="116713" y="476250"/>
                </a:lnTo>
                <a:lnTo>
                  <a:pt x="113157" y="472313"/>
                </a:lnTo>
                <a:lnTo>
                  <a:pt x="109601" y="468503"/>
                </a:lnTo>
                <a:lnTo>
                  <a:pt x="103505" y="468249"/>
                </a:lnTo>
                <a:lnTo>
                  <a:pt x="99695" y="471805"/>
                </a:lnTo>
                <a:lnTo>
                  <a:pt x="22733" y="542544"/>
                </a:lnTo>
                <a:lnTo>
                  <a:pt x="122174" y="574675"/>
                </a:lnTo>
                <a:lnTo>
                  <a:pt x="127127" y="576326"/>
                </a:lnTo>
                <a:lnTo>
                  <a:pt x="132588" y="573532"/>
                </a:lnTo>
                <a:lnTo>
                  <a:pt x="134112" y="568579"/>
                </a:lnTo>
                <a:lnTo>
                  <a:pt x="135763" y="563626"/>
                </a:lnTo>
                <a:lnTo>
                  <a:pt x="132969" y="558165"/>
                </a:lnTo>
                <a:lnTo>
                  <a:pt x="128016" y="556641"/>
                </a:lnTo>
                <a:lnTo>
                  <a:pt x="100965" y="547878"/>
                </a:lnTo>
                <a:lnTo>
                  <a:pt x="77597" y="540385"/>
                </a:lnTo>
                <a:lnTo>
                  <a:pt x="43180" y="547878"/>
                </a:lnTo>
                <a:lnTo>
                  <a:pt x="104292" y="534543"/>
                </a:lnTo>
                <a:lnTo>
                  <a:pt x="2460625" y="19050"/>
                </a:lnTo>
                <a:lnTo>
                  <a:pt x="4311269" y="537210"/>
                </a:lnTo>
                <a:lnTo>
                  <a:pt x="4254881" y="551815"/>
                </a:lnTo>
                <a:lnTo>
                  <a:pt x="4251833" y="557022"/>
                </a:lnTo>
                <a:lnTo>
                  <a:pt x="4253103" y="562102"/>
                </a:lnTo>
                <a:lnTo>
                  <a:pt x="4254500" y="567182"/>
                </a:lnTo>
                <a:lnTo>
                  <a:pt x="4259707" y="570230"/>
                </a:lnTo>
                <a:lnTo>
                  <a:pt x="4264787" y="568960"/>
                </a:lnTo>
                <a:lnTo>
                  <a:pt x="4365879" y="542544"/>
                </a:lnTo>
                <a:close/>
              </a:path>
              <a:path w="5640705" h="2218690">
                <a:moveTo>
                  <a:pt x="5584952" y="1380617"/>
                </a:moveTo>
                <a:lnTo>
                  <a:pt x="5510911" y="1299591"/>
                </a:lnTo>
                <a:lnTo>
                  <a:pt x="5504942" y="1299210"/>
                </a:lnTo>
                <a:lnTo>
                  <a:pt x="5497195" y="1306322"/>
                </a:lnTo>
                <a:lnTo>
                  <a:pt x="5496941" y="1312418"/>
                </a:lnTo>
                <a:lnTo>
                  <a:pt x="5536184" y="1355344"/>
                </a:lnTo>
                <a:lnTo>
                  <a:pt x="4368673" y="990600"/>
                </a:lnTo>
                <a:lnTo>
                  <a:pt x="4365879" y="999744"/>
                </a:lnTo>
                <a:lnTo>
                  <a:pt x="4363339" y="990600"/>
                </a:lnTo>
                <a:lnTo>
                  <a:pt x="3043936" y="1356995"/>
                </a:lnTo>
                <a:lnTo>
                  <a:pt x="3084449" y="1315212"/>
                </a:lnTo>
                <a:lnTo>
                  <a:pt x="3084449" y="1309243"/>
                </a:lnTo>
                <a:lnTo>
                  <a:pt x="3076829" y="1301877"/>
                </a:lnTo>
                <a:lnTo>
                  <a:pt x="3070860" y="1301877"/>
                </a:lnTo>
                <a:lnTo>
                  <a:pt x="2994279" y="1380617"/>
                </a:lnTo>
                <a:lnTo>
                  <a:pt x="3100451" y="1408557"/>
                </a:lnTo>
                <a:lnTo>
                  <a:pt x="3105658" y="1405509"/>
                </a:lnTo>
                <a:lnTo>
                  <a:pt x="3108325" y="1395349"/>
                </a:lnTo>
                <a:lnTo>
                  <a:pt x="3105277" y="1390142"/>
                </a:lnTo>
                <a:lnTo>
                  <a:pt x="3049016" y="1375410"/>
                </a:lnTo>
                <a:lnTo>
                  <a:pt x="4365498" y="1009650"/>
                </a:lnTo>
                <a:lnTo>
                  <a:pt x="5530596" y="1373632"/>
                </a:lnTo>
                <a:lnTo>
                  <a:pt x="5473700" y="1386586"/>
                </a:lnTo>
                <a:lnTo>
                  <a:pt x="5470525" y="1391666"/>
                </a:lnTo>
                <a:lnTo>
                  <a:pt x="5472811" y="1401953"/>
                </a:lnTo>
                <a:lnTo>
                  <a:pt x="5478018" y="1405128"/>
                </a:lnTo>
                <a:lnTo>
                  <a:pt x="5584952" y="1380617"/>
                </a:lnTo>
                <a:close/>
              </a:path>
              <a:path w="5640705" h="2218690">
                <a:moveTo>
                  <a:pt x="5640324" y="2123821"/>
                </a:moveTo>
                <a:lnTo>
                  <a:pt x="5638800" y="2118106"/>
                </a:lnTo>
                <a:lnTo>
                  <a:pt x="5629656" y="2112772"/>
                </a:lnTo>
                <a:lnTo>
                  <a:pt x="5623814" y="2114296"/>
                </a:lnTo>
                <a:lnTo>
                  <a:pt x="5594477" y="2164588"/>
                </a:lnTo>
                <a:lnTo>
                  <a:pt x="5594477" y="1761617"/>
                </a:lnTo>
                <a:lnTo>
                  <a:pt x="5575427" y="1761617"/>
                </a:lnTo>
                <a:lnTo>
                  <a:pt x="5575427" y="2164588"/>
                </a:lnTo>
                <a:lnTo>
                  <a:pt x="5546090" y="2114296"/>
                </a:lnTo>
                <a:lnTo>
                  <a:pt x="5540248" y="2112772"/>
                </a:lnTo>
                <a:lnTo>
                  <a:pt x="5531104" y="2118106"/>
                </a:lnTo>
                <a:lnTo>
                  <a:pt x="5529580" y="2123821"/>
                </a:lnTo>
                <a:lnTo>
                  <a:pt x="5584952" y="2218690"/>
                </a:lnTo>
                <a:lnTo>
                  <a:pt x="5640324" y="21238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551129"/>
            <a:ext cx="346837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5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ư</a:t>
            </a:r>
            <a:r>
              <a:rPr dirty="0" sz="3200" spc="15" b="1">
                <a:solidFill>
                  <a:srgbClr val="FF0000"/>
                </a:solidFill>
                <a:latin typeface="Arial"/>
                <a:cs typeface="Arial"/>
              </a:rPr>
              <a:t>ớ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320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dirty="0" sz="3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15" b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3200" spc="1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3200" spc="-2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5" b="1">
                <a:solidFill>
                  <a:srgbClr val="FF0000"/>
                </a:solidFill>
                <a:latin typeface="Arial"/>
                <a:cs typeface="Arial"/>
              </a:rPr>
              <a:t>FVC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444" y="1505838"/>
            <a:ext cx="5149850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125">
                <a:solidFill>
                  <a:srgbClr val="003366"/>
                </a:solidFill>
                <a:latin typeface="Microsoft Sans Serif"/>
                <a:cs typeface="Microsoft Sans Serif"/>
              </a:rPr>
              <a:t>Đường</a:t>
            </a:r>
            <a:r>
              <a:rPr dirty="0" sz="2750" spc="6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0">
                <a:solidFill>
                  <a:srgbClr val="003366"/>
                </a:solidFill>
                <a:latin typeface="Microsoft Sans Serif"/>
                <a:cs typeface="Microsoft Sans Serif"/>
              </a:rPr>
              <a:t>cong</a:t>
            </a:r>
            <a:r>
              <a:rPr dirty="0" sz="2750" spc="8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0">
                <a:solidFill>
                  <a:srgbClr val="003366"/>
                </a:solidFill>
                <a:latin typeface="Microsoft Sans Serif"/>
                <a:cs typeface="Microsoft Sans Serif"/>
              </a:rPr>
              <a:t>FVC</a:t>
            </a:r>
            <a:r>
              <a:rPr dirty="0" sz="2750" spc="1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003366"/>
                </a:solidFill>
                <a:latin typeface="Microsoft Sans Serif"/>
                <a:cs typeface="Microsoft Sans Serif"/>
              </a:rPr>
              <a:t>trong</a:t>
            </a:r>
            <a:r>
              <a:rPr dirty="0" sz="275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40">
                <a:solidFill>
                  <a:srgbClr val="003366"/>
                </a:solidFill>
                <a:latin typeface="Microsoft Sans Serif"/>
                <a:cs typeface="Microsoft Sans Serif"/>
              </a:rPr>
              <a:t>RLTKTN</a:t>
            </a:r>
            <a:endParaRPr sz="27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3827" y="2465832"/>
            <a:ext cx="4957572" cy="350824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375" y="3226307"/>
            <a:ext cx="2523744" cy="3368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7" y="100584"/>
            <a:ext cx="8474964" cy="28011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73501" y="3398266"/>
            <a:ext cx="102361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solidFill>
                  <a:srgbClr val="003366"/>
                </a:solidFill>
                <a:latin typeface="Microsoft Sans Serif"/>
                <a:cs typeface="Microsoft Sans Serif"/>
              </a:rPr>
              <a:t>RLTK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3366"/>
                </a:solidFill>
                <a:latin typeface="Microsoft Sans Serif"/>
                <a:cs typeface="Microsoft Sans Serif"/>
              </a:rPr>
              <a:t>tắc</a:t>
            </a:r>
            <a:r>
              <a:rPr dirty="0" sz="1800" spc="-1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15">
                <a:solidFill>
                  <a:srgbClr val="003366"/>
                </a:solidFill>
                <a:latin typeface="Microsoft Sans Serif"/>
                <a:cs typeface="Microsoft Sans Serif"/>
              </a:rPr>
              <a:t>nghẽn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336931"/>
            <a:ext cx="132334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550" spc="10" b="1">
                <a:solidFill>
                  <a:srgbClr val="003366"/>
                </a:solidFill>
                <a:latin typeface="Arial"/>
                <a:cs typeface="Arial"/>
              </a:rPr>
              <a:t>TN</a:t>
            </a:r>
            <a:r>
              <a:rPr dirty="0" sz="1550" spc="4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550" spc="5" b="1">
                <a:solidFill>
                  <a:srgbClr val="003366"/>
                </a:solidFill>
                <a:latin typeface="Arial"/>
                <a:cs typeface="Arial"/>
              </a:rPr>
              <a:t>đường </a:t>
            </a:r>
            <a:r>
              <a:rPr dirty="0" sz="155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550" spc="5" b="1">
                <a:solidFill>
                  <a:srgbClr val="003366"/>
                </a:solidFill>
                <a:latin typeface="Arial"/>
                <a:cs typeface="Arial"/>
              </a:rPr>
              <a:t>thở</a:t>
            </a:r>
            <a:r>
              <a:rPr dirty="0" sz="155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550" spc="5" b="1">
                <a:solidFill>
                  <a:srgbClr val="003366"/>
                </a:solidFill>
                <a:latin typeface="Arial"/>
                <a:cs typeface="Arial"/>
              </a:rPr>
              <a:t>trung</a:t>
            </a:r>
            <a:r>
              <a:rPr dirty="0" sz="1550" spc="5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550" spc="-40" b="1">
                <a:solidFill>
                  <a:srgbClr val="003366"/>
                </a:solidFill>
                <a:latin typeface="Arial"/>
                <a:cs typeface="Arial"/>
              </a:rPr>
              <a:t>tâm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6477" y="1848053"/>
            <a:ext cx="12896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3366"/>
                </a:solidFill>
                <a:latin typeface="Microsoft Sans Serif"/>
                <a:cs typeface="Microsoft Sans Serif"/>
              </a:rPr>
              <a:t>TN</a:t>
            </a:r>
            <a:r>
              <a:rPr dirty="0" sz="1800" spc="-9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3366"/>
                </a:solidFill>
                <a:latin typeface="Microsoft Sans Serif"/>
                <a:cs typeface="Microsoft Sans Serif"/>
              </a:rPr>
              <a:t>ngoài</a:t>
            </a:r>
            <a:r>
              <a:rPr dirty="0" sz="1800" spc="-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03366"/>
                </a:solidFill>
                <a:latin typeface="Microsoft Sans Serif"/>
                <a:cs typeface="Microsoft Sans Serif"/>
              </a:rPr>
              <a:t>LN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0814" y="322579"/>
            <a:ext cx="1250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3366"/>
                </a:solidFill>
                <a:latin typeface="Microsoft Sans Serif"/>
                <a:cs typeface="Microsoft Sans Serif"/>
              </a:rPr>
              <a:t>TN</a:t>
            </a:r>
            <a:r>
              <a:rPr dirty="0" sz="1800" spc="-8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">
                <a:solidFill>
                  <a:srgbClr val="003366"/>
                </a:solidFill>
                <a:latin typeface="Microsoft Sans Serif"/>
                <a:cs typeface="Microsoft Sans Serif"/>
              </a:rPr>
              <a:t>trong</a:t>
            </a:r>
            <a:r>
              <a:rPr dirty="0" sz="1800" spc="-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03366"/>
                </a:solidFill>
                <a:latin typeface="Microsoft Sans Serif"/>
                <a:cs typeface="Microsoft Sans Serif"/>
              </a:rPr>
              <a:t>LN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2382" y="4364177"/>
            <a:ext cx="2361565" cy="62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130" b="1">
                <a:solidFill>
                  <a:srgbClr val="FF0000"/>
                </a:solidFill>
                <a:latin typeface="Arial"/>
                <a:cs typeface="Arial"/>
              </a:rPr>
              <a:t>Các</a:t>
            </a:r>
            <a:r>
              <a:rPr dirty="0" sz="3950" spc="3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950" spc="-140" b="1">
                <a:solidFill>
                  <a:srgbClr val="FF0000"/>
                </a:solidFill>
                <a:latin typeface="Arial"/>
                <a:cs typeface="Arial"/>
              </a:rPr>
              <a:t>RLTK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284" y="565861"/>
            <a:ext cx="2799715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"/>
              <a:t>Bước</a:t>
            </a:r>
            <a:r>
              <a:rPr dirty="0" sz="3300" spc="-35"/>
              <a:t> </a:t>
            </a:r>
            <a:r>
              <a:rPr dirty="0" sz="3300" spc="-15"/>
              <a:t>2:</a:t>
            </a:r>
            <a:r>
              <a:rPr dirty="0" sz="3300" spc="-110"/>
              <a:t> </a:t>
            </a:r>
            <a:r>
              <a:rPr dirty="0" sz="3300" spc="-15"/>
              <a:t>FEV1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5715000" y="25908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0" y="76200"/>
                </a:moveTo>
                <a:lnTo>
                  <a:pt x="5969" y="46609"/>
                </a:lnTo>
                <a:lnTo>
                  <a:pt x="22351" y="22351"/>
                </a:lnTo>
                <a:lnTo>
                  <a:pt x="46609" y="5969"/>
                </a:lnTo>
                <a:lnTo>
                  <a:pt x="76200" y="0"/>
                </a:lnTo>
                <a:lnTo>
                  <a:pt x="1524000" y="0"/>
                </a:lnTo>
                <a:lnTo>
                  <a:pt x="1553591" y="5969"/>
                </a:lnTo>
                <a:lnTo>
                  <a:pt x="1577848" y="22351"/>
                </a:lnTo>
                <a:lnTo>
                  <a:pt x="1594230" y="46609"/>
                </a:lnTo>
                <a:lnTo>
                  <a:pt x="1600200" y="76200"/>
                </a:lnTo>
                <a:lnTo>
                  <a:pt x="1600200" y="381000"/>
                </a:lnTo>
                <a:lnTo>
                  <a:pt x="1594230" y="410590"/>
                </a:lnTo>
                <a:lnTo>
                  <a:pt x="1577848" y="434848"/>
                </a:lnTo>
                <a:lnTo>
                  <a:pt x="1553591" y="451230"/>
                </a:lnTo>
                <a:lnTo>
                  <a:pt x="1524000" y="457200"/>
                </a:lnTo>
                <a:lnTo>
                  <a:pt x="76200" y="457200"/>
                </a:lnTo>
                <a:lnTo>
                  <a:pt x="46609" y="451230"/>
                </a:lnTo>
                <a:lnTo>
                  <a:pt x="22351" y="434848"/>
                </a:lnTo>
                <a:lnTo>
                  <a:pt x="5969" y="41059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33286" y="2634488"/>
            <a:ext cx="565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>
                <a:solidFill>
                  <a:srgbClr val="003366"/>
                </a:solidFill>
                <a:latin typeface="Microsoft Sans Serif"/>
                <a:cs typeface="Microsoft Sans Serif"/>
              </a:rPr>
              <a:t>G</a:t>
            </a:r>
            <a:r>
              <a:rPr dirty="0" sz="1800" spc="-45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1800" spc="-55">
                <a:solidFill>
                  <a:srgbClr val="003366"/>
                </a:solidFill>
                <a:latin typeface="Microsoft Sans Serif"/>
                <a:cs typeface="Microsoft Sans Serif"/>
              </a:rPr>
              <a:t>ả</a:t>
            </a:r>
            <a:r>
              <a:rPr dirty="0" sz="1800">
                <a:solidFill>
                  <a:srgbClr val="003366"/>
                </a:solidFill>
                <a:latin typeface="Microsoft Sans Serif"/>
                <a:cs typeface="Microsoft Sans Serif"/>
              </a:rPr>
              <a:t>m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0" y="5181600"/>
            <a:ext cx="1295400" cy="457200"/>
          </a:xfrm>
          <a:custGeom>
            <a:avLst/>
            <a:gdLst/>
            <a:ahLst/>
            <a:cxnLst/>
            <a:rect l="l" t="t" r="r" b="b"/>
            <a:pathLst>
              <a:path w="1295400" h="457200">
                <a:moveTo>
                  <a:pt x="0" y="76200"/>
                </a:moveTo>
                <a:lnTo>
                  <a:pt x="5969" y="46608"/>
                </a:lnTo>
                <a:lnTo>
                  <a:pt x="22351" y="22351"/>
                </a:lnTo>
                <a:lnTo>
                  <a:pt x="46609" y="5968"/>
                </a:lnTo>
                <a:lnTo>
                  <a:pt x="76200" y="0"/>
                </a:lnTo>
                <a:lnTo>
                  <a:pt x="1219200" y="0"/>
                </a:lnTo>
                <a:lnTo>
                  <a:pt x="1248790" y="5968"/>
                </a:lnTo>
                <a:lnTo>
                  <a:pt x="1273048" y="22351"/>
                </a:lnTo>
                <a:lnTo>
                  <a:pt x="1289430" y="46608"/>
                </a:lnTo>
                <a:lnTo>
                  <a:pt x="1295400" y="76200"/>
                </a:lnTo>
                <a:lnTo>
                  <a:pt x="1295400" y="381000"/>
                </a:lnTo>
                <a:lnTo>
                  <a:pt x="1289430" y="410667"/>
                </a:lnTo>
                <a:lnTo>
                  <a:pt x="1273048" y="434886"/>
                </a:lnTo>
                <a:lnTo>
                  <a:pt x="1248790" y="451205"/>
                </a:lnTo>
                <a:lnTo>
                  <a:pt x="1219200" y="457200"/>
                </a:lnTo>
                <a:lnTo>
                  <a:pt x="76200" y="457200"/>
                </a:lnTo>
                <a:lnTo>
                  <a:pt x="46609" y="451205"/>
                </a:lnTo>
                <a:lnTo>
                  <a:pt x="22351" y="434886"/>
                </a:lnTo>
                <a:lnTo>
                  <a:pt x="5969" y="410667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4783835" y="3500437"/>
            <a:ext cx="3679190" cy="767080"/>
            <a:chOff x="4783835" y="3500437"/>
            <a:chExt cx="3679190" cy="7670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3835" y="4161281"/>
              <a:ext cx="109347" cy="1059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29047" y="3886200"/>
              <a:ext cx="19050" cy="326390"/>
            </a:xfrm>
            <a:custGeom>
              <a:avLst/>
              <a:gdLst/>
              <a:ahLst/>
              <a:cxnLst/>
              <a:rect l="l" t="t" r="r" b="b"/>
              <a:pathLst>
                <a:path w="19050" h="326389">
                  <a:moveTo>
                    <a:pt x="0" y="326389"/>
                  </a:moveTo>
                  <a:lnTo>
                    <a:pt x="18923" y="326389"/>
                  </a:lnTo>
                  <a:lnTo>
                    <a:pt x="18923" y="0"/>
                  </a:lnTo>
                  <a:lnTo>
                    <a:pt x="0" y="0"/>
                  </a:lnTo>
                  <a:lnTo>
                    <a:pt x="0" y="326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00799" y="3505200"/>
              <a:ext cx="2057400" cy="381000"/>
            </a:xfrm>
            <a:custGeom>
              <a:avLst/>
              <a:gdLst/>
              <a:ahLst/>
              <a:cxnLst/>
              <a:rect l="l" t="t" r="r" b="b"/>
              <a:pathLst>
                <a:path w="2057400" h="381000">
                  <a:moveTo>
                    <a:pt x="0" y="63500"/>
                  </a:moveTo>
                  <a:lnTo>
                    <a:pt x="4952" y="38735"/>
                  </a:lnTo>
                  <a:lnTo>
                    <a:pt x="18541" y="18541"/>
                  </a:lnTo>
                  <a:lnTo>
                    <a:pt x="38735" y="4952"/>
                  </a:lnTo>
                  <a:lnTo>
                    <a:pt x="63500" y="0"/>
                  </a:lnTo>
                  <a:lnTo>
                    <a:pt x="1993900" y="0"/>
                  </a:lnTo>
                  <a:lnTo>
                    <a:pt x="2018665" y="4952"/>
                  </a:lnTo>
                  <a:lnTo>
                    <a:pt x="2038730" y="18541"/>
                  </a:lnTo>
                  <a:lnTo>
                    <a:pt x="2052447" y="38735"/>
                  </a:lnTo>
                  <a:lnTo>
                    <a:pt x="2057400" y="63500"/>
                  </a:lnTo>
                  <a:lnTo>
                    <a:pt x="2057400" y="317500"/>
                  </a:lnTo>
                  <a:lnTo>
                    <a:pt x="2052447" y="342264"/>
                  </a:lnTo>
                  <a:lnTo>
                    <a:pt x="2038730" y="362331"/>
                  </a:lnTo>
                  <a:lnTo>
                    <a:pt x="2018665" y="376047"/>
                  </a:lnTo>
                  <a:lnTo>
                    <a:pt x="1993900" y="381000"/>
                  </a:lnTo>
                  <a:lnTo>
                    <a:pt x="63500" y="381000"/>
                  </a:lnTo>
                  <a:lnTo>
                    <a:pt x="38735" y="376047"/>
                  </a:lnTo>
                  <a:lnTo>
                    <a:pt x="18541" y="362331"/>
                  </a:lnTo>
                  <a:lnTo>
                    <a:pt x="4952" y="342264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926204" y="5228971"/>
            <a:ext cx="1055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03366"/>
                </a:solidFill>
                <a:latin typeface="Arial"/>
                <a:cs typeface="Arial"/>
              </a:rPr>
              <a:t>TL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dirty="0" sz="1800" spc="-13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dirty="0" sz="1800" spc="5" b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dirty="0" sz="1800" spc="-10" b="1">
                <a:solidFill>
                  <a:srgbClr val="003366"/>
                </a:solidFill>
                <a:latin typeface="Arial"/>
                <a:cs typeface="Arial"/>
              </a:rPr>
              <a:t>ảm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0200" y="51054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114300"/>
                </a:moveTo>
                <a:lnTo>
                  <a:pt x="9016" y="69850"/>
                </a:lnTo>
                <a:lnTo>
                  <a:pt x="33527" y="33527"/>
                </a:lnTo>
                <a:lnTo>
                  <a:pt x="69850" y="9017"/>
                </a:lnTo>
                <a:lnTo>
                  <a:pt x="114300" y="0"/>
                </a:lnTo>
                <a:lnTo>
                  <a:pt x="1409700" y="0"/>
                </a:lnTo>
                <a:lnTo>
                  <a:pt x="1454150" y="9017"/>
                </a:lnTo>
                <a:lnTo>
                  <a:pt x="1490472" y="33527"/>
                </a:lnTo>
                <a:lnTo>
                  <a:pt x="1514982" y="69850"/>
                </a:lnTo>
                <a:lnTo>
                  <a:pt x="1524000" y="114300"/>
                </a:lnTo>
                <a:lnTo>
                  <a:pt x="1524000" y="571500"/>
                </a:lnTo>
                <a:lnTo>
                  <a:pt x="1514982" y="615988"/>
                </a:lnTo>
                <a:lnTo>
                  <a:pt x="1490472" y="652322"/>
                </a:lnTo>
                <a:lnTo>
                  <a:pt x="1454150" y="676821"/>
                </a:lnTo>
                <a:lnTo>
                  <a:pt x="1409700" y="685800"/>
                </a:lnTo>
                <a:lnTo>
                  <a:pt x="114300" y="685800"/>
                </a:lnTo>
                <a:lnTo>
                  <a:pt x="69850" y="676821"/>
                </a:lnTo>
                <a:lnTo>
                  <a:pt x="33527" y="652322"/>
                </a:lnTo>
                <a:lnTo>
                  <a:pt x="9016" y="615988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631307" y="5164073"/>
            <a:ext cx="10966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003366"/>
                </a:solidFill>
                <a:latin typeface="Arial"/>
                <a:cs typeface="Arial"/>
              </a:rPr>
              <a:t>TLC</a:t>
            </a:r>
            <a:r>
              <a:rPr dirty="0" sz="1800" spc="-1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366"/>
                </a:solidFill>
                <a:latin typeface="Arial"/>
                <a:cs typeface="Arial"/>
              </a:rPr>
              <a:t>BT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h</a:t>
            </a:r>
            <a:r>
              <a:rPr dirty="0" sz="1800" spc="5" b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ặ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dirty="0" sz="1800" spc="-8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tăng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33800" y="6324600"/>
            <a:ext cx="1447800" cy="533400"/>
          </a:xfrm>
          <a:custGeom>
            <a:avLst/>
            <a:gdLst/>
            <a:ahLst/>
            <a:cxnLst/>
            <a:rect l="l" t="t" r="r" b="b"/>
            <a:pathLst>
              <a:path w="1447800" h="533400">
                <a:moveTo>
                  <a:pt x="0" y="88900"/>
                </a:moveTo>
                <a:lnTo>
                  <a:pt x="6985" y="54292"/>
                </a:lnTo>
                <a:lnTo>
                  <a:pt x="26035" y="26034"/>
                </a:lnTo>
                <a:lnTo>
                  <a:pt x="54228" y="6984"/>
                </a:lnTo>
                <a:lnTo>
                  <a:pt x="88900" y="0"/>
                </a:lnTo>
                <a:lnTo>
                  <a:pt x="1358900" y="0"/>
                </a:lnTo>
                <a:lnTo>
                  <a:pt x="1393571" y="6984"/>
                </a:lnTo>
                <a:lnTo>
                  <a:pt x="1421764" y="26034"/>
                </a:lnTo>
                <a:lnTo>
                  <a:pt x="1440814" y="54292"/>
                </a:lnTo>
                <a:lnTo>
                  <a:pt x="1447800" y="88900"/>
                </a:lnTo>
                <a:lnTo>
                  <a:pt x="1447800" y="444497"/>
                </a:lnTo>
                <a:lnTo>
                  <a:pt x="1440814" y="479101"/>
                </a:lnTo>
                <a:lnTo>
                  <a:pt x="1421764" y="507359"/>
                </a:lnTo>
                <a:lnTo>
                  <a:pt x="1393571" y="526412"/>
                </a:lnTo>
                <a:lnTo>
                  <a:pt x="1358900" y="533399"/>
                </a:lnTo>
                <a:lnTo>
                  <a:pt x="88900" y="533399"/>
                </a:lnTo>
                <a:lnTo>
                  <a:pt x="54228" y="526412"/>
                </a:lnTo>
                <a:lnTo>
                  <a:pt x="26035" y="507359"/>
                </a:lnTo>
                <a:lnTo>
                  <a:pt x="6985" y="479101"/>
                </a:lnTo>
                <a:lnTo>
                  <a:pt x="0" y="444497"/>
                </a:lnTo>
                <a:lnTo>
                  <a:pt x="0" y="889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86529" y="6378651"/>
            <a:ext cx="920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 b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dirty="0" sz="1800" spc="-260" b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dirty="0" sz="1800" spc="25" b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dirty="0" sz="1800" spc="-45" b="1">
                <a:solidFill>
                  <a:srgbClr val="003366"/>
                </a:solidFill>
                <a:latin typeface="Arial"/>
                <a:cs typeface="Arial"/>
              </a:rPr>
              <a:t>KH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4000" y="6096000"/>
            <a:ext cx="1752600" cy="685800"/>
          </a:xfrm>
          <a:custGeom>
            <a:avLst/>
            <a:gdLst/>
            <a:ahLst/>
            <a:cxnLst/>
            <a:rect l="l" t="t" r="r" b="b"/>
            <a:pathLst>
              <a:path w="1752600" h="685800">
                <a:moveTo>
                  <a:pt x="0" y="114300"/>
                </a:moveTo>
                <a:lnTo>
                  <a:pt x="9016" y="69811"/>
                </a:lnTo>
                <a:lnTo>
                  <a:pt x="33527" y="33477"/>
                </a:lnTo>
                <a:lnTo>
                  <a:pt x="69850" y="8978"/>
                </a:lnTo>
                <a:lnTo>
                  <a:pt x="114300" y="0"/>
                </a:lnTo>
                <a:lnTo>
                  <a:pt x="1638300" y="0"/>
                </a:lnTo>
                <a:lnTo>
                  <a:pt x="1682750" y="8978"/>
                </a:lnTo>
                <a:lnTo>
                  <a:pt x="1719072" y="33477"/>
                </a:lnTo>
                <a:lnTo>
                  <a:pt x="1743582" y="69811"/>
                </a:lnTo>
                <a:lnTo>
                  <a:pt x="1752600" y="114300"/>
                </a:lnTo>
                <a:lnTo>
                  <a:pt x="1752600" y="571500"/>
                </a:lnTo>
                <a:lnTo>
                  <a:pt x="1743582" y="615988"/>
                </a:lnTo>
                <a:lnTo>
                  <a:pt x="1719072" y="652317"/>
                </a:lnTo>
                <a:lnTo>
                  <a:pt x="1682750" y="676814"/>
                </a:lnTo>
                <a:lnTo>
                  <a:pt x="1638300" y="685798"/>
                </a:lnTo>
                <a:lnTo>
                  <a:pt x="114300" y="685798"/>
                </a:lnTo>
                <a:lnTo>
                  <a:pt x="69850" y="676814"/>
                </a:lnTo>
                <a:lnTo>
                  <a:pt x="33527" y="652317"/>
                </a:lnTo>
                <a:lnTo>
                  <a:pt x="9016" y="615988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748909" y="6138468"/>
            <a:ext cx="948690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dirty="0" sz="1800" spc="-140" b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TK</a:t>
            </a:r>
            <a:r>
              <a:rPr dirty="0" sz="1800" spc="-10" b="1">
                <a:solidFill>
                  <a:srgbClr val="003366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35039" y="3547617"/>
            <a:ext cx="17900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FEV1/FVC</a:t>
            </a:r>
            <a:r>
              <a:rPr dirty="0" sz="1800" spc="-1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03366"/>
                </a:solidFill>
                <a:latin typeface="Arial"/>
                <a:cs typeface="Arial"/>
              </a:rPr>
              <a:t>&gt;</a:t>
            </a:r>
            <a:r>
              <a:rPr dirty="0" sz="1800" spc="-70" b="1">
                <a:solidFill>
                  <a:srgbClr val="003366"/>
                </a:solidFill>
                <a:latin typeface="Arial"/>
                <a:cs typeface="Arial"/>
              </a:rPr>
              <a:t>70</a:t>
            </a:r>
            <a:r>
              <a:rPr dirty="0" sz="1800" spc="-85" b="1">
                <a:solidFill>
                  <a:srgbClr val="003366"/>
                </a:solidFill>
                <a:latin typeface="Arial"/>
                <a:cs typeface="Arial"/>
              </a:rPr>
              <a:t>%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33800" y="3505200"/>
            <a:ext cx="2209800" cy="381000"/>
          </a:xfrm>
          <a:custGeom>
            <a:avLst/>
            <a:gdLst/>
            <a:ahLst/>
            <a:cxnLst/>
            <a:rect l="l" t="t" r="r" b="b"/>
            <a:pathLst>
              <a:path w="2209800" h="381000">
                <a:moveTo>
                  <a:pt x="0" y="63500"/>
                </a:moveTo>
                <a:lnTo>
                  <a:pt x="4952" y="38735"/>
                </a:lnTo>
                <a:lnTo>
                  <a:pt x="18541" y="18541"/>
                </a:lnTo>
                <a:lnTo>
                  <a:pt x="38735" y="4952"/>
                </a:lnTo>
                <a:lnTo>
                  <a:pt x="63500" y="0"/>
                </a:lnTo>
                <a:lnTo>
                  <a:pt x="2146300" y="0"/>
                </a:lnTo>
                <a:lnTo>
                  <a:pt x="2171065" y="4952"/>
                </a:lnTo>
                <a:lnTo>
                  <a:pt x="2191130" y="18541"/>
                </a:lnTo>
                <a:lnTo>
                  <a:pt x="2204847" y="38735"/>
                </a:lnTo>
                <a:lnTo>
                  <a:pt x="2209800" y="63500"/>
                </a:lnTo>
                <a:lnTo>
                  <a:pt x="2209800" y="317500"/>
                </a:lnTo>
                <a:lnTo>
                  <a:pt x="2204847" y="342264"/>
                </a:lnTo>
                <a:lnTo>
                  <a:pt x="2191130" y="362331"/>
                </a:lnTo>
                <a:lnTo>
                  <a:pt x="2171065" y="376047"/>
                </a:lnTo>
                <a:lnTo>
                  <a:pt x="2146300" y="381000"/>
                </a:lnTo>
                <a:lnTo>
                  <a:pt x="63500" y="381000"/>
                </a:lnTo>
                <a:lnTo>
                  <a:pt x="38735" y="376047"/>
                </a:lnTo>
                <a:lnTo>
                  <a:pt x="18541" y="362331"/>
                </a:lnTo>
                <a:lnTo>
                  <a:pt x="4952" y="342264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911853" y="3547617"/>
            <a:ext cx="1852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FEV1/FVC</a:t>
            </a:r>
            <a:r>
              <a:rPr dirty="0" sz="1800" spc="-6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&lt;</a:t>
            </a:r>
            <a:r>
              <a:rPr dirty="0" sz="1800" spc="-1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75" b="1">
                <a:solidFill>
                  <a:srgbClr val="003366"/>
                </a:solidFill>
                <a:latin typeface="Arial"/>
                <a:cs typeface="Arial"/>
              </a:rPr>
              <a:t>70%,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81800" y="4343400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0" y="63500"/>
                </a:moveTo>
                <a:lnTo>
                  <a:pt x="4952" y="38735"/>
                </a:lnTo>
                <a:lnTo>
                  <a:pt x="18542" y="18542"/>
                </a:lnTo>
                <a:lnTo>
                  <a:pt x="38734" y="4952"/>
                </a:lnTo>
                <a:lnTo>
                  <a:pt x="63500" y="0"/>
                </a:lnTo>
                <a:lnTo>
                  <a:pt x="1231900" y="0"/>
                </a:lnTo>
                <a:lnTo>
                  <a:pt x="1256665" y="4952"/>
                </a:lnTo>
                <a:lnTo>
                  <a:pt x="1276730" y="18542"/>
                </a:lnTo>
                <a:lnTo>
                  <a:pt x="1290447" y="38735"/>
                </a:lnTo>
                <a:lnTo>
                  <a:pt x="1295400" y="63500"/>
                </a:lnTo>
                <a:lnTo>
                  <a:pt x="1295400" y="317500"/>
                </a:lnTo>
                <a:lnTo>
                  <a:pt x="1290447" y="342264"/>
                </a:lnTo>
                <a:lnTo>
                  <a:pt x="1276730" y="362331"/>
                </a:lnTo>
                <a:lnTo>
                  <a:pt x="1256665" y="376047"/>
                </a:lnTo>
                <a:lnTo>
                  <a:pt x="1231900" y="381000"/>
                </a:lnTo>
                <a:lnTo>
                  <a:pt x="63500" y="381000"/>
                </a:lnTo>
                <a:lnTo>
                  <a:pt x="38734" y="376047"/>
                </a:lnTo>
                <a:lnTo>
                  <a:pt x="18542" y="362331"/>
                </a:lnTo>
                <a:lnTo>
                  <a:pt x="4952" y="342264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011161" y="4385817"/>
            <a:ext cx="8362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03366"/>
                </a:solidFill>
                <a:latin typeface="Arial"/>
                <a:cs typeface="Arial"/>
              </a:rPr>
              <a:t>Đ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dirty="0" sz="1800" spc="-5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003366"/>
                </a:solidFill>
                <a:latin typeface="Arial"/>
                <a:cs typeface="Arial"/>
              </a:rPr>
              <a:t>TLC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38600" y="4267200"/>
            <a:ext cx="1600200" cy="4572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354330">
              <a:lnSpc>
                <a:spcPct val="100000"/>
              </a:lnSpc>
              <a:spcBef>
                <a:spcPts val="295"/>
              </a:spcBef>
            </a:pPr>
            <a:r>
              <a:rPr dirty="0" sz="1800" spc="-45" b="1">
                <a:solidFill>
                  <a:srgbClr val="003366"/>
                </a:solidFill>
                <a:latin typeface="Arial"/>
                <a:cs typeface="Arial"/>
              </a:rPr>
              <a:t>RLTKTN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4400" y="2667000"/>
            <a:ext cx="1905000" cy="609600"/>
          </a:xfrm>
          <a:custGeom>
            <a:avLst/>
            <a:gdLst/>
            <a:ahLst/>
            <a:cxnLst/>
            <a:rect l="l" t="t" r="r" b="b"/>
            <a:pathLst>
              <a:path w="1905000" h="609600">
                <a:moveTo>
                  <a:pt x="0" y="101600"/>
                </a:moveTo>
                <a:lnTo>
                  <a:pt x="7988" y="62102"/>
                </a:lnTo>
                <a:lnTo>
                  <a:pt x="29756" y="29717"/>
                </a:lnTo>
                <a:lnTo>
                  <a:pt x="62052" y="8000"/>
                </a:lnTo>
                <a:lnTo>
                  <a:pt x="101600" y="0"/>
                </a:lnTo>
                <a:lnTo>
                  <a:pt x="1803400" y="0"/>
                </a:lnTo>
                <a:lnTo>
                  <a:pt x="1842897" y="8000"/>
                </a:lnTo>
                <a:lnTo>
                  <a:pt x="1875282" y="29717"/>
                </a:lnTo>
                <a:lnTo>
                  <a:pt x="1896999" y="62102"/>
                </a:lnTo>
                <a:lnTo>
                  <a:pt x="1905000" y="101600"/>
                </a:lnTo>
                <a:lnTo>
                  <a:pt x="1905000" y="508000"/>
                </a:lnTo>
                <a:lnTo>
                  <a:pt x="1896999" y="547497"/>
                </a:lnTo>
                <a:lnTo>
                  <a:pt x="1875282" y="579882"/>
                </a:lnTo>
                <a:lnTo>
                  <a:pt x="1842897" y="601599"/>
                </a:lnTo>
                <a:lnTo>
                  <a:pt x="1803400" y="609600"/>
                </a:lnTo>
                <a:lnTo>
                  <a:pt x="101600" y="609600"/>
                </a:lnTo>
                <a:lnTo>
                  <a:pt x="62052" y="601599"/>
                </a:lnTo>
                <a:lnTo>
                  <a:pt x="29756" y="579882"/>
                </a:lnTo>
                <a:lnTo>
                  <a:pt x="7988" y="547497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57122" y="2718561"/>
            <a:ext cx="14128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 b="1">
                <a:solidFill>
                  <a:srgbClr val="003366"/>
                </a:solidFill>
                <a:latin typeface="Arial"/>
                <a:cs typeface="Arial"/>
              </a:rPr>
              <a:t>Bình</a:t>
            </a:r>
            <a:r>
              <a:rPr dirty="0" sz="1800" spc="27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thường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0600" y="5181600"/>
            <a:ext cx="1828800" cy="685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225425">
              <a:lnSpc>
                <a:spcPct val="100000"/>
              </a:lnSpc>
              <a:spcBef>
                <a:spcPts val="305"/>
              </a:spcBef>
            </a:pPr>
            <a:r>
              <a:rPr dirty="0" sz="1800" spc="-30" b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dirty="0" sz="1800" spc="-155" b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dirty="0" sz="1800" spc="-25" b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dirty="0" sz="1800" spc="-30" b="1">
                <a:solidFill>
                  <a:srgbClr val="003366"/>
                </a:solidFill>
                <a:latin typeface="Arial"/>
                <a:cs typeface="Arial"/>
              </a:rPr>
              <a:t>K</a:t>
            </a:r>
            <a:r>
              <a:rPr dirty="0" sz="1800" spc="-25" b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dirty="0" sz="1800" spc="-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003366"/>
                </a:solidFill>
                <a:latin typeface="Arial"/>
                <a:cs typeface="Arial"/>
              </a:rPr>
              <a:t>nhẹ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76600" y="1524000"/>
            <a:ext cx="2057400" cy="6096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254"/>
              </a:spcBef>
            </a:pP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FEV1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81037" y="2124455"/>
            <a:ext cx="6803390" cy="2218690"/>
            <a:chOff x="681037" y="2124455"/>
            <a:chExt cx="6803390" cy="2218690"/>
          </a:xfrm>
        </p:grpSpPr>
        <p:sp>
          <p:nvSpPr>
            <p:cNvPr id="28" name="object 28"/>
            <p:cNvSpPr/>
            <p:nvPr/>
          </p:nvSpPr>
          <p:spPr>
            <a:xfrm>
              <a:off x="1866900" y="2124455"/>
              <a:ext cx="5617210" cy="2218690"/>
            </a:xfrm>
            <a:custGeom>
              <a:avLst/>
              <a:gdLst/>
              <a:ahLst/>
              <a:cxnLst/>
              <a:rect l="l" t="t" r="r" b="b"/>
              <a:pathLst>
                <a:path w="5617209" h="2218690">
                  <a:moveTo>
                    <a:pt x="4342638" y="542544"/>
                  </a:moveTo>
                  <a:lnTo>
                    <a:pt x="4319727" y="518922"/>
                  </a:lnTo>
                  <a:lnTo>
                    <a:pt x="4269867" y="467487"/>
                  </a:lnTo>
                  <a:lnTo>
                    <a:pt x="4266311" y="463677"/>
                  </a:lnTo>
                  <a:lnTo>
                    <a:pt x="4260215" y="463550"/>
                  </a:lnTo>
                  <a:lnTo>
                    <a:pt x="4256405" y="467233"/>
                  </a:lnTo>
                  <a:lnTo>
                    <a:pt x="4252722" y="470916"/>
                  </a:lnTo>
                  <a:lnTo>
                    <a:pt x="4252595" y="477012"/>
                  </a:lnTo>
                  <a:lnTo>
                    <a:pt x="4256278" y="480695"/>
                  </a:lnTo>
                  <a:lnTo>
                    <a:pt x="4293235" y="518922"/>
                  </a:lnTo>
                  <a:lnTo>
                    <a:pt x="2508123" y="19050"/>
                  </a:lnTo>
                  <a:lnTo>
                    <a:pt x="2473210" y="9271"/>
                  </a:lnTo>
                  <a:lnTo>
                    <a:pt x="2440559" y="127"/>
                  </a:lnTo>
                  <a:lnTo>
                    <a:pt x="2438019" y="9271"/>
                  </a:lnTo>
                  <a:lnTo>
                    <a:pt x="2435987" y="0"/>
                  </a:lnTo>
                  <a:lnTo>
                    <a:pt x="50774" y="521703"/>
                  </a:lnTo>
                  <a:lnTo>
                    <a:pt x="89789" y="485775"/>
                  </a:lnTo>
                  <a:lnTo>
                    <a:pt x="93726" y="482219"/>
                  </a:lnTo>
                  <a:lnTo>
                    <a:pt x="93980" y="476250"/>
                  </a:lnTo>
                  <a:lnTo>
                    <a:pt x="90424" y="472313"/>
                  </a:lnTo>
                  <a:lnTo>
                    <a:pt x="86868" y="468503"/>
                  </a:lnTo>
                  <a:lnTo>
                    <a:pt x="80772" y="468249"/>
                  </a:lnTo>
                  <a:lnTo>
                    <a:pt x="76962" y="471805"/>
                  </a:lnTo>
                  <a:lnTo>
                    <a:pt x="0" y="542544"/>
                  </a:lnTo>
                  <a:lnTo>
                    <a:pt x="99441" y="574675"/>
                  </a:lnTo>
                  <a:lnTo>
                    <a:pt x="104394" y="576326"/>
                  </a:lnTo>
                  <a:lnTo>
                    <a:pt x="109855" y="573532"/>
                  </a:lnTo>
                  <a:lnTo>
                    <a:pt x="111379" y="568579"/>
                  </a:lnTo>
                  <a:lnTo>
                    <a:pt x="113030" y="563626"/>
                  </a:lnTo>
                  <a:lnTo>
                    <a:pt x="110236" y="558165"/>
                  </a:lnTo>
                  <a:lnTo>
                    <a:pt x="105283" y="556641"/>
                  </a:lnTo>
                  <a:lnTo>
                    <a:pt x="78232" y="547878"/>
                  </a:lnTo>
                  <a:lnTo>
                    <a:pt x="54864" y="540385"/>
                  </a:lnTo>
                  <a:lnTo>
                    <a:pt x="20447" y="547878"/>
                  </a:lnTo>
                  <a:lnTo>
                    <a:pt x="81559" y="534543"/>
                  </a:lnTo>
                  <a:lnTo>
                    <a:pt x="2437638" y="19050"/>
                  </a:lnTo>
                  <a:lnTo>
                    <a:pt x="4288028" y="537210"/>
                  </a:lnTo>
                  <a:lnTo>
                    <a:pt x="4231640" y="551815"/>
                  </a:lnTo>
                  <a:lnTo>
                    <a:pt x="4228592" y="557022"/>
                  </a:lnTo>
                  <a:lnTo>
                    <a:pt x="4229862" y="562102"/>
                  </a:lnTo>
                  <a:lnTo>
                    <a:pt x="4231259" y="567182"/>
                  </a:lnTo>
                  <a:lnTo>
                    <a:pt x="4236466" y="570230"/>
                  </a:lnTo>
                  <a:lnTo>
                    <a:pt x="4241546" y="568960"/>
                  </a:lnTo>
                  <a:lnTo>
                    <a:pt x="4342638" y="542544"/>
                  </a:lnTo>
                  <a:close/>
                </a:path>
                <a:path w="5617209" h="2218690">
                  <a:moveTo>
                    <a:pt x="5561584" y="1380617"/>
                  </a:moveTo>
                  <a:lnTo>
                    <a:pt x="5487543" y="1299591"/>
                  </a:lnTo>
                  <a:lnTo>
                    <a:pt x="5481574" y="1299210"/>
                  </a:lnTo>
                  <a:lnTo>
                    <a:pt x="5473827" y="1306322"/>
                  </a:lnTo>
                  <a:lnTo>
                    <a:pt x="5473573" y="1312418"/>
                  </a:lnTo>
                  <a:lnTo>
                    <a:pt x="5512816" y="1355344"/>
                  </a:lnTo>
                  <a:lnTo>
                    <a:pt x="4345432" y="990600"/>
                  </a:lnTo>
                  <a:lnTo>
                    <a:pt x="4342638" y="999744"/>
                  </a:lnTo>
                  <a:lnTo>
                    <a:pt x="4340098" y="990600"/>
                  </a:lnTo>
                  <a:lnTo>
                    <a:pt x="3020822" y="1356995"/>
                  </a:lnTo>
                  <a:lnTo>
                    <a:pt x="3061462" y="1315212"/>
                  </a:lnTo>
                  <a:lnTo>
                    <a:pt x="3061462" y="1309243"/>
                  </a:lnTo>
                  <a:lnTo>
                    <a:pt x="3053842" y="1301877"/>
                  </a:lnTo>
                  <a:lnTo>
                    <a:pt x="3047873" y="1301877"/>
                  </a:lnTo>
                  <a:lnTo>
                    <a:pt x="2971292" y="1380617"/>
                  </a:lnTo>
                  <a:lnTo>
                    <a:pt x="3077464" y="1408557"/>
                  </a:lnTo>
                  <a:lnTo>
                    <a:pt x="3082671" y="1405509"/>
                  </a:lnTo>
                  <a:lnTo>
                    <a:pt x="3085338" y="1395349"/>
                  </a:lnTo>
                  <a:lnTo>
                    <a:pt x="3082290" y="1390142"/>
                  </a:lnTo>
                  <a:lnTo>
                    <a:pt x="3026029" y="1375410"/>
                  </a:lnTo>
                  <a:lnTo>
                    <a:pt x="4342384" y="1009650"/>
                  </a:lnTo>
                  <a:lnTo>
                    <a:pt x="5507228" y="1373632"/>
                  </a:lnTo>
                  <a:lnTo>
                    <a:pt x="5450332" y="1386586"/>
                  </a:lnTo>
                  <a:lnTo>
                    <a:pt x="5447157" y="1391666"/>
                  </a:lnTo>
                  <a:lnTo>
                    <a:pt x="5449443" y="1401953"/>
                  </a:lnTo>
                  <a:lnTo>
                    <a:pt x="5454650" y="1405140"/>
                  </a:lnTo>
                  <a:lnTo>
                    <a:pt x="5561584" y="1380617"/>
                  </a:lnTo>
                  <a:close/>
                </a:path>
                <a:path w="5617209" h="2218690">
                  <a:moveTo>
                    <a:pt x="5616956" y="2123821"/>
                  </a:moveTo>
                  <a:lnTo>
                    <a:pt x="5615432" y="2118106"/>
                  </a:lnTo>
                  <a:lnTo>
                    <a:pt x="5606288" y="2112772"/>
                  </a:lnTo>
                  <a:lnTo>
                    <a:pt x="5600446" y="2114296"/>
                  </a:lnTo>
                  <a:lnTo>
                    <a:pt x="5571109" y="2164588"/>
                  </a:lnTo>
                  <a:lnTo>
                    <a:pt x="5571109" y="1761617"/>
                  </a:lnTo>
                  <a:lnTo>
                    <a:pt x="5552059" y="1761617"/>
                  </a:lnTo>
                  <a:lnTo>
                    <a:pt x="5552059" y="2164588"/>
                  </a:lnTo>
                  <a:lnTo>
                    <a:pt x="5522722" y="2114296"/>
                  </a:lnTo>
                  <a:lnTo>
                    <a:pt x="5516880" y="2112772"/>
                  </a:lnTo>
                  <a:lnTo>
                    <a:pt x="5507736" y="2118106"/>
                  </a:lnTo>
                  <a:lnTo>
                    <a:pt x="5506212" y="2123821"/>
                  </a:lnTo>
                  <a:lnTo>
                    <a:pt x="5561584" y="2218690"/>
                  </a:lnTo>
                  <a:lnTo>
                    <a:pt x="5616956" y="21238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85800" y="3886200"/>
              <a:ext cx="2209800" cy="381000"/>
            </a:xfrm>
            <a:custGeom>
              <a:avLst/>
              <a:gdLst/>
              <a:ahLst/>
              <a:cxnLst/>
              <a:rect l="l" t="t" r="r" b="b"/>
              <a:pathLst>
                <a:path w="2209800" h="381000">
                  <a:moveTo>
                    <a:pt x="0" y="63500"/>
                  </a:moveTo>
                  <a:lnTo>
                    <a:pt x="4991" y="38735"/>
                  </a:lnTo>
                  <a:lnTo>
                    <a:pt x="18605" y="18542"/>
                  </a:lnTo>
                  <a:lnTo>
                    <a:pt x="38785" y="4952"/>
                  </a:lnTo>
                  <a:lnTo>
                    <a:pt x="63500" y="0"/>
                  </a:lnTo>
                  <a:lnTo>
                    <a:pt x="2146300" y="0"/>
                  </a:lnTo>
                  <a:lnTo>
                    <a:pt x="2171065" y="4952"/>
                  </a:lnTo>
                  <a:lnTo>
                    <a:pt x="2191131" y="18542"/>
                  </a:lnTo>
                  <a:lnTo>
                    <a:pt x="2204847" y="38735"/>
                  </a:lnTo>
                  <a:lnTo>
                    <a:pt x="2209800" y="63500"/>
                  </a:lnTo>
                  <a:lnTo>
                    <a:pt x="2209800" y="317500"/>
                  </a:lnTo>
                  <a:lnTo>
                    <a:pt x="2204847" y="342264"/>
                  </a:lnTo>
                  <a:lnTo>
                    <a:pt x="2191131" y="362331"/>
                  </a:lnTo>
                  <a:lnTo>
                    <a:pt x="2171065" y="376047"/>
                  </a:lnTo>
                  <a:lnTo>
                    <a:pt x="2146300" y="381000"/>
                  </a:lnTo>
                  <a:lnTo>
                    <a:pt x="63500" y="381000"/>
                  </a:lnTo>
                  <a:lnTo>
                    <a:pt x="38785" y="376047"/>
                  </a:lnTo>
                  <a:lnTo>
                    <a:pt x="18605" y="362331"/>
                  </a:lnTo>
                  <a:lnTo>
                    <a:pt x="4991" y="342264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859942" y="3928617"/>
            <a:ext cx="1852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EV1</a:t>
            </a:r>
            <a:r>
              <a:rPr dirty="0" sz="1800" spc="5" b="1">
                <a:solidFill>
                  <a:srgbClr val="003366"/>
                </a:solidFill>
                <a:latin typeface="Arial"/>
                <a:cs typeface="Arial"/>
              </a:rPr>
              <a:t>/F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VC</a:t>
            </a:r>
            <a:r>
              <a:rPr dirty="0" sz="1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&lt;</a:t>
            </a:r>
            <a:r>
              <a:rPr dirty="0" sz="1800" spc="-10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95" b="1">
                <a:solidFill>
                  <a:srgbClr val="003366"/>
                </a:solidFill>
                <a:latin typeface="Arial"/>
                <a:cs typeface="Arial"/>
              </a:rPr>
              <a:t>70</a:t>
            </a:r>
            <a:r>
              <a:rPr dirty="0" sz="1800" spc="-110" b="1">
                <a:solidFill>
                  <a:srgbClr val="003366"/>
                </a:solidFill>
                <a:latin typeface="Arial"/>
                <a:cs typeface="Arial"/>
              </a:rPr>
              <a:t>%</a:t>
            </a:r>
            <a:r>
              <a:rPr dirty="0" sz="1800" b="1">
                <a:solidFill>
                  <a:srgbClr val="003366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20000" y="50292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95400" h="533400">
                <a:moveTo>
                  <a:pt x="0" y="88900"/>
                </a:moveTo>
                <a:lnTo>
                  <a:pt x="6984" y="54229"/>
                </a:lnTo>
                <a:lnTo>
                  <a:pt x="26034" y="26035"/>
                </a:lnTo>
                <a:lnTo>
                  <a:pt x="54228" y="6985"/>
                </a:lnTo>
                <a:lnTo>
                  <a:pt x="88900" y="0"/>
                </a:lnTo>
                <a:lnTo>
                  <a:pt x="1206500" y="0"/>
                </a:lnTo>
                <a:lnTo>
                  <a:pt x="1241171" y="6985"/>
                </a:lnTo>
                <a:lnTo>
                  <a:pt x="1269365" y="26035"/>
                </a:lnTo>
                <a:lnTo>
                  <a:pt x="1288415" y="54229"/>
                </a:lnTo>
                <a:lnTo>
                  <a:pt x="1295400" y="88900"/>
                </a:lnTo>
                <a:lnTo>
                  <a:pt x="1295400" y="444500"/>
                </a:lnTo>
                <a:lnTo>
                  <a:pt x="1288415" y="479171"/>
                </a:lnTo>
                <a:lnTo>
                  <a:pt x="1269365" y="507365"/>
                </a:lnTo>
                <a:lnTo>
                  <a:pt x="1241171" y="526415"/>
                </a:lnTo>
                <a:lnTo>
                  <a:pt x="1206500" y="533400"/>
                </a:lnTo>
                <a:lnTo>
                  <a:pt x="88900" y="533400"/>
                </a:lnTo>
                <a:lnTo>
                  <a:pt x="54228" y="526415"/>
                </a:lnTo>
                <a:lnTo>
                  <a:pt x="26034" y="507365"/>
                </a:lnTo>
                <a:lnTo>
                  <a:pt x="6984" y="479171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733792" y="5081396"/>
            <a:ext cx="821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solidFill>
                  <a:srgbClr val="003366"/>
                </a:solidFill>
                <a:latin typeface="Arial"/>
                <a:cs typeface="Arial"/>
              </a:rPr>
              <a:t>TL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dirty="0" sz="1800" spc="-13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3366"/>
                </a:solidFill>
                <a:latin typeface="Arial"/>
                <a:cs typeface="Arial"/>
              </a:rPr>
              <a:t>BT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543800" y="6096000"/>
            <a:ext cx="1371600" cy="5334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0" y="88900"/>
                </a:moveTo>
                <a:lnTo>
                  <a:pt x="6984" y="54292"/>
                </a:lnTo>
                <a:lnTo>
                  <a:pt x="26034" y="26034"/>
                </a:lnTo>
                <a:lnTo>
                  <a:pt x="54228" y="6984"/>
                </a:lnTo>
                <a:lnTo>
                  <a:pt x="88900" y="0"/>
                </a:lnTo>
                <a:lnTo>
                  <a:pt x="1282700" y="0"/>
                </a:lnTo>
                <a:lnTo>
                  <a:pt x="1317371" y="6984"/>
                </a:lnTo>
                <a:lnTo>
                  <a:pt x="1345565" y="26034"/>
                </a:lnTo>
                <a:lnTo>
                  <a:pt x="1364615" y="54292"/>
                </a:lnTo>
                <a:lnTo>
                  <a:pt x="1371600" y="88900"/>
                </a:lnTo>
                <a:lnTo>
                  <a:pt x="1371600" y="444500"/>
                </a:lnTo>
                <a:lnTo>
                  <a:pt x="1364615" y="479107"/>
                </a:lnTo>
                <a:lnTo>
                  <a:pt x="1345565" y="507365"/>
                </a:lnTo>
                <a:lnTo>
                  <a:pt x="1317371" y="526415"/>
                </a:lnTo>
                <a:lnTo>
                  <a:pt x="1282700" y="533400"/>
                </a:lnTo>
                <a:lnTo>
                  <a:pt x="88900" y="533400"/>
                </a:lnTo>
                <a:lnTo>
                  <a:pt x="54228" y="526415"/>
                </a:lnTo>
                <a:lnTo>
                  <a:pt x="26034" y="507365"/>
                </a:lnTo>
                <a:lnTo>
                  <a:pt x="6984" y="479107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762113" y="6150051"/>
            <a:ext cx="927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dirty="0" sz="1800" spc="-250" b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dirty="0" sz="1800" spc="30" b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dirty="0" sz="1800" spc="-35" b="1">
                <a:solidFill>
                  <a:srgbClr val="003366"/>
                </a:solidFill>
                <a:latin typeface="Arial"/>
                <a:cs typeface="Arial"/>
              </a:rPr>
              <a:t>KH</a:t>
            </a:r>
            <a:r>
              <a:rPr dirty="0" sz="1800" spc="-5" b="1">
                <a:solidFill>
                  <a:srgbClr val="003366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61744" y="3275075"/>
            <a:ext cx="171450" cy="1906270"/>
          </a:xfrm>
          <a:custGeom>
            <a:avLst/>
            <a:gdLst/>
            <a:ahLst/>
            <a:cxnLst/>
            <a:rect l="l" t="t" r="r" b="b"/>
            <a:pathLst>
              <a:path w="171450" h="1906270">
                <a:moveTo>
                  <a:pt x="113919" y="2286"/>
                </a:moveTo>
                <a:lnTo>
                  <a:pt x="95123" y="0"/>
                </a:lnTo>
                <a:lnTo>
                  <a:pt x="28321" y="534035"/>
                </a:lnTo>
                <a:lnTo>
                  <a:pt x="0" y="530352"/>
                </a:lnTo>
                <a:lnTo>
                  <a:pt x="28321" y="610743"/>
                </a:lnTo>
                <a:lnTo>
                  <a:pt x="75565" y="539877"/>
                </a:lnTo>
                <a:lnTo>
                  <a:pt x="47117" y="536321"/>
                </a:lnTo>
                <a:lnTo>
                  <a:pt x="113919" y="2286"/>
                </a:lnTo>
                <a:close/>
              </a:path>
              <a:path w="171450" h="1906270">
                <a:moveTo>
                  <a:pt x="170942" y="1825879"/>
                </a:moveTo>
                <a:lnTo>
                  <a:pt x="142621" y="1829435"/>
                </a:lnTo>
                <a:lnTo>
                  <a:pt x="37719" y="990727"/>
                </a:lnTo>
                <a:lnTo>
                  <a:pt x="18923" y="993013"/>
                </a:lnTo>
                <a:lnTo>
                  <a:pt x="123825" y="1831848"/>
                </a:lnTo>
                <a:lnTo>
                  <a:pt x="95377" y="1835404"/>
                </a:lnTo>
                <a:lnTo>
                  <a:pt x="142621" y="1906270"/>
                </a:lnTo>
                <a:lnTo>
                  <a:pt x="170942" y="1825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419219" y="5638609"/>
            <a:ext cx="76200" cy="686435"/>
          </a:xfrm>
          <a:custGeom>
            <a:avLst/>
            <a:gdLst/>
            <a:ahLst/>
            <a:cxnLst/>
            <a:rect l="l" t="t" r="r" b="b"/>
            <a:pathLst>
              <a:path w="76200" h="686435">
                <a:moveTo>
                  <a:pt x="47625" y="0"/>
                </a:moveTo>
                <a:lnTo>
                  <a:pt x="28575" y="0"/>
                </a:lnTo>
                <a:lnTo>
                  <a:pt x="28575" y="609650"/>
                </a:lnTo>
                <a:lnTo>
                  <a:pt x="0" y="609650"/>
                </a:lnTo>
                <a:lnTo>
                  <a:pt x="38100" y="685863"/>
                </a:lnTo>
                <a:lnTo>
                  <a:pt x="76200" y="609650"/>
                </a:lnTo>
                <a:lnTo>
                  <a:pt x="47625" y="609650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00647" y="5789841"/>
            <a:ext cx="76200" cy="306070"/>
          </a:xfrm>
          <a:custGeom>
            <a:avLst/>
            <a:gdLst/>
            <a:ahLst/>
            <a:cxnLst/>
            <a:rect l="l" t="t" r="r" b="b"/>
            <a:pathLst>
              <a:path w="76200" h="306070">
                <a:moveTo>
                  <a:pt x="18796" y="0"/>
                </a:moveTo>
                <a:lnTo>
                  <a:pt x="0" y="2362"/>
                </a:lnTo>
                <a:lnTo>
                  <a:pt x="28701" y="231571"/>
                </a:lnTo>
                <a:lnTo>
                  <a:pt x="253" y="235115"/>
                </a:lnTo>
                <a:lnTo>
                  <a:pt x="47498" y="306006"/>
                </a:lnTo>
                <a:lnTo>
                  <a:pt x="75818" y="225666"/>
                </a:lnTo>
                <a:lnTo>
                  <a:pt x="47498" y="229222"/>
                </a:lnTo>
                <a:lnTo>
                  <a:pt x="187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57319" y="4714747"/>
            <a:ext cx="3810635" cy="507365"/>
          </a:xfrm>
          <a:custGeom>
            <a:avLst/>
            <a:gdLst/>
            <a:ahLst/>
            <a:cxnLst/>
            <a:rect l="l" t="t" r="r" b="b"/>
            <a:pathLst>
              <a:path w="3810634" h="507364">
                <a:moveTo>
                  <a:pt x="85343" y="397509"/>
                </a:moveTo>
                <a:lnTo>
                  <a:pt x="81152" y="400812"/>
                </a:lnTo>
                <a:lnTo>
                  <a:pt x="0" y="466597"/>
                </a:lnTo>
                <a:lnTo>
                  <a:pt x="102107" y="506856"/>
                </a:lnTo>
                <a:lnTo>
                  <a:pt x="107695" y="504444"/>
                </a:lnTo>
                <a:lnTo>
                  <a:pt x="109600" y="499618"/>
                </a:lnTo>
                <a:lnTo>
                  <a:pt x="111505" y="494664"/>
                </a:lnTo>
                <a:lnTo>
                  <a:pt x="109092" y="489203"/>
                </a:lnTo>
                <a:lnTo>
                  <a:pt x="104266" y="487171"/>
                </a:lnTo>
                <a:lnTo>
                  <a:pt x="68706" y="473201"/>
                </a:lnTo>
                <a:lnTo>
                  <a:pt x="20065" y="473201"/>
                </a:lnTo>
                <a:lnTo>
                  <a:pt x="177970" y="448944"/>
                </a:lnTo>
                <a:lnTo>
                  <a:pt x="52196" y="448944"/>
                </a:lnTo>
                <a:lnTo>
                  <a:pt x="93217" y="415670"/>
                </a:lnTo>
                <a:lnTo>
                  <a:pt x="85343" y="397509"/>
                </a:lnTo>
                <a:close/>
              </a:path>
              <a:path w="3810634" h="507364">
                <a:moveTo>
                  <a:pt x="54990" y="467868"/>
                </a:moveTo>
                <a:lnTo>
                  <a:pt x="20065" y="473201"/>
                </a:lnTo>
                <a:lnTo>
                  <a:pt x="68706" y="473201"/>
                </a:lnTo>
                <a:lnTo>
                  <a:pt x="54990" y="467868"/>
                </a:lnTo>
                <a:close/>
              </a:path>
              <a:path w="3810634" h="507364">
                <a:moveTo>
                  <a:pt x="2970656" y="0"/>
                </a:moveTo>
                <a:lnTo>
                  <a:pt x="52196" y="448944"/>
                </a:lnTo>
                <a:lnTo>
                  <a:pt x="177970" y="448944"/>
                </a:lnTo>
                <a:lnTo>
                  <a:pt x="2840608" y="39243"/>
                </a:lnTo>
                <a:lnTo>
                  <a:pt x="2906554" y="39243"/>
                </a:lnTo>
                <a:lnTo>
                  <a:pt x="2971927" y="19431"/>
                </a:lnTo>
                <a:lnTo>
                  <a:pt x="3027392" y="19431"/>
                </a:lnTo>
                <a:lnTo>
                  <a:pt x="2999802" y="9397"/>
                </a:lnTo>
                <a:lnTo>
                  <a:pt x="2972054" y="9397"/>
                </a:lnTo>
                <a:lnTo>
                  <a:pt x="2970656" y="0"/>
                </a:lnTo>
                <a:close/>
              </a:path>
              <a:path w="3810634" h="507364">
                <a:moveTo>
                  <a:pt x="1795398" y="309752"/>
                </a:moveTo>
                <a:lnTo>
                  <a:pt x="1789302" y="310006"/>
                </a:lnTo>
                <a:lnTo>
                  <a:pt x="1714627" y="390397"/>
                </a:lnTo>
                <a:lnTo>
                  <a:pt x="1816227" y="414654"/>
                </a:lnTo>
                <a:lnTo>
                  <a:pt x="1821433" y="415797"/>
                </a:lnTo>
                <a:lnTo>
                  <a:pt x="1826514" y="412750"/>
                </a:lnTo>
                <a:lnTo>
                  <a:pt x="1827783" y="407543"/>
                </a:lnTo>
                <a:lnTo>
                  <a:pt x="1828927" y="402463"/>
                </a:lnTo>
                <a:lnTo>
                  <a:pt x="1825878" y="397382"/>
                </a:lnTo>
                <a:lnTo>
                  <a:pt x="1812163" y="394081"/>
                </a:lnTo>
                <a:lnTo>
                  <a:pt x="1735454" y="394081"/>
                </a:lnTo>
                <a:lnTo>
                  <a:pt x="1830000" y="365506"/>
                </a:lnTo>
                <a:lnTo>
                  <a:pt x="1763776" y="365506"/>
                </a:lnTo>
                <a:lnTo>
                  <a:pt x="1803272" y="322960"/>
                </a:lnTo>
                <a:lnTo>
                  <a:pt x="1803018" y="316864"/>
                </a:lnTo>
                <a:lnTo>
                  <a:pt x="1795398" y="309752"/>
                </a:lnTo>
                <a:close/>
              </a:path>
              <a:path w="3810634" h="507364">
                <a:moveTo>
                  <a:pt x="1769236" y="383920"/>
                </a:moveTo>
                <a:lnTo>
                  <a:pt x="1735454" y="394081"/>
                </a:lnTo>
                <a:lnTo>
                  <a:pt x="1812163" y="394081"/>
                </a:lnTo>
                <a:lnTo>
                  <a:pt x="1769236" y="383920"/>
                </a:lnTo>
                <a:close/>
              </a:path>
              <a:path w="3810634" h="507364">
                <a:moveTo>
                  <a:pt x="2906554" y="39243"/>
                </a:moveTo>
                <a:lnTo>
                  <a:pt x="2840608" y="39243"/>
                </a:lnTo>
                <a:lnTo>
                  <a:pt x="1763776" y="365506"/>
                </a:lnTo>
                <a:lnTo>
                  <a:pt x="1830000" y="365506"/>
                </a:lnTo>
                <a:lnTo>
                  <a:pt x="2906554" y="39243"/>
                </a:lnTo>
                <a:close/>
              </a:path>
              <a:path w="3810634" h="507364">
                <a:moveTo>
                  <a:pt x="3027392" y="19431"/>
                </a:moveTo>
                <a:lnTo>
                  <a:pt x="2971927" y="19431"/>
                </a:lnTo>
                <a:lnTo>
                  <a:pt x="3756152" y="304672"/>
                </a:lnTo>
                <a:lnTo>
                  <a:pt x="3704208" y="314070"/>
                </a:lnTo>
                <a:lnTo>
                  <a:pt x="3699002" y="315087"/>
                </a:lnTo>
                <a:lnTo>
                  <a:pt x="3695573" y="320039"/>
                </a:lnTo>
                <a:lnTo>
                  <a:pt x="3696461" y="325119"/>
                </a:lnTo>
                <a:lnTo>
                  <a:pt x="3697478" y="330326"/>
                </a:lnTo>
                <a:lnTo>
                  <a:pt x="3702430" y="333756"/>
                </a:lnTo>
                <a:lnTo>
                  <a:pt x="3810380" y="314197"/>
                </a:lnTo>
                <a:lnTo>
                  <a:pt x="3787691" y="286893"/>
                </a:lnTo>
                <a:lnTo>
                  <a:pt x="3762882" y="286893"/>
                </a:lnTo>
                <a:lnTo>
                  <a:pt x="3027392" y="19431"/>
                </a:lnTo>
                <a:close/>
              </a:path>
              <a:path w="3810634" h="507364">
                <a:moveTo>
                  <a:pt x="3734180" y="229234"/>
                </a:moveTo>
                <a:lnTo>
                  <a:pt x="3730116" y="232663"/>
                </a:lnTo>
                <a:lnTo>
                  <a:pt x="3726053" y="235965"/>
                </a:lnTo>
                <a:lnTo>
                  <a:pt x="3725545" y="241934"/>
                </a:lnTo>
                <a:lnTo>
                  <a:pt x="3728847" y="245999"/>
                </a:lnTo>
                <a:lnTo>
                  <a:pt x="3762882" y="286893"/>
                </a:lnTo>
                <a:lnTo>
                  <a:pt x="3787691" y="286893"/>
                </a:lnTo>
                <a:lnTo>
                  <a:pt x="3743579" y="233806"/>
                </a:lnTo>
                <a:lnTo>
                  <a:pt x="3740150" y="229743"/>
                </a:lnTo>
                <a:lnTo>
                  <a:pt x="3734180" y="229234"/>
                </a:lnTo>
                <a:close/>
              </a:path>
              <a:path w="3810634" h="507364">
                <a:moveTo>
                  <a:pt x="2975355" y="507"/>
                </a:moveTo>
                <a:lnTo>
                  <a:pt x="2972054" y="9397"/>
                </a:lnTo>
                <a:lnTo>
                  <a:pt x="2999802" y="9397"/>
                </a:lnTo>
                <a:lnTo>
                  <a:pt x="2975355" y="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181213" y="5561710"/>
            <a:ext cx="110489" cy="534670"/>
          </a:xfrm>
          <a:custGeom>
            <a:avLst/>
            <a:gdLst/>
            <a:ahLst/>
            <a:cxnLst/>
            <a:rect l="l" t="t" r="r" b="b"/>
            <a:pathLst>
              <a:path w="110490" h="534670">
                <a:moveTo>
                  <a:pt x="76961" y="0"/>
                </a:moveTo>
                <a:lnTo>
                  <a:pt x="42798" y="479501"/>
                </a:lnTo>
                <a:lnTo>
                  <a:pt x="17017" y="427227"/>
                </a:lnTo>
                <a:lnTo>
                  <a:pt x="11302" y="425284"/>
                </a:lnTo>
                <a:lnTo>
                  <a:pt x="1904" y="429920"/>
                </a:lnTo>
                <a:lnTo>
                  <a:pt x="0" y="435635"/>
                </a:lnTo>
                <a:lnTo>
                  <a:pt x="48386" y="534174"/>
                </a:lnTo>
                <a:lnTo>
                  <a:pt x="110362" y="443509"/>
                </a:lnTo>
                <a:lnTo>
                  <a:pt x="109219" y="437591"/>
                </a:lnTo>
                <a:lnTo>
                  <a:pt x="100583" y="431647"/>
                </a:lnTo>
                <a:lnTo>
                  <a:pt x="94614" y="432765"/>
                </a:lnTo>
                <a:lnTo>
                  <a:pt x="61721" y="481025"/>
                </a:lnTo>
                <a:lnTo>
                  <a:pt x="96011" y="1269"/>
                </a:lnTo>
                <a:lnTo>
                  <a:pt x="76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327" y="265937"/>
            <a:ext cx="58794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10"/>
              <a:t>Bư</a:t>
            </a:r>
            <a:r>
              <a:rPr dirty="0" sz="4000" spc="15"/>
              <a:t>ớ</a:t>
            </a:r>
            <a:r>
              <a:rPr dirty="0" sz="4000" spc="-5"/>
              <a:t>c</a:t>
            </a:r>
            <a:r>
              <a:rPr dirty="0" sz="4000" spc="55"/>
              <a:t> </a:t>
            </a:r>
            <a:r>
              <a:rPr dirty="0" sz="4000"/>
              <a:t>3</a:t>
            </a:r>
            <a:r>
              <a:rPr dirty="0" sz="4000" spc="-5"/>
              <a:t>:</a:t>
            </a:r>
            <a:r>
              <a:rPr dirty="0" sz="4000" spc="55"/>
              <a:t> </a:t>
            </a:r>
            <a:r>
              <a:rPr dirty="0" sz="4000" spc="-5"/>
              <a:t>tỷ</a:t>
            </a:r>
            <a:r>
              <a:rPr dirty="0" sz="4000"/>
              <a:t> </a:t>
            </a:r>
            <a:r>
              <a:rPr dirty="0" sz="4000" spc="15"/>
              <a:t>s</a:t>
            </a:r>
            <a:r>
              <a:rPr dirty="0" sz="4000" spc="-5"/>
              <a:t>ố</a:t>
            </a:r>
            <a:r>
              <a:rPr dirty="0" sz="4000" spc="-325"/>
              <a:t> </a:t>
            </a:r>
            <a:r>
              <a:rPr dirty="0" sz="4000" spc="-5"/>
              <a:t>F</a:t>
            </a:r>
            <a:r>
              <a:rPr dirty="0" sz="4000" spc="5"/>
              <a:t>E</a:t>
            </a:r>
            <a:r>
              <a:rPr dirty="0" sz="4000" spc="-5"/>
              <a:t>V</a:t>
            </a:r>
            <a:r>
              <a:rPr dirty="0" sz="4000" spc="10"/>
              <a:t>1</a:t>
            </a:r>
            <a:r>
              <a:rPr dirty="0" sz="4000" spc="5"/>
              <a:t>/</a:t>
            </a:r>
            <a:r>
              <a:rPr dirty="0" sz="4000" spc="-5"/>
              <a:t>F</a:t>
            </a:r>
            <a:r>
              <a:rPr dirty="0" sz="4000" spc="5"/>
              <a:t>V</a:t>
            </a:r>
            <a:r>
              <a:rPr dirty="0" sz="4000" spc="-5"/>
              <a:t>C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844" y="1203451"/>
            <a:ext cx="8056245" cy="4652010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1505"/>
              </a:spcBef>
              <a:buFont typeface="Wingdings"/>
              <a:buChar char=""/>
              <a:tabLst>
                <a:tab pos="375920" algn="l"/>
              </a:tabLst>
            </a:pP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FEV1/FVC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&lt;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70%: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35">
                <a:solidFill>
                  <a:srgbClr val="003366"/>
                </a:solidFill>
                <a:latin typeface="Microsoft Sans Serif"/>
                <a:cs typeface="Microsoft Sans Serif"/>
              </a:rPr>
              <a:t>RLTKTN.</a:t>
            </a:r>
            <a:r>
              <a:rPr dirty="0" sz="2700" spc="6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Chú</a:t>
            </a:r>
            <a:r>
              <a:rPr dirty="0" sz="2700" spc="-2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ý:</a:t>
            </a:r>
            <a:endParaRPr sz="2700">
              <a:latin typeface="Calibri"/>
              <a:cs typeface="Calibri"/>
            </a:endParaRPr>
          </a:p>
          <a:p>
            <a:pPr lvl="1" marL="612775" indent="-258445">
              <a:lnSpc>
                <a:spcPct val="100000"/>
              </a:lnSpc>
              <a:spcBef>
                <a:spcPts val="1400"/>
              </a:spcBef>
              <a:buChar char="•"/>
              <a:tabLst>
                <a:tab pos="613410" algn="l"/>
              </a:tabLst>
            </a:pPr>
            <a:r>
              <a:rPr dirty="0" sz="2700" spc="-30">
                <a:solidFill>
                  <a:srgbClr val="003366"/>
                </a:solidFill>
                <a:latin typeface="Calibri"/>
                <a:cs typeface="Calibri"/>
              </a:rPr>
              <a:t>TC</a:t>
            </a:r>
            <a:r>
              <a:rPr dirty="0" sz="27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đối</a:t>
            </a:r>
            <a:r>
              <a:rPr dirty="0" sz="2700" spc="-10">
                <a:solidFill>
                  <a:srgbClr val="003366"/>
                </a:solidFill>
                <a:latin typeface="Calibri"/>
                <a:cs typeface="Calibri"/>
              </a:rPr>
              <a:t> với</a:t>
            </a:r>
            <a:r>
              <a:rPr dirty="0" sz="2700" spc="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110">
                <a:solidFill>
                  <a:srgbClr val="003366"/>
                </a:solidFill>
                <a:latin typeface="Calibri"/>
                <a:cs typeface="Calibri"/>
              </a:rPr>
              <a:t>n</a:t>
            </a:r>
            <a:r>
              <a:rPr dirty="0" sz="2700" spc="110">
                <a:solidFill>
                  <a:srgbClr val="003366"/>
                </a:solidFill>
                <a:latin typeface="Microsoft Sans Serif"/>
                <a:cs typeface="Microsoft Sans Serif"/>
              </a:rPr>
              <a:t>gười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già</a:t>
            </a:r>
            <a:r>
              <a:rPr dirty="0" sz="2700" spc="-10">
                <a:solidFill>
                  <a:srgbClr val="003366"/>
                </a:solidFill>
                <a:latin typeface="Calibri"/>
                <a:cs typeface="Calibri"/>
              </a:rPr>
              <a:t>: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&lt;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65%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r>
              <a:rPr dirty="0" sz="2700" spc="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15">
                <a:solidFill>
                  <a:srgbClr val="003366"/>
                </a:solidFill>
                <a:latin typeface="Calibri"/>
                <a:cs typeface="Calibri"/>
              </a:rPr>
              <a:t>tránh</a:t>
            </a:r>
            <a:r>
              <a:rPr dirty="0" sz="2700" spc="-2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CĐ</a:t>
            </a:r>
            <a:r>
              <a:rPr dirty="0" sz="27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nhầm</a:t>
            </a:r>
            <a:endParaRPr sz="2700">
              <a:latin typeface="Calibri"/>
              <a:cs typeface="Calibri"/>
            </a:endParaRPr>
          </a:p>
          <a:p>
            <a:pPr lvl="1" marL="612775" indent="-258445">
              <a:lnSpc>
                <a:spcPct val="100000"/>
              </a:lnSpc>
              <a:spcBef>
                <a:spcPts val="1505"/>
              </a:spcBef>
              <a:buChar char="•"/>
              <a:tabLst>
                <a:tab pos="613410" algn="l"/>
              </a:tabLst>
            </a:pPr>
            <a:r>
              <a:rPr dirty="0" sz="2700" spc="-30">
                <a:solidFill>
                  <a:srgbClr val="003366"/>
                </a:solidFill>
                <a:latin typeface="Calibri"/>
                <a:cs typeface="Calibri"/>
              </a:rPr>
              <a:t>TC</a:t>
            </a:r>
            <a:r>
              <a:rPr dirty="0" sz="27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đối</a:t>
            </a:r>
            <a:r>
              <a:rPr dirty="0" sz="27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Calibri"/>
                <a:cs typeface="Calibri"/>
              </a:rPr>
              <a:t>với</a:t>
            </a:r>
            <a:r>
              <a:rPr dirty="0" sz="2700" spc="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110">
                <a:solidFill>
                  <a:srgbClr val="003366"/>
                </a:solidFill>
                <a:latin typeface="Calibri"/>
                <a:cs typeface="Calibri"/>
              </a:rPr>
              <a:t>n</a:t>
            </a:r>
            <a:r>
              <a:rPr dirty="0" sz="2700" spc="110">
                <a:solidFill>
                  <a:srgbClr val="003366"/>
                </a:solidFill>
                <a:latin typeface="Microsoft Sans Serif"/>
                <a:cs typeface="Microsoft Sans Serif"/>
              </a:rPr>
              <a:t>gười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trẻ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&lt;</a:t>
            </a:r>
            <a:r>
              <a:rPr dirty="0" sz="27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80%:</a:t>
            </a:r>
            <a:r>
              <a:rPr dirty="0" sz="2700" spc="-2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15">
                <a:solidFill>
                  <a:srgbClr val="003366"/>
                </a:solidFill>
                <a:latin typeface="Calibri"/>
                <a:cs typeface="Calibri"/>
              </a:rPr>
              <a:t>tránh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bỏ</a:t>
            </a:r>
            <a:r>
              <a:rPr dirty="0" sz="27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sót</a:t>
            </a:r>
            <a:endParaRPr sz="2700">
              <a:latin typeface="Calibri"/>
              <a:cs typeface="Calibri"/>
            </a:endParaRPr>
          </a:p>
          <a:p>
            <a:pPr marL="375285" indent="-363220">
              <a:lnSpc>
                <a:spcPct val="100000"/>
              </a:lnSpc>
              <a:spcBef>
                <a:spcPts val="1895"/>
              </a:spcBef>
              <a:buFont typeface="Wingdings"/>
              <a:buChar char=""/>
              <a:tabLst>
                <a:tab pos="375920" algn="l"/>
              </a:tabLst>
            </a:pP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FEV1/FVC</a:t>
            </a:r>
            <a:r>
              <a:rPr dirty="0" sz="27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bình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80">
                <a:solidFill>
                  <a:srgbClr val="003366"/>
                </a:solidFill>
                <a:latin typeface="Microsoft Sans Serif"/>
                <a:cs typeface="Microsoft Sans Serif"/>
              </a:rPr>
              <a:t>thường: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K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hông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có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45">
                <a:solidFill>
                  <a:srgbClr val="003366"/>
                </a:solidFill>
                <a:latin typeface="Microsoft Sans Serif"/>
                <a:cs typeface="Microsoft Sans Serif"/>
              </a:rPr>
              <a:t>RLTKTN</a:t>
            </a:r>
            <a:endParaRPr sz="2700">
              <a:latin typeface="Microsoft Sans Serif"/>
              <a:cs typeface="Microsoft Sans Serif"/>
            </a:endParaRPr>
          </a:p>
          <a:p>
            <a:pPr lvl="1" marL="612775" marR="5080" indent="-257810">
              <a:lnSpc>
                <a:spcPct val="133000"/>
              </a:lnSpc>
              <a:spcBef>
                <a:spcPts val="20"/>
              </a:spcBef>
              <a:buChar char="•"/>
              <a:tabLst>
                <a:tab pos="613410" algn="l"/>
              </a:tabLst>
            </a:pP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Có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thể</a:t>
            </a:r>
            <a:r>
              <a:rPr dirty="0" sz="2700" spc="-20">
                <a:solidFill>
                  <a:srgbClr val="003366"/>
                </a:solidFill>
                <a:latin typeface="Calibri"/>
                <a:cs typeface="Calibri"/>
              </a:rPr>
              <a:t> gặp</a:t>
            </a:r>
            <a:r>
              <a:rPr dirty="0" sz="27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trường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hợp</a:t>
            </a:r>
            <a:r>
              <a:rPr dirty="0" sz="2700" spc="-2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giảm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TK</a:t>
            </a:r>
            <a:r>
              <a:rPr dirty="0" sz="27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điển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hình 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5">
                <a:solidFill>
                  <a:srgbClr val="003366"/>
                </a:solidFill>
                <a:latin typeface="Calibri"/>
                <a:cs typeface="Calibri"/>
              </a:rPr>
              <a:t>trong</a:t>
            </a:r>
            <a:r>
              <a:rPr dirty="0" sz="27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HPQ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:</a:t>
            </a:r>
            <a:r>
              <a:rPr dirty="0" sz="27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FVC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và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FEV1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cùng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giảm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mà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TLC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bình 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95">
                <a:solidFill>
                  <a:srgbClr val="003366"/>
                </a:solidFill>
                <a:latin typeface="Microsoft Sans Serif"/>
                <a:cs typeface="Microsoft Sans Serif"/>
              </a:rPr>
              <a:t>thường 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=&gt; </a:t>
            </a:r>
            <a:r>
              <a:rPr dirty="0" sz="2700" spc="-20">
                <a:solidFill>
                  <a:srgbClr val="003366"/>
                </a:solidFill>
                <a:latin typeface="Calibri"/>
                <a:cs typeface="Calibri"/>
              </a:rPr>
              <a:t>test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HPPQhoặc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test 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kích 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thích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phế quản </a:t>
            </a:r>
            <a:r>
              <a:rPr dirty="0" sz="2700" spc="-70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bằng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methacholin</a:t>
            </a:r>
            <a:r>
              <a:rPr dirty="0" sz="27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để</a:t>
            </a:r>
            <a:r>
              <a:rPr dirty="0" sz="27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chẩn</a:t>
            </a:r>
            <a:r>
              <a:rPr dirty="0" sz="2700" spc="-2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đoán</a:t>
            </a:r>
            <a:r>
              <a:rPr dirty="0" sz="2700" spc="-2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 spc="-20">
                <a:solidFill>
                  <a:srgbClr val="003366"/>
                </a:solidFill>
                <a:latin typeface="Calibri"/>
                <a:cs typeface="Calibri"/>
              </a:rPr>
              <a:t>xác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 định.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183" y="298830"/>
            <a:ext cx="66446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Bước</a:t>
            </a:r>
            <a:r>
              <a:rPr dirty="0" sz="3600" spc="20"/>
              <a:t> </a:t>
            </a:r>
            <a:r>
              <a:rPr dirty="0" sz="3600" spc="-10">
                <a:latin typeface="Calibri"/>
                <a:cs typeface="Calibri"/>
              </a:rPr>
              <a:t>4</a:t>
            </a:r>
            <a:r>
              <a:rPr dirty="0" sz="3600" spc="-10"/>
              <a:t>:</a:t>
            </a:r>
            <a:r>
              <a:rPr dirty="0" sz="3600" spc="-40"/>
              <a:t> </a:t>
            </a:r>
            <a:r>
              <a:rPr dirty="0" sz="3600" spc="-5"/>
              <a:t>Xem</a:t>
            </a:r>
            <a:r>
              <a:rPr dirty="0" sz="3600" spc="10"/>
              <a:t> </a:t>
            </a:r>
            <a:r>
              <a:rPr dirty="0" sz="3600"/>
              <a:t>lưu</a:t>
            </a:r>
            <a:r>
              <a:rPr dirty="0" sz="3600" spc="-25"/>
              <a:t> </a:t>
            </a:r>
            <a:r>
              <a:rPr dirty="0" sz="3600" spc="-15"/>
              <a:t>lượng</a:t>
            </a:r>
            <a:r>
              <a:rPr dirty="0" sz="3600" spc="10"/>
              <a:t> </a:t>
            </a:r>
            <a:r>
              <a:rPr dirty="0" sz="3600" spc="-10"/>
              <a:t>thở</a:t>
            </a:r>
            <a:r>
              <a:rPr dirty="0" sz="3600" spc="-5"/>
              <a:t> </a:t>
            </a:r>
            <a:r>
              <a:rPr dirty="0" sz="3600" spc="10"/>
              <a:t>ra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568" y="1227200"/>
            <a:ext cx="8093709" cy="4547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84785" marR="5715" indent="-172720">
              <a:lnSpc>
                <a:spcPct val="153900"/>
              </a:lnSpc>
              <a:spcBef>
                <a:spcPts val="105"/>
              </a:spcBef>
              <a:buSzPct val="96296"/>
              <a:buFont typeface="Wingdings"/>
              <a:buChar char=""/>
              <a:tabLst>
                <a:tab pos="287020" algn="l"/>
              </a:tabLst>
            </a:pP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FEF25-75</a:t>
            </a:r>
            <a:r>
              <a:rPr dirty="0" sz="2700" spc="-5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thay</a:t>
            </a:r>
            <a:r>
              <a:rPr dirty="0" sz="27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đ</a:t>
            </a:r>
            <a:r>
              <a:rPr dirty="0" sz="2700" spc="-15">
                <a:solidFill>
                  <a:srgbClr val="003366"/>
                </a:solidFill>
                <a:latin typeface="Calibri"/>
                <a:cs typeface="Calibri"/>
              </a:rPr>
              <a:t>ổ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2700" spc="69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giống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95">
                <a:solidFill>
                  <a:srgbClr val="003366"/>
                </a:solidFill>
                <a:latin typeface="Microsoft Sans Serif"/>
                <a:cs typeface="Microsoft Sans Serif"/>
              </a:rPr>
              <a:t>như</a:t>
            </a:r>
            <a:r>
              <a:rPr dirty="0" sz="2700" spc="10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FEV1,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50">
                <a:solidFill>
                  <a:srgbClr val="003366"/>
                </a:solidFill>
                <a:latin typeface="Microsoft Sans Serif"/>
                <a:cs typeface="Microsoft Sans Serif"/>
              </a:rPr>
              <a:t>nhưng </a:t>
            </a:r>
            <a:r>
              <a:rPr dirty="0" sz="2700" spc="5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95">
                <a:solidFill>
                  <a:srgbClr val="003366"/>
                </a:solidFill>
                <a:latin typeface="Microsoft Sans Serif"/>
                <a:cs typeface="Microsoft Sans Serif"/>
              </a:rPr>
              <a:t>thường 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giảm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114">
                <a:solidFill>
                  <a:srgbClr val="003366"/>
                </a:solidFill>
                <a:latin typeface="Microsoft Sans Serif"/>
                <a:cs typeface="Microsoft Sans Serif"/>
              </a:rPr>
              <a:t>trước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FEV1 trong </a:t>
            </a:r>
            <a:r>
              <a:rPr dirty="0" sz="2700" spc="155">
                <a:solidFill>
                  <a:srgbClr val="003366"/>
                </a:solidFill>
                <a:latin typeface="Microsoft Sans Serif"/>
                <a:cs typeface="Microsoft Sans Serif"/>
              </a:rPr>
              <a:t>sự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phát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hiện tắc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 nghẽn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110">
                <a:solidFill>
                  <a:srgbClr val="003366"/>
                </a:solidFill>
                <a:latin typeface="Microsoft Sans Serif"/>
                <a:cs typeface="Microsoft Sans Serif"/>
              </a:rPr>
              <a:t>đường</a:t>
            </a:r>
            <a:r>
              <a:rPr dirty="0" sz="27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85">
                <a:solidFill>
                  <a:srgbClr val="003366"/>
                </a:solidFill>
                <a:latin typeface="Microsoft Sans Serif"/>
                <a:cs typeface="Microsoft Sans Serif"/>
              </a:rPr>
              <a:t>thở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265">
                <a:solidFill>
                  <a:srgbClr val="003366"/>
                </a:solidFill>
                <a:latin typeface="Microsoft Sans Serif"/>
                <a:cs typeface="Microsoft Sans Serif"/>
              </a:rPr>
              <a:t>ở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giai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đoạn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90">
                <a:solidFill>
                  <a:srgbClr val="003366"/>
                </a:solidFill>
                <a:latin typeface="Microsoft Sans Serif"/>
                <a:cs typeface="Microsoft Sans Serif"/>
              </a:rPr>
              <a:t>sớm</a:t>
            </a:r>
            <a:endParaRPr sz="2700">
              <a:latin typeface="Microsoft Sans Serif"/>
              <a:cs typeface="Microsoft Sans Serif"/>
            </a:endParaRPr>
          </a:p>
          <a:p>
            <a:pPr algn="just" marL="184785" marR="5080" indent="-172720">
              <a:lnSpc>
                <a:spcPct val="153000"/>
              </a:lnSpc>
              <a:spcBef>
                <a:spcPts val="815"/>
              </a:spcBef>
              <a:buSzPct val="96296"/>
              <a:buFont typeface="Wingdings"/>
              <a:buChar char=""/>
              <a:tabLst>
                <a:tab pos="287020" algn="l"/>
              </a:tabLst>
            </a:pP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FEF25-75</a:t>
            </a:r>
            <a:r>
              <a:rPr dirty="0" sz="2700" spc="6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đôi</a:t>
            </a:r>
            <a:r>
              <a:rPr dirty="0" sz="2700" spc="67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700" spc="6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giảm</a:t>
            </a:r>
            <a:r>
              <a:rPr dirty="0" sz="2700" spc="66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trong</a:t>
            </a:r>
            <a:r>
              <a:rPr dirty="0" sz="2700" spc="67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700" spc="67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FVC,</a:t>
            </a:r>
            <a:r>
              <a:rPr dirty="0" sz="2700" spc="66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FEV1</a:t>
            </a:r>
            <a:r>
              <a:rPr dirty="0" sz="2700" spc="67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và </a:t>
            </a:r>
            <a:r>
              <a:rPr dirty="0" sz="2700" spc="-70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MVV 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bình </a:t>
            </a:r>
            <a:r>
              <a:rPr dirty="0" sz="2700">
                <a:solidFill>
                  <a:srgbClr val="003366"/>
                </a:solidFill>
                <a:latin typeface="Calibri"/>
                <a:cs typeface="Calibri"/>
              </a:rPr>
              <a:t>: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gặp </a:t>
            </a:r>
            <a:r>
              <a:rPr dirty="0" sz="2700" spc="270">
                <a:solidFill>
                  <a:srgbClr val="003366"/>
                </a:solidFill>
                <a:latin typeface="Microsoft Sans Serif"/>
                <a:cs typeface="Microsoft Sans Serif"/>
              </a:rPr>
              <a:t>ở </a:t>
            </a:r>
            <a:r>
              <a:rPr dirty="0" sz="2700" spc="105">
                <a:solidFill>
                  <a:srgbClr val="003366"/>
                </a:solidFill>
                <a:latin typeface="Microsoft Sans Serif"/>
                <a:cs typeface="Microsoft Sans Serif"/>
              </a:rPr>
              <a:t>người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già </a:t>
            </a:r>
            <a:r>
              <a:rPr dirty="0" sz="2700" spc="85">
                <a:solidFill>
                  <a:srgbClr val="003366"/>
                </a:solidFill>
                <a:latin typeface="Microsoft Sans Serif"/>
                <a:cs typeface="Microsoft Sans Serif"/>
              </a:rPr>
              <a:t>với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triệu </a:t>
            </a:r>
            <a:r>
              <a:rPr dirty="0" sz="2700" spc="55">
                <a:solidFill>
                  <a:srgbClr val="003366"/>
                </a:solidFill>
                <a:latin typeface="Microsoft Sans Serif"/>
                <a:cs typeface="Microsoft Sans Serif"/>
              </a:rPr>
              <a:t>chứng</a:t>
            </a:r>
            <a:r>
              <a:rPr dirty="0" sz="2700" spc="6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nghèo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 nàn. </a:t>
            </a:r>
            <a:r>
              <a:rPr dirty="0" sz="2700" spc="-10">
                <a:solidFill>
                  <a:srgbClr val="003366"/>
                </a:solidFill>
                <a:latin typeface="Calibri"/>
                <a:cs typeface="Calibri"/>
              </a:rPr>
              <a:t>C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hỉ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số này 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biến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thiên </a:t>
            </a:r>
            <a:r>
              <a:rPr dirty="0" sz="2700" spc="80">
                <a:solidFill>
                  <a:srgbClr val="003366"/>
                </a:solidFill>
                <a:latin typeface="Microsoft Sans Serif"/>
                <a:cs typeface="Microsoft Sans Serif"/>
              </a:rPr>
              <a:t>lớn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nên một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số</a:t>
            </a:r>
            <a:r>
              <a:rPr dirty="0" sz="27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tác 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giả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khuyên</a:t>
            </a:r>
            <a:r>
              <a:rPr dirty="0" sz="27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phải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thận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trọng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khi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đọc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chỉ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số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này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907" y="304038"/>
            <a:ext cx="69500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"/>
              <a:t>Bước</a:t>
            </a:r>
            <a:r>
              <a:rPr dirty="0" sz="3200" spc="15"/>
              <a:t> </a:t>
            </a:r>
            <a:r>
              <a:rPr dirty="0" sz="3200">
                <a:latin typeface="Calibri"/>
                <a:cs typeface="Calibri"/>
              </a:rPr>
              <a:t>5</a:t>
            </a:r>
            <a:r>
              <a:rPr dirty="0" sz="3200"/>
              <a:t>:</a:t>
            </a:r>
            <a:r>
              <a:rPr dirty="0" sz="3200" spc="35"/>
              <a:t> </a:t>
            </a:r>
            <a:r>
              <a:rPr dirty="0" sz="3200"/>
              <a:t>Đáp</a:t>
            </a:r>
            <a:r>
              <a:rPr dirty="0" sz="3200" spc="5"/>
              <a:t> </a:t>
            </a:r>
            <a:r>
              <a:rPr dirty="0" sz="3200" spc="-5"/>
              <a:t>ứng</a:t>
            </a:r>
            <a:r>
              <a:rPr dirty="0" sz="3200" spc="10"/>
              <a:t> </a:t>
            </a:r>
            <a:r>
              <a:rPr dirty="0" sz="3200" spc="-5"/>
              <a:t>với</a:t>
            </a:r>
            <a:r>
              <a:rPr dirty="0" sz="3200" spc="-20"/>
              <a:t> </a:t>
            </a:r>
            <a:r>
              <a:rPr dirty="0" sz="3200" spc="-5"/>
              <a:t>thuốc</a:t>
            </a:r>
            <a:r>
              <a:rPr dirty="0" sz="3200" spc="-55"/>
              <a:t> </a:t>
            </a:r>
            <a:r>
              <a:rPr dirty="0" sz="3200" spc="-75"/>
              <a:t>giãn</a:t>
            </a:r>
            <a:r>
              <a:rPr dirty="0" sz="3200" spc="-85"/>
              <a:t> </a:t>
            </a:r>
            <a:r>
              <a:rPr dirty="0" sz="3200" spc="30"/>
              <a:t>PQ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504" y="903122"/>
            <a:ext cx="8171815" cy="5401945"/>
          </a:xfrm>
          <a:prstGeom prst="rect">
            <a:avLst/>
          </a:prstGeom>
        </p:spPr>
        <p:txBody>
          <a:bodyPr wrap="square" lIns="0" tIns="246380" rIns="0" bIns="0" rtlCol="0" vert="horz">
            <a:spAutoFit/>
          </a:bodyPr>
          <a:lstStyle/>
          <a:p>
            <a:pPr algn="just" marL="284480" indent="-272415">
              <a:lnSpc>
                <a:spcPct val="100000"/>
              </a:lnSpc>
              <a:spcBef>
                <a:spcPts val="1940"/>
              </a:spcBef>
              <a:buSzPct val="91071"/>
              <a:buFont typeface="Wingdings"/>
              <a:buChar char=""/>
              <a:tabLst>
                <a:tab pos="285115" algn="l"/>
              </a:tabLst>
            </a:pP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Xịt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400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mcg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salbutamol,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sau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15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phút</a:t>
            </a:r>
            <a:r>
              <a:rPr dirty="0" sz="2800" spc="3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đo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lại.</a:t>
            </a:r>
            <a:endParaRPr sz="2800">
              <a:latin typeface="Arial"/>
              <a:cs typeface="Arial"/>
            </a:endParaRPr>
          </a:p>
          <a:p>
            <a:pPr algn="just" marL="279400" marR="775970" indent="-266700">
              <a:lnSpc>
                <a:spcPct val="148900"/>
              </a:lnSpc>
              <a:spcBef>
                <a:spcPts val="195"/>
              </a:spcBef>
              <a:buSzPct val="91071"/>
              <a:buFont typeface="Wingdings"/>
              <a:buChar char=""/>
              <a:tabLst>
                <a:tab pos="285115" algn="l"/>
              </a:tabLst>
            </a:pP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Test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đáp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ứng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với thuốc giãn phế quản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âm </a:t>
            </a:r>
            <a:r>
              <a:rPr dirty="0" sz="2800" spc="-7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70" b="1">
                <a:solidFill>
                  <a:srgbClr val="003366"/>
                </a:solidFill>
                <a:latin typeface="Arial"/>
                <a:cs typeface="Arial"/>
              </a:rPr>
              <a:t>tính</a:t>
            </a:r>
            <a:r>
              <a:rPr dirty="0" sz="2800" spc="-13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FEV1</a:t>
            </a:r>
            <a:r>
              <a:rPr dirty="0" sz="2800" spc="4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tăng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&lt;</a:t>
            </a:r>
            <a:r>
              <a:rPr dirty="0" sz="2800" spc="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12%</a:t>
            </a:r>
            <a:r>
              <a:rPr dirty="0" sz="28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Calibri"/>
                <a:cs typeface="Calibri"/>
              </a:rPr>
              <a:t>hoặc</a:t>
            </a:r>
            <a:r>
              <a:rPr dirty="0" sz="2800" spc="15" b="1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Calibri"/>
                <a:cs typeface="Calibri"/>
              </a:rPr>
              <a:t>&lt; 200ml</a:t>
            </a:r>
            <a:endParaRPr sz="2800">
              <a:latin typeface="Calibri"/>
              <a:cs typeface="Calibri"/>
            </a:endParaRPr>
          </a:p>
          <a:p>
            <a:pPr algn="just" marL="279400" marR="127000" indent="-266700">
              <a:lnSpc>
                <a:spcPct val="152000"/>
              </a:lnSpc>
              <a:spcBef>
                <a:spcPts val="775"/>
              </a:spcBef>
              <a:buSzPct val="91071"/>
              <a:buFont typeface="Wingdings"/>
              <a:buChar char=""/>
              <a:tabLst>
                <a:tab pos="285115" algn="l"/>
              </a:tabLst>
            </a:pP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Test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đáp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ứng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với thuốc giãn phế quản dương </a:t>
            </a:r>
            <a:r>
              <a:rPr dirty="0" sz="2800" spc="-7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tính :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Nếu FEV1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và</a:t>
            </a:r>
            <a:r>
              <a:rPr dirty="0" sz="2800" spc="-10" b="1">
                <a:solidFill>
                  <a:srgbClr val="003366"/>
                </a:solidFill>
                <a:latin typeface="Calibri"/>
                <a:cs typeface="Calibri"/>
              </a:rPr>
              <a:t>/ </a:t>
            </a:r>
            <a:r>
              <a:rPr dirty="0" sz="2800" spc="-5" b="1">
                <a:solidFill>
                  <a:srgbClr val="003366"/>
                </a:solidFill>
                <a:latin typeface="Calibri"/>
                <a:cs typeface="Calibri"/>
              </a:rPr>
              <a:t>hoặc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FVC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(VC) tăng &gt;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12% </a:t>
            </a:r>
            <a:r>
              <a:rPr dirty="0" sz="2800" spc="-7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à</a:t>
            </a:r>
            <a:r>
              <a:rPr dirty="0" sz="2800" spc="-27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00</a:t>
            </a:r>
            <a:r>
              <a:rPr dirty="0" sz="2800" spc="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ml.</a:t>
            </a:r>
            <a:endParaRPr sz="2800">
              <a:latin typeface="Arial"/>
              <a:cs typeface="Arial"/>
            </a:endParaRPr>
          </a:p>
          <a:p>
            <a:pPr algn="just" marL="279400" marR="5080" indent="-266700">
              <a:lnSpc>
                <a:spcPct val="148900"/>
              </a:lnSpc>
              <a:spcBef>
                <a:spcPts val="830"/>
              </a:spcBef>
              <a:buSzPct val="91071"/>
              <a:buFont typeface="Wingdings"/>
              <a:buChar char=""/>
              <a:tabLst>
                <a:tab pos="285115" algn="l"/>
              </a:tabLst>
            </a:pPr>
            <a:r>
              <a:rPr dirty="0" sz="2800" spc="-5" b="1">
                <a:solidFill>
                  <a:srgbClr val="003366"/>
                </a:solidFill>
                <a:latin typeface="Calibri"/>
                <a:cs typeface="Calibri"/>
              </a:rPr>
              <a:t>T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rường hợp hen 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không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điển hình, làm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test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này </a:t>
            </a:r>
            <a:r>
              <a:rPr dirty="0" sz="2800" spc="-76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có</a:t>
            </a:r>
            <a:r>
              <a:rPr dirty="0" sz="2800" spc="-1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366"/>
                </a:solidFill>
                <a:latin typeface="Arial"/>
                <a:cs typeface="Arial"/>
              </a:rPr>
              <a:t>thể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phát</a:t>
            </a:r>
            <a:r>
              <a:rPr dirty="0" sz="2800" spc="20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hiện</a:t>
            </a:r>
            <a:r>
              <a:rPr dirty="0" sz="2800" spc="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3366"/>
                </a:solidFill>
                <a:latin typeface="Arial"/>
                <a:cs typeface="Arial"/>
              </a:rPr>
              <a:t>ra.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008" y="407365"/>
            <a:ext cx="62845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Rối</a:t>
            </a:r>
            <a:r>
              <a:rPr dirty="0" sz="3600" spc="-10"/>
              <a:t> </a:t>
            </a:r>
            <a:r>
              <a:rPr dirty="0" sz="3600" spc="-15"/>
              <a:t>loạn</a:t>
            </a:r>
            <a:r>
              <a:rPr dirty="0" sz="3600" spc="-20"/>
              <a:t> </a:t>
            </a:r>
            <a:r>
              <a:rPr dirty="0" sz="3600" spc="-65"/>
              <a:t>thông</a:t>
            </a:r>
            <a:r>
              <a:rPr dirty="0" sz="3600" spc="204"/>
              <a:t> </a:t>
            </a:r>
            <a:r>
              <a:rPr dirty="0" sz="3600" spc="5"/>
              <a:t>khí</a:t>
            </a:r>
            <a:r>
              <a:rPr dirty="0" sz="3600" spc="-55"/>
              <a:t> </a:t>
            </a:r>
            <a:r>
              <a:rPr dirty="0" sz="3600"/>
              <a:t>tắc</a:t>
            </a:r>
            <a:r>
              <a:rPr dirty="0" sz="3600" spc="70"/>
              <a:t> </a:t>
            </a:r>
            <a:r>
              <a:rPr dirty="0" sz="3600" spc="-15"/>
              <a:t>nghẽn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644" y="1324482"/>
            <a:ext cx="8599170" cy="3606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836294" indent="-172720">
              <a:lnSpc>
                <a:spcPct val="1508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Để</a:t>
            </a:r>
            <a:r>
              <a:rPr dirty="0" sz="24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chẩn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đoán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phân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biệt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5">
                <a:solidFill>
                  <a:srgbClr val="003366"/>
                </a:solidFill>
                <a:latin typeface="Microsoft Sans Serif"/>
                <a:cs typeface="Microsoft Sans Serif"/>
              </a:rPr>
              <a:t>RLTKTN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hồi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phục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hoàn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toàn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và </a:t>
            </a:r>
            <a:r>
              <a:rPr dirty="0" sz="2400" spc="-6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không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hoàn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toàn: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sau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test</a:t>
            </a:r>
            <a:r>
              <a:rPr dirty="0" sz="24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hồi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phục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phế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quản:</a:t>
            </a:r>
            <a:endParaRPr sz="2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2265"/>
              </a:spcBef>
              <a:buChar char="-"/>
              <a:tabLst>
                <a:tab pos="185420" algn="l"/>
              </a:tabLst>
            </a:pPr>
            <a:r>
              <a:rPr dirty="0" sz="2400" spc="-70">
                <a:solidFill>
                  <a:srgbClr val="003366"/>
                </a:solidFill>
                <a:latin typeface="Microsoft Sans Serif"/>
                <a:cs typeface="Microsoft Sans Serif"/>
              </a:rPr>
              <a:t>Test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hồi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phục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phế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quản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95">
                <a:solidFill>
                  <a:srgbClr val="003366"/>
                </a:solidFill>
                <a:latin typeface="Microsoft Sans Serif"/>
                <a:cs typeface="Microsoft Sans Serif"/>
              </a:rPr>
              <a:t>dương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tính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 ,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tỷ số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FEV1/FVC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và</a:t>
            </a:r>
            <a:endParaRPr sz="24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  <a:spcBef>
                <a:spcPts val="1480"/>
              </a:spcBef>
            </a:pP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FEV1/VC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&gt;</a:t>
            </a:r>
            <a:r>
              <a:rPr dirty="0" sz="24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70%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=&gt;</a:t>
            </a:r>
            <a:r>
              <a:rPr dirty="0" sz="24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5" i="1">
                <a:solidFill>
                  <a:srgbClr val="003366"/>
                </a:solidFill>
                <a:latin typeface="Arial"/>
                <a:cs typeface="Arial"/>
              </a:rPr>
              <a:t>RLTKTN</a:t>
            </a:r>
            <a:r>
              <a:rPr dirty="0" sz="2400" spc="15" i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66"/>
                </a:solidFill>
                <a:latin typeface="Arial"/>
                <a:cs typeface="Arial"/>
              </a:rPr>
              <a:t>hồi</a:t>
            </a:r>
            <a:r>
              <a:rPr dirty="0" sz="2400" i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66"/>
                </a:solidFill>
                <a:latin typeface="Arial"/>
                <a:cs typeface="Arial"/>
              </a:rPr>
              <a:t>phục hoàn</a:t>
            </a:r>
            <a:r>
              <a:rPr dirty="0" sz="2400" spc="10" i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003366"/>
                </a:solidFill>
                <a:latin typeface="Arial"/>
                <a:cs typeface="Arial"/>
              </a:rPr>
              <a:t>toàn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2400" spc="-70">
                <a:solidFill>
                  <a:srgbClr val="003366"/>
                </a:solidFill>
                <a:latin typeface="Microsoft Sans Serif"/>
                <a:cs typeface="Microsoft Sans Serif"/>
              </a:rPr>
              <a:t>Test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003366"/>
                </a:solidFill>
                <a:latin typeface="Microsoft Sans Serif"/>
                <a:cs typeface="Microsoft Sans Serif"/>
              </a:rPr>
              <a:t>hồi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phục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phế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quản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95">
                <a:solidFill>
                  <a:srgbClr val="003366"/>
                </a:solidFill>
                <a:latin typeface="Microsoft Sans Serif"/>
                <a:cs typeface="Microsoft Sans Serif"/>
              </a:rPr>
              <a:t>dương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tính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50">
                <a:solidFill>
                  <a:srgbClr val="003366"/>
                </a:solidFill>
                <a:latin typeface="Microsoft Sans Serif"/>
                <a:cs typeface="Microsoft Sans Serif"/>
              </a:rPr>
              <a:t>nhưng</a:t>
            </a:r>
            <a:r>
              <a:rPr dirty="0" sz="2400" spc="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FEV1/FVC</a:t>
            </a:r>
            <a:r>
              <a:rPr dirty="0" sz="24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>
                <a:solidFill>
                  <a:srgbClr val="003366"/>
                </a:solidFill>
                <a:latin typeface="Microsoft Sans Serif"/>
                <a:cs typeface="Microsoft Sans Serif"/>
              </a:rPr>
              <a:t>và</a:t>
            </a:r>
            <a:r>
              <a:rPr dirty="0" sz="24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hoặc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FEV1/VC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&lt;</a:t>
            </a:r>
            <a:r>
              <a:rPr dirty="0" sz="24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70%.</a:t>
            </a:r>
            <a:r>
              <a:rPr dirty="0" sz="24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003366"/>
                </a:solidFill>
                <a:latin typeface="Microsoft Sans Serif"/>
                <a:cs typeface="Microsoft Sans Serif"/>
              </a:rPr>
              <a:t>=&gt;</a:t>
            </a:r>
            <a:r>
              <a:rPr dirty="0" sz="24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35" i="1">
                <a:solidFill>
                  <a:srgbClr val="003366"/>
                </a:solidFill>
                <a:latin typeface="Arial"/>
                <a:cs typeface="Arial"/>
              </a:rPr>
              <a:t>RLTKTN</a:t>
            </a:r>
            <a:r>
              <a:rPr dirty="0" sz="2400" spc="25" i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66"/>
                </a:solidFill>
                <a:latin typeface="Arial"/>
                <a:cs typeface="Arial"/>
              </a:rPr>
              <a:t>hồi</a:t>
            </a:r>
            <a:r>
              <a:rPr dirty="0" sz="2400" spc="5" i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003366"/>
                </a:solidFill>
                <a:latin typeface="Arial"/>
                <a:cs typeface="Arial"/>
              </a:rPr>
              <a:t>phục</a:t>
            </a:r>
            <a:r>
              <a:rPr dirty="0" sz="2400" spc="5" i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66"/>
                </a:solidFill>
                <a:latin typeface="Arial"/>
                <a:cs typeface="Arial"/>
              </a:rPr>
              <a:t>không</a:t>
            </a:r>
            <a:r>
              <a:rPr dirty="0" sz="2400" spc="15" i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003366"/>
                </a:solidFill>
                <a:latin typeface="Arial"/>
                <a:cs typeface="Arial"/>
              </a:rPr>
              <a:t>hoàn</a:t>
            </a:r>
            <a:r>
              <a:rPr dirty="0" sz="2400" spc="25" i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003366"/>
                </a:solidFill>
                <a:latin typeface="Arial"/>
                <a:cs typeface="Arial"/>
              </a:rPr>
              <a:t>toàn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128" y="172593"/>
            <a:ext cx="75787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Chẩn</a:t>
            </a:r>
            <a:r>
              <a:rPr dirty="0" sz="3200" spc="-25"/>
              <a:t> </a:t>
            </a:r>
            <a:r>
              <a:rPr dirty="0" sz="3200"/>
              <a:t>đoán</a:t>
            </a:r>
            <a:r>
              <a:rPr dirty="0" sz="3200" spc="-35"/>
              <a:t> </a:t>
            </a:r>
            <a:r>
              <a:rPr dirty="0" sz="3200"/>
              <a:t>phân</a:t>
            </a:r>
            <a:r>
              <a:rPr dirty="0" sz="3200" spc="-40"/>
              <a:t> </a:t>
            </a:r>
            <a:r>
              <a:rPr dirty="0" sz="3200" spc="-5"/>
              <a:t>biệt</a:t>
            </a:r>
            <a:r>
              <a:rPr dirty="0" sz="3200" spc="-15"/>
              <a:t> </a:t>
            </a:r>
            <a:r>
              <a:rPr dirty="0" sz="3200" spc="-5"/>
              <a:t>RLTKTN</a:t>
            </a:r>
            <a:r>
              <a:rPr dirty="0" sz="3200" spc="-25"/>
              <a:t> </a:t>
            </a:r>
            <a:r>
              <a:rPr dirty="0" sz="3200"/>
              <a:t>hồi</a:t>
            </a:r>
            <a:r>
              <a:rPr dirty="0" sz="3200" spc="-25"/>
              <a:t> </a:t>
            </a:r>
            <a:r>
              <a:rPr dirty="0" sz="3200"/>
              <a:t>phục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721734" y="763600"/>
            <a:ext cx="361442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dirty="0" sz="32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Arial"/>
                <a:cs typeface="Arial"/>
              </a:rPr>
              <a:t>không</a:t>
            </a:r>
            <a:r>
              <a:rPr dirty="0" sz="32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hồi</a:t>
            </a:r>
            <a:r>
              <a:rPr dirty="0" sz="32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phục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8700" y="3886200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76200" y="685800"/>
                </a:moveTo>
                <a:lnTo>
                  <a:pt x="47625" y="685800"/>
                </a:lnTo>
                <a:lnTo>
                  <a:pt x="47625" y="0"/>
                </a:lnTo>
                <a:lnTo>
                  <a:pt x="28575" y="0"/>
                </a:lnTo>
                <a:lnTo>
                  <a:pt x="28575" y="685800"/>
                </a:lnTo>
                <a:lnTo>
                  <a:pt x="0" y="685800"/>
                </a:lnTo>
                <a:lnTo>
                  <a:pt x="38100" y="762000"/>
                </a:lnTo>
                <a:lnTo>
                  <a:pt x="69850" y="698500"/>
                </a:lnTo>
                <a:lnTo>
                  <a:pt x="76200" y="685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19400" y="1524000"/>
            <a:ext cx="3657600" cy="838200"/>
          </a:xfrm>
          <a:prstGeom prst="rect">
            <a:avLst/>
          </a:prstGeom>
          <a:solidFill>
            <a:srgbClr val="0000FF"/>
          </a:solidFill>
          <a:ln w="9144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0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Chỉ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Gaensler</a:t>
            </a:r>
            <a:endParaRPr sz="2400">
              <a:latin typeface="Arial"/>
              <a:cs typeface="Arial"/>
            </a:endParaRPr>
          </a:p>
          <a:p>
            <a:pPr algn="ctr" marL="698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và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hoặc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Tiffeneau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70%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0" y="3581400"/>
            <a:ext cx="2209800" cy="533400"/>
          </a:xfrm>
          <a:prstGeom prst="rect">
            <a:avLst/>
          </a:prstGeom>
          <a:solidFill>
            <a:srgbClr val="6600FF"/>
          </a:solidFill>
          <a:ln w="9144">
            <a:solidFill>
              <a:srgbClr val="000000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268605">
              <a:lnSpc>
                <a:spcPct val="100000"/>
              </a:lnSpc>
              <a:spcBef>
                <a:spcPts val="570"/>
              </a:spcBef>
            </a:pP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Dương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tính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0400" y="2743200"/>
            <a:ext cx="2819400" cy="367665"/>
          </a:xfrm>
          <a:prstGeom prst="rect">
            <a:avLst/>
          </a:prstGeom>
          <a:solidFill>
            <a:srgbClr val="FF00FF"/>
          </a:solidFill>
        </p:spPr>
        <p:txBody>
          <a:bodyPr wrap="square" lIns="0" tIns="3429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70"/>
              </a:spcBef>
            </a:pPr>
            <a:r>
              <a:rPr dirty="0" sz="1800" spc="-18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hồ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phụ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800" spc="-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ản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6200" y="4648200"/>
            <a:ext cx="2362200" cy="622300"/>
          </a:xfrm>
          <a:prstGeom prst="rect">
            <a:avLst/>
          </a:prstGeom>
          <a:solidFill>
            <a:srgbClr val="0461C1"/>
          </a:solidFill>
          <a:ln w="9144">
            <a:solidFill>
              <a:srgbClr val="000000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algn="ctr" marR="42545">
              <a:lnSpc>
                <a:spcPct val="100000"/>
              </a:lnSpc>
              <a:spcBef>
                <a:spcPts val="8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FEV1/FVC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và/hoặc</a:t>
            </a:r>
            <a:endParaRPr sz="1800">
              <a:latin typeface="Arial"/>
              <a:cs typeface="Arial"/>
            </a:endParaRPr>
          </a:p>
          <a:p>
            <a:pPr algn="ctr" marR="55244">
              <a:lnSpc>
                <a:spcPct val="100000"/>
              </a:lnSpc>
              <a:spcBef>
                <a:spcPts val="3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FEV1/VC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70%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3200" y="4648200"/>
            <a:ext cx="2209800" cy="609600"/>
          </a:xfrm>
          <a:prstGeom prst="rect">
            <a:avLst/>
          </a:prstGeom>
          <a:solidFill>
            <a:srgbClr val="0461C1"/>
          </a:solidFill>
          <a:ln w="9144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241935" marR="290830" indent="133985">
              <a:lnSpc>
                <a:spcPct val="101099"/>
              </a:lnSpc>
              <a:spcBef>
                <a:spcPts val="1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FEV1/FVC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và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FEV1/VC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70%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1147" y="5486400"/>
            <a:ext cx="2397760" cy="733425"/>
          </a:xfrm>
          <a:prstGeom prst="rect">
            <a:avLst/>
          </a:prstGeom>
          <a:solidFill>
            <a:srgbClr val="EB7B2F"/>
          </a:solidFill>
          <a:ln w="9144">
            <a:solidFill>
              <a:srgbClr val="6600FF"/>
            </a:solidFill>
          </a:ln>
        </p:spPr>
        <p:txBody>
          <a:bodyPr wrap="square" lIns="0" tIns="130175" rIns="0" bIns="0" rtlCol="0" vert="horz">
            <a:spAutoFit/>
          </a:bodyPr>
          <a:lstStyle/>
          <a:p>
            <a:pPr marL="382905" marR="361315" indent="-85725">
              <a:lnSpc>
                <a:spcPct val="100000"/>
              </a:lnSpc>
              <a:spcBef>
                <a:spcPts val="1025"/>
              </a:spcBef>
            </a:pPr>
            <a:r>
              <a:rPr dirty="0" sz="1550" spc="-55" b="1">
                <a:solidFill>
                  <a:srgbClr val="FF0000"/>
                </a:solidFill>
                <a:latin typeface="Arial"/>
                <a:cs typeface="Arial"/>
              </a:rPr>
              <a:t>RLTK</a:t>
            </a:r>
            <a:r>
              <a:rPr dirty="0" sz="155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5" b="1">
                <a:solidFill>
                  <a:srgbClr val="FF0000"/>
                </a:solidFill>
                <a:latin typeface="Arial"/>
                <a:cs typeface="Arial"/>
              </a:rPr>
              <a:t>TN</a:t>
            </a:r>
            <a:r>
              <a:rPr dirty="0" sz="1550" spc="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5" b="1">
                <a:solidFill>
                  <a:srgbClr val="FF0000"/>
                </a:solidFill>
                <a:latin typeface="Arial"/>
                <a:cs typeface="Arial"/>
              </a:rPr>
              <a:t>hồi</a:t>
            </a:r>
            <a:r>
              <a:rPr dirty="0" sz="1550" spc="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20" b="1">
                <a:solidFill>
                  <a:srgbClr val="FF0000"/>
                </a:solidFill>
                <a:latin typeface="Arial"/>
                <a:cs typeface="Arial"/>
              </a:rPr>
              <a:t>phục </a:t>
            </a:r>
            <a:r>
              <a:rPr dirty="0" sz="1550" spc="-4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-5" b="1">
                <a:solidFill>
                  <a:srgbClr val="FF0000"/>
                </a:solidFill>
                <a:latin typeface="Arial"/>
                <a:cs typeface="Arial"/>
              </a:rPr>
              <a:t>không </a:t>
            </a:r>
            <a:r>
              <a:rPr dirty="0" sz="1550" spc="-25" b="1">
                <a:solidFill>
                  <a:srgbClr val="FF0000"/>
                </a:solidFill>
                <a:latin typeface="Arial"/>
                <a:cs typeface="Arial"/>
              </a:rPr>
              <a:t>hoàn</a:t>
            </a:r>
            <a:r>
              <a:rPr dirty="0" sz="1550" spc="2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-25" b="1">
                <a:solidFill>
                  <a:srgbClr val="FF0000"/>
                </a:solidFill>
                <a:latin typeface="Arial"/>
                <a:cs typeface="Arial"/>
              </a:rPr>
              <a:t>toàn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600" y="5486400"/>
            <a:ext cx="2286000" cy="718185"/>
          </a:xfrm>
          <a:prstGeom prst="rect">
            <a:avLst/>
          </a:prstGeom>
          <a:solidFill>
            <a:srgbClr val="EB7B2F"/>
          </a:solidFill>
          <a:ln w="9144">
            <a:solidFill>
              <a:srgbClr val="6600FF"/>
            </a:solidFill>
          </a:ln>
        </p:spPr>
        <p:txBody>
          <a:bodyPr wrap="square" lIns="0" tIns="12192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60"/>
              </a:spcBef>
            </a:pPr>
            <a:r>
              <a:rPr dirty="0" sz="1500" spc="-40" b="1">
                <a:solidFill>
                  <a:srgbClr val="FF0000"/>
                </a:solidFill>
                <a:latin typeface="Arial"/>
                <a:cs typeface="Arial"/>
              </a:rPr>
              <a:t>RLTK</a:t>
            </a:r>
            <a:r>
              <a:rPr dirty="0" sz="15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00" spc="-15" b="1">
                <a:solidFill>
                  <a:srgbClr val="FF0000"/>
                </a:solidFill>
                <a:latin typeface="Arial"/>
                <a:cs typeface="Arial"/>
              </a:rPr>
              <a:t>TN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500" spc="-5" b="1">
                <a:solidFill>
                  <a:srgbClr val="FF0000"/>
                </a:solidFill>
                <a:latin typeface="Arial"/>
                <a:cs typeface="Arial"/>
              </a:rPr>
              <a:t>không</a:t>
            </a:r>
            <a:r>
              <a:rPr dirty="0" sz="15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FF0000"/>
                </a:solidFill>
                <a:latin typeface="Arial"/>
                <a:cs typeface="Arial"/>
              </a:rPr>
              <a:t>hồi</a:t>
            </a:r>
            <a:r>
              <a:rPr dirty="0" sz="15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FF0000"/>
                </a:solidFill>
                <a:latin typeface="Arial"/>
                <a:cs typeface="Arial"/>
              </a:rPr>
              <a:t>phục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3200" y="5486400"/>
            <a:ext cx="2209800" cy="733425"/>
          </a:xfrm>
          <a:prstGeom prst="rect">
            <a:avLst/>
          </a:prstGeom>
          <a:solidFill>
            <a:srgbClr val="EB7B2F"/>
          </a:solidFill>
          <a:ln w="9144">
            <a:solidFill>
              <a:srgbClr val="6600FF"/>
            </a:solidFill>
          </a:ln>
        </p:spPr>
        <p:txBody>
          <a:bodyPr wrap="square" lIns="0" tIns="13081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30"/>
              </a:spcBef>
            </a:pPr>
            <a:r>
              <a:rPr dirty="0" sz="1500" spc="-40" b="1">
                <a:solidFill>
                  <a:srgbClr val="FF0000"/>
                </a:solidFill>
                <a:latin typeface="Arial"/>
                <a:cs typeface="Arial"/>
              </a:rPr>
              <a:t>RLTK</a:t>
            </a:r>
            <a:r>
              <a:rPr dirty="0" sz="1500" spc="-20" b="1">
                <a:solidFill>
                  <a:srgbClr val="FF0000"/>
                </a:solidFill>
                <a:latin typeface="Arial"/>
                <a:cs typeface="Arial"/>
              </a:rPr>
              <a:t> TN</a:t>
            </a:r>
            <a:endParaRPr sz="15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500" spc="-5" b="1">
                <a:solidFill>
                  <a:srgbClr val="FF0000"/>
                </a:solidFill>
                <a:latin typeface="Arial"/>
                <a:cs typeface="Arial"/>
              </a:rPr>
              <a:t>hồi</a:t>
            </a:r>
            <a:r>
              <a:rPr dirty="0" sz="15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FF0000"/>
                </a:solidFill>
                <a:latin typeface="Arial"/>
                <a:cs typeface="Arial"/>
              </a:rPr>
              <a:t>phục</a:t>
            </a:r>
            <a:r>
              <a:rPr dirty="0" sz="15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FF0000"/>
                </a:solidFill>
                <a:latin typeface="Arial"/>
                <a:cs typeface="Arial"/>
              </a:rPr>
              <a:t>hoàn</a:t>
            </a:r>
            <a:r>
              <a:rPr dirty="0" sz="15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0000"/>
                </a:solidFill>
                <a:latin typeface="Arial"/>
                <a:cs typeface="Arial"/>
              </a:rPr>
              <a:t>toàn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00" y="3581400"/>
            <a:ext cx="2209800" cy="533400"/>
          </a:xfrm>
          <a:prstGeom prst="rect">
            <a:avLst/>
          </a:prstGeom>
          <a:solidFill>
            <a:srgbClr val="6600FF"/>
          </a:solidFill>
          <a:ln w="9144">
            <a:solidFill>
              <a:srgbClr val="000000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541020">
              <a:lnSpc>
                <a:spcPct val="100000"/>
              </a:lnSpc>
              <a:spcBef>
                <a:spcPts val="570"/>
              </a:spcBef>
            </a:pP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Âm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tính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09700" y="2891027"/>
            <a:ext cx="1790700" cy="690880"/>
            <a:chOff x="1409700" y="2891027"/>
            <a:chExt cx="1790700" cy="690880"/>
          </a:xfrm>
        </p:grpSpPr>
        <p:sp>
          <p:nvSpPr>
            <p:cNvPr id="15" name="object 15"/>
            <p:cNvSpPr/>
            <p:nvPr/>
          </p:nvSpPr>
          <p:spPr>
            <a:xfrm>
              <a:off x="1447800" y="2895599"/>
              <a:ext cx="1752600" cy="0"/>
            </a:xfrm>
            <a:custGeom>
              <a:avLst/>
              <a:gdLst/>
              <a:ahLst/>
              <a:cxnLst/>
              <a:rect l="l" t="t" r="r" b="b"/>
              <a:pathLst>
                <a:path w="1752600" h="0">
                  <a:moveTo>
                    <a:pt x="17526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09700" y="2895599"/>
              <a:ext cx="76200" cy="685800"/>
            </a:xfrm>
            <a:custGeom>
              <a:avLst/>
              <a:gdLst/>
              <a:ahLst/>
              <a:cxnLst/>
              <a:rect l="l" t="t" r="r" b="b"/>
              <a:pathLst>
                <a:path w="76200" h="685800">
                  <a:moveTo>
                    <a:pt x="76200" y="609600"/>
                  </a:moveTo>
                  <a:lnTo>
                    <a:pt x="47625" y="609600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28575" y="609600"/>
                  </a:lnTo>
                  <a:lnTo>
                    <a:pt x="0" y="609600"/>
                  </a:lnTo>
                  <a:lnTo>
                    <a:pt x="38100" y="685800"/>
                  </a:lnTo>
                  <a:lnTo>
                    <a:pt x="69850" y="622300"/>
                  </a:lnTo>
                  <a:lnTo>
                    <a:pt x="76200" y="609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6019800" y="2891027"/>
            <a:ext cx="876300" cy="690880"/>
            <a:chOff x="6019800" y="2891027"/>
            <a:chExt cx="876300" cy="690880"/>
          </a:xfrm>
        </p:grpSpPr>
        <p:sp>
          <p:nvSpPr>
            <p:cNvPr id="18" name="object 18"/>
            <p:cNvSpPr/>
            <p:nvPr/>
          </p:nvSpPr>
          <p:spPr>
            <a:xfrm>
              <a:off x="6019800" y="2895599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 h="0">
                  <a:moveTo>
                    <a:pt x="0" y="0"/>
                  </a:moveTo>
                  <a:lnTo>
                    <a:pt x="838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819900" y="2895599"/>
              <a:ext cx="76200" cy="685800"/>
            </a:xfrm>
            <a:custGeom>
              <a:avLst/>
              <a:gdLst/>
              <a:ahLst/>
              <a:cxnLst/>
              <a:rect l="l" t="t" r="r" b="b"/>
              <a:pathLst>
                <a:path w="76200" h="685800">
                  <a:moveTo>
                    <a:pt x="76200" y="609600"/>
                  </a:moveTo>
                  <a:lnTo>
                    <a:pt x="47625" y="609600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28575" y="609600"/>
                  </a:lnTo>
                  <a:lnTo>
                    <a:pt x="0" y="609600"/>
                  </a:lnTo>
                  <a:lnTo>
                    <a:pt x="38100" y="685800"/>
                  </a:lnTo>
                  <a:lnTo>
                    <a:pt x="69850" y="622300"/>
                  </a:lnTo>
                  <a:lnTo>
                    <a:pt x="76200" y="609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1333500" y="4114800"/>
            <a:ext cx="76200" cy="1371600"/>
          </a:xfrm>
          <a:custGeom>
            <a:avLst/>
            <a:gdLst/>
            <a:ahLst/>
            <a:cxnLst/>
            <a:rect l="l" t="t" r="r" b="b"/>
            <a:pathLst>
              <a:path w="76200" h="1371600">
                <a:moveTo>
                  <a:pt x="76200" y="1295400"/>
                </a:moveTo>
                <a:lnTo>
                  <a:pt x="47625" y="1295400"/>
                </a:lnTo>
                <a:lnTo>
                  <a:pt x="47625" y="0"/>
                </a:lnTo>
                <a:lnTo>
                  <a:pt x="28575" y="0"/>
                </a:lnTo>
                <a:lnTo>
                  <a:pt x="28575" y="1295400"/>
                </a:lnTo>
                <a:lnTo>
                  <a:pt x="0" y="1295400"/>
                </a:lnTo>
                <a:lnTo>
                  <a:pt x="38100" y="1371600"/>
                </a:lnTo>
                <a:lnTo>
                  <a:pt x="69850" y="1308100"/>
                </a:lnTo>
                <a:lnTo>
                  <a:pt x="76200" y="129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00600" y="38862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5334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7543800" y="3805428"/>
            <a:ext cx="419100" cy="843280"/>
            <a:chOff x="7543800" y="3805428"/>
            <a:chExt cx="419100" cy="843280"/>
          </a:xfrm>
        </p:grpSpPr>
        <p:sp>
          <p:nvSpPr>
            <p:cNvPr id="23" name="object 23"/>
            <p:cNvSpPr/>
            <p:nvPr/>
          </p:nvSpPr>
          <p:spPr>
            <a:xfrm>
              <a:off x="7543800" y="3810000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886700" y="3810000"/>
              <a:ext cx="76200" cy="838200"/>
            </a:xfrm>
            <a:custGeom>
              <a:avLst/>
              <a:gdLst/>
              <a:ahLst/>
              <a:cxnLst/>
              <a:rect l="l" t="t" r="r" b="b"/>
              <a:pathLst>
                <a:path w="76200" h="838200">
                  <a:moveTo>
                    <a:pt x="76200" y="762000"/>
                  </a:moveTo>
                  <a:lnTo>
                    <a:pt x="47625" y="762000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28575" y="762000"/>
                  </a:lnTo>
                  <a:lnTo>
                    <a:pt x="0" y="762000"/>
                  </a:lnTo>
                  <a:lnTo>
                    <a:pt x="38100" y="838200"/>
                  </a:lnTo>
                  <a:lnTo>
                    <a:pt x="69850" y="774700"/>
                  </a:lnTo>
                  <a:lnTo>
                    <a:pt x="76200" y="762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0" y="5257800"/>
            <a:ext cx="76200" cy="2286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6700" y="5257800"/>
            <a:ext cx="76198" cy="2286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4610100" y="236219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76200" y="304800"/>
                </a:moveTo>
                <a:lnTo>
                  <a:pt x="47625" y="304800"/>
                </a:lnTo>
                <a:lnTo>
                  <a:pt x="47625" y="0"/>
                </a:lnTo>
                <a:lnTo>
                  <a:pt x="28575" y="0"/>
                </a:lnTo>
                <a:lnTo>
                  <a:pt x="28575" y="304800"/>
                </a:ln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318" y="1813306"/>
            <a:ext cx="7049770" cy="1300480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692275" marR="5080" indent="-1680210">
              <a:lnSpc>
                <a:spcPts val="4750"/>
              </a:lnSpc>
              <a:spcBef>
                <a:spcPts val="705"/>
              </a:spcBef>
            </a:pPr>
            <a:r>
              <a:rPr dirty="0" sz="4400"/>
              <a:t>Làm </a:t>
            </a:r>
            <a:r>
              <a:rPr dirty="0" sz="4400" spc="-5"/>
              <a:t>thế </a:t>
            </a:r>
            <a:r>
              <a:rPr dirty="0" sz="4400"/>
              <a:t>nào để </a:t>
            </a:r>
            <a:r>
              <a:rPr dirty="0" sz="4400" spc="-5"/>
              <a:t>có kết </a:t>
            </a:r>
            <a:r>
              <a:rPr dirty="0" sz="4400"/>
              <a:t>quả </a:t>
            </a:r>
            <a:r>
              <a:rPr dirty="0" sz="4400" spc="-1210"/>
              <a:t> </a:t>
            </a:r>
            <a:r>
              <a:rPr dirty="0" sz="4400"/>
              <a:t>đo</a:t>
            </a:r>
            <a:r>
              <a:rPr dirty="0" sz="4400" spc="-10"/>
              <a:t> </a:t>
            </a:r>
            <a:r>
              <a:rPr dirty="0" sz="4400" spc="-5"/>
              <a:t>CNHH</a:t>
            </a:r>
            <a:r>
              <a:rPr dirty="0" sz="4400" spc="-35"/>
              <a:t> </a:t>
            </a:r>
            <a:r>
              <a:rPr dirty="0" sz="4400"/>
              <a:t>tốt?</a:t>
            </a:r>
            <a:endParaRPr sz="44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430" y="510286"/>
            <a:ext cx="696340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Rối</a:t>
            </a:r>
            <a:r>
              <a:rPr dirty="0" sz="4000"/>
              <a:t> </a:t>
            </a:r>
            <a:r>
              <a:rPr dirty="0" sz="4000" spc="-5"/>
              <a:t>loạn</a:t>
            </a:r>
            <a:r>
              <a:rPr dirty="0" sz="4000" spc="15"/>
              <a:t> </a:t>
            </a:r>
            <a:r>
              <a:rPr dirty="0" sz="4000" spc="-65"/>
              <a:t>thông</a:t>
            </a:r>
            <a:r>
              <a:rPr dirty="0" sz="4000" spc="250"/>
              <a:t> </a:t>
            </a:r>
            <a:r>
              <a:rPr dirty="0" sz="4000"/>
              <a:t>khí</a:t>
            </a:r>
            <a:r>
              <a:rPr dirty="0" sz="4000" spc="-15"/>
              <a:t> </a:t>
            </a:r>
            <a:r>
              <a:rPr dirty="0" sz="4000" spc="-5"/>
              <a:t>tắc</a:t>
            </a:r>
            <a:r>
              <a:rPr dirty="0" sz="4000" spc="-215"/>
              <a:t> </a:t>
            </a:r>
            <a:r>
              <a:rPr dirty="0" sz="4000" spc="-10"/>
              <a:t>nghẽn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6244" y="1298447"/>
            <a:ext cx="7581265" cy="487362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403860" indent="-391795">
              <a:lnSpc>
                <a:spcPct val="100000"/>
              </a:lnSpc>
              <a:spcBef>
                <a:spcPts val="1880"/>
              </a:spcBef>
              <a:buFont typeface="Wingdings"/>
              <a:buChar char=""/>
              <a:tabLst>
                <a:tab pos="404495" algn="l"/>
              </a:tabLst>
            </a:pPr>
            <a:r>
              <a:rPr dirty="0" sz="3000" spc="-5">
                <a:solidFill>
                  <a:srgbClr val="003366"/>
                </a:solidFill>
                <a:latin typeface="Calibri"/>
                <a:cs typeface="Calibri"/>
              </a:rPr>
              <a:t>Gaensler</a:t>
            </a:r>
            <a:r>
              <a:rPr dirty="0" sz="30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003366"/>
                </a:solidFill>
                <a:latin typeface="Calibri"/>
                <a:cs typeface="Calibri"/>
              </a:rPr>
              <a:t>(FEV1/FVC)</a:t>
            </a:r>
            <a:r>
              <a:rPr dirty="0" sz="3000" spc="-3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giảm</a:t>
            </a:r>
            <a:r>
              <a:rPr dirty="0" sz="30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&lt;</a:t>
            </a:r>
            <a:r>
              <a:rPr dirty="0" sz="30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70%</a:t>
            </a:r>
            <a:endParaRPr sz="3000">
              <a:latin typeface="Calibri"/>
              <a:cs typeface="Calibri"/>
            </a:endParaRPr>
          </a:p>
          <a:p>
            <a:pPr marL="403860" marR="5080" indent="-391795">
              <a:lnSpc>
                <a:spcPct val="140000"/>
              </a:lnSpc>
              <a:spcBef>
                <a:spcPts val="335"/>
              </a:spcBef>
              <a:buFont typeface="Wingdings"/>
              <a:buChar char=""/>
              <a:tabLst>
                <a:tab pos="404495" algn="l"/>
              </a:tabLst>
            </a:pPr>
            <a:r>
              <a:rPr dirty="0" sz="3000" spc="-65">
                <a:solidFill>
                  <a:srgbClr val="003366"/>
                </a:solidFill>
                <a:latin typeface="Calibri"/>
                <a:cs typeface="Calibri"/>
              </a:rPr>
              <a:t>Tùy</a:t>
            </a:r>
            <a:r>
              <a:rPr dirty="0" sz="3000" spc="-2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thuộc</a:t>
            </a:r>
            <a:r>
              <a:rPr dirty="0" sz="30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mức</a:t>
            </a:r>
            <a:r>
              <a:rPr dirty="0" sz="30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độ</a:t>
            </a:r>
            <a:r>
              <a:rPr dirty="0" sz="30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giảm</a:t>
            </a:r>
            <a:r>
              <a:rPr dirty="0" sz="30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003366"/>
                </a:solidFill>
                <a:latin typeface="Calibri"/>
                <a:cs typeface="Calibri"/>
              </a:rPr>
              <a:t>FEV1</a:t>
            </a:r>
            <a:r>
              <a:rPr dirty="0" sz="3000" spc="-3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để</a:t>
            </a:r>
            <a:r>
              <a:rPr dirty="0" sz="3000" spc="-2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đánh</a:t>
            </a:r>
            <a:r>
              <a:rPr dirty="0" sz="30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giá</a:t>
            </a:r>
            <a:r>
              <a:rPr dirty="0" sz="30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mức </a:t>
            </a:r>
            <a:r>
              <a:rPr dirty="0" sz="3000" spc="-66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độ</a:t>
            </a:r>
            <a:r>
              <a:rPr dirty="0" sz="3000" spc="-5">
                <a:solidFill>
                  <a:srgbClr val="003366"/>
                </a:solidFill>
                <a:latin typeface="Calibri"/>
                <a:cs typeface="Calibri"/>
              </a:rPr>
              <a:t> nặng</a:t>
            </a:r>
            <a:r>
              <a:rPr dirty="0" sz="3000" spc="-2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 spc="-35">
                <a:solidFill>
                  <a:srgbClr val="003366"/>
                </a:solidFill>
                <a:latin typeface="Calibri"/>
                <a:cs typeface="Calibri"/>
              </a:rPr>
              <a:t>RLTKTN.</a:t>
            </a:r>
            <a:r>
              <a:rPr dirty="0" sz="3000" spc="-5">
                <a:solidFill>
                  <a:srgbClr val="003366"/>
                </a:solidFill>
                <a:latin typeface="Calibri"/>
                <a:cs typeface="Calibri"/>
              </a:rPr>
              <a:t> Theo</a:t>
            </a:r>
            <a:r>
              <a:rPr dirty="0" sz="30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GOLD 2014</a:t>
            </a:r>
            <a:endParaRPr sz="3000">
              <a:latin typeface="Calibri"/>
              <a:cs typeface="Calibri"/>
            </a:endParaRPr>
          </a:p>
          <a:p>
            <a:pPr lvl="1" marL="612775" indent="-257810">
              <a:lnSpc>
                <a:spcPct val="100000"/>
              </a:lnSpc>
              <a:spcBef>
                <a:spcPts val="2405"/>
              </a:spcBef>
              <a:buFont typeface="Microsoft Sans Serif"/>
              <a:buChar char="-"/>
              <a:tabLst>
                <a:tab pos="613410" algn="l"/>
                <a:tab pos="3658235" algn="l"/>
              </a:tabLst>
            </a:pP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Giai</a:t>
            </a:r>
            <a:r>
              <a:rPr dirty="0" sz="30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đoạn I</a:t>
            </a:r>
            <a:r>
              <a:rPr dirty="0" sz="30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003366"/>
                </a:solidFill>
                <a:latin typeface="Calibri"/>
                <a:cs typeface="Calibri"/>
              </a:rPr>
              <a:t>(nhẹ)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:	</a:t>
            </a:r>
            <a:r>
              <a:rPr dirty="0" sz="3000">
                <a:solidFill>
                  <a:srgbClr val="003366"/>
                </a:solidFill>
                <a:latin typeface="Symbol"/>
                <a:cs typeface="Symbol"/>
              </a:rPr>
              <a:t></a:t>
            </a:r>
            <a:r>
              <a:rPr dirty="0" sz="3000" spc="-45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80%</a:t>
            </a:r>
            <a:endParaRPr sz="3000">
              <a:latin typeface="Calibri"/>
              <a:cs typeface="Calibri"/>
            </a:endParaRPr>
          </a:p>
          <a:p>
            <a:pPr lvl="1" marL="612775" indent="-257810">
              <a:lnSpc>
                <a:spcPct val="100000"/>
              </a:lnSpc>
              <a:spcBef>
                <a:spcPts val="1860"/>
              </a:spcBef>
              <a:buFont typeface="Microsoft Sans Serif"/>
              <a:buChar char="-"/>
              <a:tabLst>
                <a:tab pos="613410" algn="l"/>
              </a:tabLst>
            </a:pP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Giai</a:t>
            </a:r>
            <a:r>
              <a:rPr dirty="0" sz="3000" spc="-2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đoạn</a:t>
            </a:r>
            <a:r>
              <a:rPr dirty="0" sz="30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II</a:t>
            </a:r>
            <a:r>
              <a:rPr dirty="0" sz="3000" spc="-3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003366"/>
                </a:solidFill>
                <a:latin typeface="Calibri"/>
                <a:cs typeface="Calibri"/>
              </a:rPr>
              <a:t>(trung</a:t>
            </a:r>
            <a:r>
              <a:rPr dirty="0" sz="30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003366"/>
                </a:solidFill>
                <a:latin typeface="Calibri"/>
                <a:cs typeface="Calibri"/>
              </a:rPr>
              <a:t>bình)</a:t>
            </a:r>
            <a:r>
              <a:rPr dirty="0" sz="30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r>
              <a:rPr dirty="0" sz="3000" spc="2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50</a:t>
            </a:r>
            <a:r>
              <a:rPr dirty="0" sz="30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-</a:t>
            </a:r>
            <a:r>
              <a:rPr dirty="0" sz="3000" spc="-1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&lt;</a:t>
            </a:r>
            <a:r>
              <a:rPr dirty="0" sz="30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80%</a:t>
            </a:r>
            <a:endParaRPr sz="3000">
              <a:latin typeface="Calibri"/>
              <a:cs typeface="Calibri"/>
            </a:endParaRPr>
          </a:p>
          <a:p>
            <a:pPr lvl="1" marL="612775" indent="-257810">
              <a:lnSpc>
                <a:spcPct val="100000"/>
              </a:lnSpc>
              <a:spcBef>
                <a:spcPts val="1800"/>
              </a:spcBef>
              <a:buFont typeface="Microsoft Sans Serif"/>
              <a:buChar char="-"/>
              <a:tabLst>
                <a:tab pos="613410" algn="l"/>
                <a:tab pos="4573270" algn="l"/>
                <a:tab pos="5487670" algn="l"/>
              </a:tabLst>
            </a:pP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Giai</a:t>
            </a:r>
            <a:r>
              <a:rPr dirty="0" sz="30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đoạn III</a:t>
            </a:r>
            <a:r>
              <a:rPr dirty="0" sz="3000" spc="-2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003366"/>
                </a:solidFill>
                <a:latin typeface="Calibri"/>
                <a:cs typeface="Calibri"/>
              </a:rPr>
              <a:t>(nặng)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:	30 ≥	&lt;</a:t>
            </a:r>
            <a:r>
              <a:rPr dirty="0" sz="3000" spc="-4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50%</a:t>
            </a:r>
            <a:endParaRPr sz="3000">
              <a:latin typeface="Calibri"/>
              <a:cs typeface="Calibri"/>
            </a:endParaRPr>
          </a:p>
          <a:p>
            <a:pPr lvl="1" marL="612775" indent="-257810">
              <a:lnSpc>
                <a:spcPct val="100000"/>
              </a:lnSpc>
              <a:spcBef>
                <a:spcPts val="1910"/>
              </a:spcBef>
              <a:buFont typeface="Microsoft Sans Serif"/>
              <a:buChar char="-"/>
              <a:tabLst>
                <a:tab pos="613410" algn="l"/>
                <a:tab pos="4573270" algn="l"/>
              </a:tabLst>
            </a:pP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Giai</a:t>
            </a:r>
            <a:r>
              <a:rPr dirty="0" sz="3000" spc="-1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đoạn IV</a:t>
            </a:r>
            <a:r>
              <a:rPr dirty="0" sz="3000" spc="-2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003366"/>
                </a:solidFill>
                <a:latin typeface="Calibri"/>
                <a:cs typeface="Calibri"/>
              </a:rPr>
              <a:t>(rất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003366"/>
                </a:solidFill>
                <a:latin typeface="Calibri"/>
                <a:cs typeface="Calibri"/>
              </a:rPr>
              <a:t>nặng)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 :	&lt;</a:t>
            </a:r>
            <a:r>
              <a:rPr dirty="0" sz="3000" spc="-45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3366"/>
                </a:solidFill>
                <a:latin typeface="Calibri"/>
                <a:cs typeface="Calibri"/>
              </a:rPr>
              <a:t>30%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682" y="701421"/>
            <a:ext cx="58496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Rối </a:t>
            </a:r>
            <a:r>
              <a:rPr dirty="0" sz="3600"/>
              <a:t>loạn</a:t>
            </a:r>
            <a:r>
              <a:rPr dirty="0" sz="3600" spc="5"/>
              <a:t> </a:t>
            </a:r>
            <a:r>
              <a:rPr dirty="0" sz="3600" spc="-55"/>
              <a:t>thông</a:t>
            </a:r>
            <a:r>
              <a:rPr dirty="0" sz="3600" spc="204"/>
              <a:t> </a:t>
            </a:r>
            <a:r>
              <a:rPr dirty="0" sz="3600" spc="5"/>
              <a:t>khí</a:t>
            </a:r>
            <a:r>
              <a:rPr dirty="0" sz="3600" spc="-20"/>
              <a:t> </a:t>
            </a:r>
            <a:r>
              <a:rPr dirty="0" sz="3600"/>
              <a:t>hạn</a:t>
            </a:r>
            <a:r>
              <a:rPr dirty="0" sz="3600" spc="-190"/>
              <a:t> </a:t>
            </a:r>
            <a:r>
              <a:rPr dirty="0" sz="3600"/>
              <a:t>chế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5580" marR="17780" indent="-170815">
              <a:lnSpc>
                <a:spcPct val="154900"/>
              </a:lnSpc>
              <a:spcBef>
                <a:spcPts val="100"/>
              </a:spcBef>
              <a:buSzPct val="96296"/>
              <a:buFont typeface="Wingdings"/>
              <a:buChar char=""/>
              <a:tabLst>
                <a:tab pos="299085" algn="l"/>
              </a:tabLst>
            </a:pPr>
            <a:r>
              <a:rPr dirty="0"/>
              <a:t>VC,</a:t>
            </a:r>
            <a:r>
              <a:rPr dirty="0" spc="30"/>
              <a:t> </a:t>
            </a:r>
            <a:r>
              <a:rPr dirty="0"/>
              <a:t>FVC</a:t>
            </a:r>
            <a:r>
              <a:rPr dirty="0" spc="35"/>
              <a:t> </a:t>
            </a:r>
            <a:r>
              <a:rPr dirty="0" spc="-10"/>
              <a:t>giảm</a:t>
            </a:r>
            <a:r>
              <a:rPr dirty="0" spc="30"/>
              <a:t> </a:t>
            </a:r>
            <a:r>
              <a:rPr dirty="0"/>
              <a:t>&lt;</a:t>
            </a:r>
            <a:r>
              <a:rPr dirty="0" spc="30"/>
              <a:t> </a:t>
            </a:r>
            <a:r>
              <a:rPr dirty="0" spc="-5"/>
              <a:t>80%</a:t>
            </a:r>
            <a:r>
              <a:rPr dirty="0" spc="30"/>
              <a:t> </a:t>
            </a:r>
            <a:r>
              <a:rPr dirty="0" spc="-10"/>
              <a:t>giá</a:t>
            </a:r>
            <a:r>
              <a:rPr dirty="0" spc="40"/>
              <a:t> </a:t>
            </a:r>
            <a:r>
              <a:rPr dirty="0" spc="-5"/>
              <a:t>trị</a:t>
            </a:r>
            <a:r>
              <a:rPr dirty="0" spc="30"/>
              <a:t> </a:t>
            </a:r>
            <a:r>
              <a:rPr dirty="0" spc="150"/>
              <a:t>dự</a:t>
            </a:r>
            <a:r>
              <a:rPr dirty="0" spc="30"/>
              <a:t> </a:t>
            </a:r>
            <a:r>
              <a:rPr dirty="0" spc="-5"/>
              <a:t>đoán</a:t>
            </a:r>
            <a:r>
              <a:rPr dirty="0" spc="30"/>
              <a:t> </a:t>
            </a:r>
            <a:r>
              <a:rPr dirty="0" spc="5"/>
              <a:t>và</a:t>
            </a:r>
            <a:r>
              <a:rPr dirty="0" spc="30"/>
              <a:t> </a:t>
            </a:r>
            <a:r>
              <a:rPr dirty="0" spc="-5"/>
              <a:t>FEV1/FVC </a:t>
            </a:r>
            <a:r>
              <a:rPr dirty="0" spc="-705"/>
              <a:t> </a:t>
            </a:r>
            <a:r>
              <a:rPr dirty="0" spc="25"/>
              <a:t>bình</a:t>
            </a:r>
            <a:r>
              <a:rPr dirty="0" spc="30"/>
              <a:t> </a:t>
            </a:r>
            <a:r>
              <a:rPr dirty="0" spc="95"/>
              <a:t>thường</a:t>
            </a:r>
            <a:r>
              <a:rPr dirty="0" spc="30"/>
              <a:t> </a:t>
            </a:r>
            <a:r>
              <a:rPr dirty="0" spc="-5"/>
              <a:t>hay</a:t>
            </a:r>
            <a:r>
              <a:rPr dirty="0" spc="30"/>
              <a:t> </a:t>
            </a:r>
            <a:r>
              <a:rPr dirty="0"/>
              <a:t>tăng</a:t>
            </a:r>
            <a:r>
              <a:rPr dirty="0" spc="25"/>
              <a:t> </a:t>
            </a:r>
            <a:r>
              <a:rPr dirty="0"/>
              <a:t>=&gt;</a:t>
            </a:r>
            <a:r>
              <a:rPr dirty="0" spc="30"/>
              <a:t> </a:t>
            </a:r>
            <a:r>
              <a:rPr dirty="0" spc="114"/>
              <a:t>hướng</a:t>
            </a:r>
            <a:r>
              <a:rPr dirty="0" spc="30"/>
              <a:t> </a:t>
            </a:r>
            <a:r>
              <a:rPr dirty="0" spc="-40"/>
              <a:t>RLTKHC</a:t>
            </a:r>
          </a:p>
          <a:p>
            <a:pPr marL="298450" indent="-273685">
              <a:lnSpc>
                <a:spcPct val="100000"/>
              </a:lnSpc>
              <a:spcBef>
                <a:spcPts val="2340"/>
              </a:spcBef>
              <a:buSzPct val="96296"/>
              <a:buFont typeface="Wingdings"/>
              <a:buChar char=""/>
              <a:tabLst>
                <a:tab pos="299085" algn="l"/>
              </a:tabLst>
            </a:pPr>
            <a:r>
              <a:rPr dirty="0" spc="100"/>
              <a:t>Mức</a:t>
            </a:r>
            <a:r>
              <a:rPr dirty="0" spc="20"/>
              <a:t> </a:t>
            </a:r>
            <a:r>
              <a:rPr dirty="0" spc="-5"/>
              <a:t>độ</a:t>
            </a:r>
            <a:r>
              <a:rPr dirty="0" spc="20"/>
              <a:t> </a:t>
            </a:r>
            <a:r>
              <a:rPr dirty="0" spc="-40"/>
              <a:t>RLTKHC</a:t>
            </a:r>
            <a:r>
              <a:rPr dirty="0" spc="45"/>
              <a:t> </a:t>
            </a:r>
            <a:r>
              <a:rPr dirty="0"/>
              <a:t>theo</a:t>
            </a:r>
            <a:r>
              <a:rPr dirty="0" spc="25"/>
              <a:t> </a:t>
            </a:r>
            <a:r>
              <a:rPr dirty="0"/>
              <a:t>FVC</a:t>
            </a:r>
            <a:r>
              <a:rPr dirty="0" spc="20"/>
              <a:t> </a:t>
            </a:r>
            <a:r>
              <a:rPr dirty="0" spc="-25"/>
              <a:t>(ATS/ERS)</a:t>
            </a:r>
            <a:r>
              <a:rPr dirty="0" baseline="21604" sz="2700" spc="-37"/>
              <a:t>*:</a:t>
            </a:r>
            <a:endParaRPr baseline="21604" sz="2700"/>
          </a:p>
        </p:txBody>
      </p:sp>
      <p:sp>
        <p:nvSpPr>
          <p:cNvPr id="4" name="object 4"/>
          <p:cNvSpPr txBox="1"/>
          <p:nvPr/>
        </p:nvSpPr>
        <p:spPr>
          <a:xfrm>
            <a:off x="993444" y="3674745"/>
            <a:ext cx="286956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2275" algn="l"/>
                <a:tab pos="2759075" algn="l"/>
              </a:tabLst>
            </a:pP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+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750" spc="25">
                <a:solidFill>
                  <a:srgbClr val="003366"/>
                </a:solidFill>
                <a:latin typeface="Microsoft Sans Serif"/>
                <a:cs typeface="Microsoft Sans Serif"/>
              </a:rPr>
              <a:t>6</a:t>
            </a:r>
            <a:r>
              <a:rPr dirty="0" sz="2750" spc="30">
                <a:solidFill>
                  <a:srgbClr val="003366"/>
                </a:solidFill>
                <a:latin typeface="Microsoft Sans Serif"/>
                <a:cs typeface="Microsoft Sans Serif"/>
              </a:rPr>
              <a:t>0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%</a:t>
            </a:r>
            <a:r>
              <a:rPr dirty="0" sz="2750" spc="6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dirty="0" sz="2750" spc="7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&lt;</a:t>
            </a:r>
            <a:r>
              <a:rPr dirty="0" sz="275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25">
                <a:solidFill>
                  <a:srgbClr val="003366"/>
                </a:solidFill>
                <a:latin typeface="Microsoft Sans Serif"/>
                <a:cs typeface="Microsoft Sans Serif"/>
              </a:rPr>
              <a:t>8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0</a:t>
            </a:r>
            <a:r>
              <a:rPr dirty="0" sz="2750" spc="5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%</a:t>
            </a:r>
            <a:r>
              <a:rPr dirty="0" sz="2750">
                <a:solidFill>
                  <a:srgbClr val="003366"/>
                </a:solidFill>
                <a:latin typeface="Microsoft Sans Serif"/>
                <a:cs typeface="Microsoft Sans Serif"/>
              </a:rPr>
              <a:t>	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: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4257116"/>
            <a:ext cx="2352675" cy="1297305"/>
          </a:xfrm>
          <a:prstGeom prst="rect">
            <a:avLst/>
          </a:prstGeom>
        </p:spPr>
        <p:txBody>
          <a:bodyPr wrap="square" lIns="0" tIns="229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5"/>
              </a:spcBef>
              <a:tabLst>
                <a:tab pos="422275" algn="l"/>
                <a:tab pos="1547495" algn="l"/>
              </a:tabLst>
            </a:pP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+	</a:t>
            </a:r>
            <a:r>
              <a:rPr dirty="0" sz="2750" spc="15">
                <a:solidFill>
                  <a:srgbClr val="003366"/>
                </a:solidFill>
                <a:latin typeface="Microsoft Sans Serif"/>
                <a:cs typeface="Microsoft Sans Serif"/>
              </a:rPr>
              <a:t>51%</a:t>
            </a:r>
            <a:r>
              <a:rPr dirty="0" sz="2750" spc="6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-	</a:t>
            </a:r>
            <a:r>
              <a:rPr dirty="0" sz="2750" spc="5">
                <a:solidFill>
                  <a:srgbClr val="003366"/>
                </a:solidFill>
                <a:latin typeface="Microsoft Sans Serif"/>
                <a:cs typeface="Microsoft Sans Serif"/>
              </a:rPr>
              <a:t>59</a:t>
            </a:r>
            <a:r>
              <a:rPr dirty="0" sz="2750" spc="-9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%</a:t>
            </a:r>
            <a:endParaRPr sz="2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  <a:tabLst>
                <a:tab pos="518159" algn="l"/>
              </a:tabLst>
            </a:pP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+	</a:t>
            </a:r>
            <a:r>
              <a:rPr dirty="0" u="heavy" sz="2750" spc="-5">
                <a:solidFill>
                  <a:srgbClr val="003366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&lt;</a:t>
            </a:r>
            <a:r>
              <a:rPr dirty="0" sz="275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35">
                <a:solidFill>
                  <a:srgbClr val="003366"/>
                </a:solidFill>
                <a:latin typeface="Microsoft Sans Serif"/>
                <a:cs typeface="Microsoft Sans Serif"/>
              </a:rPr>
              <a:t>50%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3927" y="3565840"/>
            <a:ext cx="2291715" cy="1930400"/>
          </a:xfrm>
          <a:prstGeom prst="rect">
            <a:avLst/>
          </a:prstGeom>
        </p:spPr>
        <p:txBody>
          <a:bodyPr wrap="square" lIns="0" tIns="228600" rIns="0" bIns="0" rtlCol="0" vert="horz">
            <a:spAutoFit/>
          </a:bodyPr>
          <a:lstStyle/>
          <a:p>
            <a:pPr marL="699770">
              <a:lnSpc>
                <a:spcPct val="100000"/>
              </a:lnSpc>
              <a:spcBef>
                <a:spcPts val="1800"/>
              </a:spcBef>
            </a:pPr>
            <a:r>
              <a:rPr dirty="0" sz="2750" spc="35">
                <a:solidFill>
                  <a:srgbClr val="003366"/>
                </a:solidFill>
                <a:latin typeface="Microsoft Sans Serif"/>
                <a:cs typeface="Microsoft Sans Serif"/>
              </a:rPr>
              <a:t>nhẹ</a:t>
            </a:r>
            <a:endParaRPr sz="2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  <a:tabLst>
                <a:tab pos="698500" algn="l"/>
              </a:tabLst>
            </a:pPr>
            <a:r>
              <a:rPr dirty="0" sz="2750">
                <a:solidFill>
                  <a:srgbClr val="003366"/>
                </a:solidFill>
                <a:latin typeface="Microsoft Sans Serif"/>
                <a:cs typeface="Microsoft Sans Serif"/>
              </a:rPr>
              <a:t>:	trung </a:t>
            </a:r>
            <a:r>
              <a:rPr dirty="0" sz="2750" spc="30">
                <a:solidFill>
                  <a:srgbClr val="003366"/>
                </a:solidFill>
                <a:latin typeface="Microsoft Sans Serif"/>
                <a:cs typeface="Microsoft Sans Serif"/>
              </a:rPr>
              <a:t>bình</a:t>
            </a:r>
            <a:endParaRPr sz="2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  <a:tabLst>
                <a:tab pos="698500" algn="l"/>
              </a:tabLst>
            </a:pP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:	</a:t>
            </a:r>
            <a:r>
              <a:rPr dirty="0" sz="2750">
                <a:solidFill>
                  <a:srgbClr val="003366"/>
                </a:solidFill>
                <a:latin typeface="Microsoft Sans Serif"/>
                <a:cs typeface="Microsoft Sans Serif"/>
              </a:rPr>
              <a:t>nặng</a:t>
            </a:r>
            <a:endParaRPr sz="2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5342" y="479806"/>
            <a:ext cx="47586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25"/>
              <a:t>M</a:t>
            </a:r>
            <a:r>
              <a:rPr dirty="0" sz="3200" spc="30"/>
              <a:t>ộ</a:t>
            </a:r>
            <a:r>
              <a:rPr dirty="0" sz="3200"/>
              <a:t>t</a:t>
            </a:r>
            <a:r>
              <a:rPr dirty="0" sz="3200" spc="60"/>
              <a:t> </a:t>
            </a:r>
            <a:r>
              <a:rPr dirty="0" sz="3200" spc="15"/>
              <a:t>s</a:t>
            </a:r>
            <a:r>
              <a:rPr dirty="0" sz="3200"/>
              <a:t>ố</a:t>
            </a:r>
            <a:r>
              <a:rPr dirty="0" sz="3200" spc="20"/>
              <a:t> </a:t>
            </a:r>
            <a:r>
              <a:rPr dirty="0" sz="3200"/>
              <a:t>bệnh</a:t>
            </a:r>
            <a:r>
              <a:rPr dirty="0" sz="3200" spc="-15"/>
              <a:t> </a:t>
            </a:r>
            <a:r>
              <a:rPr dirty="0" sz="3200" spc="10"/>
              <a:t>c</a:t>
            </a:r>
            <a:r>
              <a:rPr dirty="0" sz="3200"/>
              <a:t>ó</a:t>
            </a:r>
            <a:r>
              <a:rPr dirty="0" sz="3200" spc="-395"/>
              <a:t> </a:t>
            </a:r>
            <a:r>
              <a:rPr dirty="0" sz="3200"/>
              <a:t>R</a:t>
            </a:r>
            <a:r>
              <a:rPr dirty="0" sz="3200" spc="-20"/>
              <a:t>L</a:t>
            </a:r>
            <a:r>
              <a:rPr dirty="0" sz="3200" spc="-15"/>
              <a:t>T</a:t>
            </a:r>
            <a:r>
              <a:rPr dirty="0" sz="3200"/>
              <a:t>K</a:t>
            </a:r>
            <a:r>
              <a:rPr dirty="0" sz="3200" spc="-30"/>
              <a:t>H</a:t>
            </a:r>
            <a:r>
              <a:rPr dirty="0" sz="3200"/>
              <a:t>C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444" y="1600657"/>
            <a:ext cx="7891145" cy="4610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>
                <a:solidFill>
                  <a:srgbClr val="003366"/>
                </a:solidFill>
                <a:latin typeface="Microsoft Sans Serif"/>
                <a:cs typeface="Microsoft Sans Serif"/>
              </a:rPr>
              <a:t>Bệnh</a:t>
            </a:r>
            <a:r>
              <a:rPr dirty="0" sz="2750" spc="5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30">
                <a:solidFill>
                  <a:srgbClr val="003366"/>
                </a:solidFill>
                <a:latin typeface="Microsoft Sans Serif"/>
                <a:cs typeface="Microsoft Sans Serif"/>
              </a:rPr>
              <a:t>lý</a:t>
            </a:r>
            <a:r>
              <a:rPr dirty="0" sz="2750" spc="-5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0">
                <a:solidFill>
                  <a:srgbClr val="003366"/>
                </a:solidFill>
                <a:latin typeface="Microsoft Sans Serif"/>
                <a:cs typeface="Microsoft Sans Serif"/>
              </a:rPr>
              <a:t>tại</a:t>
            </a:r>
            <a:r>
              <a:rPr dirty="0" sz="2750" spc="3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phổi:</a:t>
            </a:r>
            <a:endParaRPr sz="2750">
              <a:latin typeface="Microsoft Sans Serif"/>
              <a:cs typeface="Microsoft Sans Serif"/>
            </a:endParaRPr>
          </a:p>
          <a:p>
            <a:pPr marL="737870" indent="-382905">
              <a:lnSpc>
                <a:spcPct val="100000"/>
              </a:lnSpc>
              <a:spcBef>
                <a:spcPts val="2195"/>
              </a:spcBef>
              <a:buFont typeface="Wingdings"/>
              <a:buChar char=""/>
              <a:tabLst>
                <a:tab pos="738505" algn="l"/>
              </a:tabLst>
            </a:pPr>
            <a:r>
              <a:rPr dirty="0" sz="2750" spc="145">
                <a:solidFill>
                  <a:srgbClr val="003366"/>
                </a:solidFill>
                <a:latin typeface="Microsoft Sans Serif"/>
                <a:cs typeface="Microsoft Sans Serif"/>
              </a:rPr>
              <a:t>Xơ</a:t>
            </a:r>
            <a:r>
              <a:rPr dirty="0" sz="2750" spc="6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0">
                <a:solidFill>
                  <a:srgbClr val="003366"/>
                </a:solidFill>
                <a:latin typeface="Microsoft Sans Serif"/>
                <a:cs typeface="Microsoft Sans Serif"/>
              </a:rPr>
              <a:t>phổi</a:t>
            </a:r>
            <a:r>
              <a:rPr dirty="0" sz="2750" spc="8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5">
                <a:solidFill>
                  <a:srgbClr val="003366"/>
                </a:solidFill>
                <a:latin typeface="Microsoft Sans Serif"/>
                <a:cs typeface="Microsoft Sans Serif"/>
              </a:rPr>
              <a:t>vô</a:t>
            </a:r>
            <a:r>
              <a:rPr dirty="0" sz="2750" spc="6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5">
                <a:solidFill>
                  <a:srgbClr val="003366"/>
                </a:solidFill>
                <a:latin typeface="Microsoft Sans Serif"/>
                <a:cs typeface="Microsoft Sans Serif"/>
              </a:rPr>
              <a:t>căn</a:t>
            </a:r>
            <a:endParaRPr sz="2750">
              <a:latin typeface="Microsoft Sans Serif"/>
              <a:cs typeface="Microsoft Sans Serif"/>
            </a:endParaRPr>
          </a:p>
          <a:p>
            <a:pPr marL="737870" indent="-382905">
              <a:lnSpc>
                <a:spcPct val="100000"/>
              </a:lnSpc>
              <a:spcBef>
                <a:spcPts val="2100"/>
              </a:spcBef>
              <a:buFont typeface="Wingdings"/>
              <a:buChar char=""/>
              <a:tabLst>
                <a:tab pos="738505" algn="l"/>
              </a:tabLst>
            </a:pPr>
            <a:r>
              <a:rPr dirty="0" sz="2750" spc="-50">
                <a:solidFill>
                  <a:srgbClr val="003366"/>
                </a:solidFill>
                <a:latin typeface="Microsoft Sans Serif"/>
                <a:cs typeface="Microsoft Sans Serif"/>
              </a:rPr>
              <a:t>Viêm </a:t>
            </a:r>
            <a:r>
              <a:rPr dirty="0" sz="2750" spc="10">
                <a:solidFill>
                  <a:srgbClr val="003366"/>
                </a:solidFill>
                <a:latin typeface="Microsoft Sans Serif"/>
                <a:cs typeface="Microsoft Sans Serif"/>
              </a:rPr>
              <a:t>phổi</a:t>
            </a:r>
            <a:r>
              <a:rPr dirty="0" sz="2750" spc="8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10">
                <a:solidFill>
                  <a:srgbClr val="003366"/>
                </a:solidFill>
                <a:latin typeface="Microsoft Sans Serif"/>
                <a:cs typeface="Microsoft Sans Serif"/>
              </a:rPr>
              <a:t>môkẽ</a:t>
            </a:r>
            <a:endParaRPr sz="2750">
              <a:latin typeface="Microsoft Sans Serif"/>
              <a:cs typeface="Microsoft Sans Serif"/>
            </a:endParaRPr>
          </a:p>
          <a:p>
            <a:pPr marL="737870" indent="-382905">
              <a:lnSpc>
                <a:spcPct val="100000"/>
              </a:lnSpc>
              <a:spcBef>
                <a:spcPts val="2210"/>
              </a:spcBef>
              <a:buFont typeface="Wingdings"/>
              <a:buChar char=""/>
              <a:tabLst>
                <a:tab pos="738505" algn="l"/>
                <a:tab pos="6623050" algn="l"/>
              </a:tabLst>
            </a:pPr>
            <a:r>
              <a:rPr dirty="0" sz="2750" spc="-50">
                <a:solidFill>
                  <a:srgbClr val="003366"/>
                </a:solidFill>
                <a:latin typeface="Microsoft Sans Serif"/>
                <a:cs typeface="Microsoft Sans Serif"/>
              </a:rPr>
              <a:t>Viêm</a:t>
            </a:r>
            <a:r>
              <a:rPr dirty="0" sz="2750" spc="-25">
                <a:solidFill>
                  <a:srgbClr val="003366"/>
                </a:solidFill>
                <a:latin typeface="Microsoft Sans Serif"/>
                <a:cs typeface="Microsoft Sans Serif"/>
              </a:rPr>
              <a:t> tiểu</a:t>
            </a:r>
            <a:r>
              <a:rPr dirty="0" sz="2750" spc="-6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5">
                <a:solidFill>
                  <a:srgbClr val="003366"/>
                </a:solidFill>
                <a:latin typeface="Microsoft Sans Serif"/>
                <a:cs typeface="Microsoft Sans Serif"/>
              </a:rPr>
              <a:t>phế</a:t>
            </a:r>
            <a:r>
              <a:rPr dirty="0" sz="2750" spc="114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003366"/>
                </a:solidFill>
                <a:latin typeface="Microsoft Sans Serif"/>
                <a:cs typeface="Microsoft Sans Serif"/>
              </a:rPr>
              <a:t>quản</a:t>
            </a:r>
            <a:r>
              <a:rPr dirty="0" sz="2750" spc="8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0">
                <a:solidFill>
                  <a:srgbClr val="003366"/>
                </a:solidFill>
                <a:latin typeface="Microsoft Sans Serif"/>
                <a:cs typeface="Microsoft Sans Serif"/>
              </a:rPr>
              <a:t>phổi</a:t>
            </a:r>
            <a:r>
              <a:rPr dirty="0" sz="2750" spc="1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tổ</a:t>
            </a:r>
            <a:r>
              <a:rPr dirty="0" sz="275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90">
                <a:solidFill>
                  <a:srgbClr val="003366"/>
                </a:solidFill>
                <a:latin typeface="Microsoft Sans Serif"/>
                <a:cs typeface="Microsoft Sans Serif"/>
              </a:rPr>
              <a:t>chức</a:t>
            </a:r>
            <a:r>
              <a:rPr dirty="0" sz="2750" spc="1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20">
                <a:solidFill>
                  <a:srgbClr val="003366"/>
                </a:solidFill>
                <a:latin typeface="Microsoft Sans Serif"/>
                <a:cs typeface="Microsoft Sans Serif"/>
              </a:rPr>
              <a:t>hóa	</a:t>
            </a:r>
            <a:r>
              <a:rPr dirty="0" sz="2750" spc="10">
                <a:solidFill>
                  <a:srgbClr val="003366"/>
                </a:solidFill>
                <a:latin typeface="Microsoft Sans Serif"/>
                <a:cs typeface="Microsoft Sans Serif"/>
              </a:rPr>
              <a:t>(BOOP)</a:t>
            </a:r>
            <a:endParaRPr sz="2750">
              <a:latin typeface="Microsoft Sans Serif"/>
              <a:cs typeface="Microsoft Sans Serif"/>
            </a:endParaRPr>
          </a:p>
          <a:p>
            <a:pPr marL="737870" indent="-382905">
              <a:lnSpc>
                <a:spcPct val="100000"/>
              </a:lnSpc>
              <a:spcBef>
                <a:spcPts val="2200"/>
              </a:spcBef>
              <a:buFont typeface="Wingdings"/>
              <a:buChar char=""/>
              <a:tabLst>
                <a:tab pos="738505" algn="l"/>
              </a:tabLst>
            </a:pPr>
            <a:r>
              <a:rPr dirty="0" sz="2750" spc="-10">
                <a:solidFill>
                  <a:srgbClr val="003366"/>
                </a:solidFill>
                <a:latin typeface="Microsoft Sans Serif"/>
                <a:cs typeface="Microsoft Sans Serif"/>
              </a:rPr>
              <a:t>Sarcoidosis</a:t>
            </a:r>
            <a:endParaRPr sz="2750">
              <a:latin typeface="Microsoft Sans Serif"/>
              <a:cs typeface="Microsoft Sans Serif"/>
            </a:endParaRPr>
          </a:p>
          <a:p>
            <a:pPr marL="641985" indent="-287020">
              <a:lnSpc>
                <a:spcPct val="100000"/>
              </a:lnSpc>
              <a:spcBef>
                <a:spcPts val="2100"/>
              </a:spcBef>
              <a:buFont typeface="Wingdings"/>
              <a:buChar char=""/>
              <a:tabLst>
                <a:tab pos="642620" algn="l"/>
              </a:tabLst>
            </a:pPr>
            <a:r>
              <a:rPr dirty="0" sz="2750" spc="-50">
                <a:solidFill>
                  <a:srgbClr val="003366"/>
                </a:solidFill>
                <a:latin typeface="Microsoft Sans Serif"/>
                <a:cs typeface="Microsoft Sans Serif"/>
              </a:rPr>
              <a:t>Viêm</a:t>
            </a:r>
            <a:r>
              <a:rPr dirty="0" sz="2750" spc="-4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0">
                <a:solidFill>
                  <a:srgbClr val="003366"/>
                </a:solidFill>
                <a:latin typeface="Microsoft Sans Serif"/>
                <a:cs typeface="Microsoft Sans Serif"/>
              </a:rPr>
              <a:t>phổi</a:t>
            </a:r>
            <a:r>
              <a:rPr dirty="0" sz="2750" spc="8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40">
                <a:solidFill>
                  <a:srgbClr val="003366"/>
                </a:solidFill>
                <a:latin typeface="Microsoft Sans Serif"/>
                <a:cs typeface="Microsoft Sans Serif"/>
              </a:rPr>
              <a:t>tăngcảm</a:t>
            </a:r>
            <a:endParaRPr sz="2750">
              <a:latin typeface="Microsoft Sans Serif"/>
              <a:cs typeface="Microsoft Sans Serif"/>
            </a:endParaRPr>
          </a:p>
          <a:p>
            <a:pPr marL="737870" indent="-382905">
              <a:lnSpc>
                <a:spcPct val="100000"/>
              </a:lnSpc>
              <a:spcBef>
                <a:spcPts val="2195"/>
              </a:spcBef>
              <a:buFont typeface="Wingdings"/>
              <a:buChar char=""/>
              <a:tabLst>
                <a:tab pos="738505" algn="l"/>
              </a:tabLst>
            </a:pPr>
            <a:r>
              <a:rPr dirty="0" sz="2750" spc="-85">
                <a:solidFill>
                  <a:srgbClr val="003366"/>
                </a:solidFill>
                <a:latin typeface="Microsoft Sans Serif"/>
                <a:cs typeface="Microsoft Sans Serif"/>
              </a:rPr>
              <a:t>V</a:t>
            </a:r>
            <a:r>
              <a:rPr dirty="0" sz="2750" spc="-55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2750" spc="-50">
                <a:solidFill>
                  <a:srgbClr val="003366"/>
                </a:solidFill>
                <a:latin typeface="Microsoft Sans Serif"/>
                <a:cs typeface="Microsoft Sans Serif"/>
              </a:rPr>
              <a:t>ê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m</a:t>
            </a:r>
            <a:r>
              <a:rPr dirty="0" sz="2750" spc="-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20">
                <a:solidFill>
                  <a:srgbClr val="003366"/>
                </a:solidFill>
                <a:latin typeface="Microsoft Sans Serif"/>
                <a:cs typeface="Microsoft Sans Serif"/>
              </a:rPr>
              <a:t>phổ</a:t>
            </a:r>
            <a:r>
              <a:rPr dirty="0" sz="2750" spc="-20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2750" spc="10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tăng</a:t>
            </a:r>
            <a:r>
              <a:rPr dirty="0" sz="275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003366"/>
                </a:solidFill>
                <a:latin typeface="Microsoft Sans Serif"/>
                <a:cs typeface="Microsoft Sans Serif"/>
              </a:rPr>
              <a:t>b</a:t>
            </a:r>
            <a:r>
              <a:rPr dirty="0" sz="2750" spc="5">
                <a:solidFill>
                  <a:srgbClr val="003366"/>
                </a:solidFill>
                <a:latin typeface="Microsoft Sans Serif"/>
                <a:cs typeface="Microsoft Sans Serif"/>
              </a:rPr>
              <a:t>ạ</a:t>
            </a:r>
            <a:r>
              <a:rPr dirty="0" sz="2750" spc="10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h</a:t>
            </a:r>
            <a:r>
              <a:rPr dirty="0" sz="2750" spc="7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0">
                <a:solidFill>
                  <a:srgbClr val="003366"/>
                </a:solidFill>
                <a:latin typeface="Microsoft Sans Serif"/>
                <a:cs typeface="Microsoft Sans Serif"/>
              </a:rPr>
              <a:t>c</a:t>
            </a:r>
            <a:r>
              <a:rPr dirty="0" sz="2750" spc="-10">
                <a:solidFill>
                  <a:srgbClr val="003366"/>
                </a:solidFill>
                <a:latin typeface="Microsoft Sans Serif"/>
                <a:cs typeface="Microsoft Sans Serif"/>
              </a:rPr>
              <a:t>ầ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u</a:t>
            </a:r>
            <a:r>
              <a:rPr dirty="0" sz="2750" spc="5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5">
                <a:solidFill>
                  <a:srgbClr val="003366"/>
                </a:solidFill>
                <a:latin typeface="Microsoft Sans Serif"/>
                <a:cs typeface="Microsoft Sans Serif"/>
              </a:rPr>
              <a:t>á</a:t>
            </a:r>
            <a:r>
              <a:rPr dirty="0" sz="2750" spc="-20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2750" spc="-2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003366"/>
                </a:solidFill>
                <a:latin typeface="Microsoft Sans Serif"/>
                <a:cs typeface="Microsoft Sans Serif"/>
              </a:rPr>
              <a:t>toan</a:t>
            </a:r>
            <a:endParaRPr sz="2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4694" y="500329"/>
            <a:ext cx="4462145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/>
              <a:t>Một</a:t>
            </a:r>
            <a:r>
              <a:rPr dirty="0" sz="3000" spc="-35"/>
              <a:t> </a:t>
            </a:r>
            <a:r>
              <a:rPr dirty="0" sz="3000" spc="-10"/>
              <a:t>số</a:t>
            </a:r>
            <a:r>
              <a:rPr dirty="0" sz="3000" spc="-25"/>
              <a:t> </a:t>
            </a:r>
            <a:r>
              <a:rPr dirty="0" sz="3000" spc="-30"/>
              <a:t>bệnh</a:t>
            </a:r>
            <a:r>
              <a:rPr dirty="0" sz="3000" spc="-105"/>
              <a:t> </a:t>
            </a:r>
            <a:r>
              <a:rPr dirty="0" sz="3000" spc="-5"/>
              <a:t>có</a:t>
            </a:r>
            <a:r>
              <a:rPr dirty="0" sz="3000" spc="250"/>
              <a:t> </a:t>
            </a:r>
            <a:r>
              <a:rPr dirty="0" sz="3000" spc="-40"/>
              <a:t>RLTKHC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5692" y="1315549"/>
            <a:ext cx="8119745" cy="4518660"/>
          </a:xfrm>
          <a:prstGeom prst="rect">
            <a:avLst/>
          </a:prstGeom>
        </p:spPr>
        <p:txBody>
          <a:bodyPr wrap="square" lIns="0" tIns="215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Bệnh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lý</a:t>
            </a:r>
            <a:r>
              <a:rPr dirty="0" sz="27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ngoài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phổi:</a:t>
            </a:r>
            <a:endParaRPr sz="2700">
              <a:latin typeface="Microsoft Sans Serif"/>
              <a:cs typeface="Microsoft Sans Serif"/>
            </a:endParaRPr>
          </a:p>
          <a:p>
            <a:pPr marL="12700" marR="5080">
              <a:lnSpc>
                <a:spcPts val="4960"/>
              </a:lnSpc>
              <a:spcBef>
                <a:spcPts val="330"/>
              </a:spcBef>
              <a:buSzPct val="96296"/>
              <a:buFont typeface="Wingdings"/>
              <a:buChar char=""/>
              <a:tabLst>
                <a:tab pos="287020" algn="l"/>
                <a:tab pos="7614920" algn="l"/>
              </a:tabLst>
            </a:pP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Th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a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y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đổ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i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5">
                <a:solidFill>
                  <a:srgbClr val="003366"/>
                </a:solidFill>
                <a:latin typeface="Microsoft Sans Serif"/>
                <a:cs typeface="Microsoft Sans Serif"/>
              </a:rPr>
              <a:t>t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h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ể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70">
                <a:solidFill>
                  <a:srgbClr val="003366"/>
                </a:solidFill>
                <a:latin typeface="Microsoft Sans Serif"/>
                <a:cs typeface="Microsoft Sans Serif"/>
              </a:rPr>
              <a:t>t</a:t>
            </a:r>
            <a:r>
              <a:rPr dirty="0" sz="2700" spc="65">
                <a:solidFill>
                  <a:srgbClr val="003366"/>
                </a:solidFill>
                <a:latin typeface="Microsoft Sans Serif"/>
                <a:cs typeface="Microsoft Sans Serif"/>
              </a:rPr>
              <a:t>í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ch: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thai,</a:t>
            </a:r>
            <a:r>
              <a:rPr dirty="0" sz="2700" spc="-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D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M</a:t>
            </a:r>
            <a:r>
              <a:rPr dirty="0" sz="2700" spc="-355">
                <a:solidFill>
                  <a:srgbClr val="003366"/>
                </a:solidFill>
                <a:latin typeface="Microsoft Sans Serif"/>
                <a:cs typeface="Microsoft Sans Serif"/>
              </a:rPr>
              <a:t>P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,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TK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M</a:t>
            </a:r>
            <a:r>
              <a:rPr dirty="0" sz="2700" spc="-350">
                <a:solidFill>
                  <a:srgbClr val="003366"/>
                </a:solidFill>
                <a:latin typeface="Microsoft Sans Serif"/>
                <a:cs typeface="Microsoft Sans Serif"/>
              </a:rPr>
              <a:t>P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,</a:t>
            </a:r>
            <a:r>
              <a:rPr dirty="0" sz="27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suy</a:t>
            </a:r>
            <a:r>
              <a:rPr dirty="0" sz="27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tim,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u	</a:t>
            </a:r>
            <a:r>
              <a:rPr dirty="0" sz="2700" spc="65">
                <a:solidFill>
                  <a:srgbClr val="003366"/>
                </a:solidFill>
                <a:latin typeface="Microsoft Sans Serif"/>
                <a:cs typeface="Microsoft Sans Serif"/>
              </a:rPr>
              <a:t>lớn 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trong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lồng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70">
                <a:solidFill>
                  <a:srgbClr val="003366"/>
                </a:solidFill>
                <a:latin typeface="Microsoft Sans Serif"/>
                <a:cs typeface="Microsoft Sans Serif"/>
              </a:rPr>
              <a:t>ngực</a:t>
            </a:r>
            <a:endParaRPr sz="2700">
              <a:latin typeface="Microsoft Sans Serif"/>
              <a:cs typeface="Microsoft Sans Serif"/>
            </a:endParaRPr>
          </a:p>
          <a:p>
            <a:pPr marL="12700" marR="407670">
              <a:lnSpc>
                <a:spcPct val="153000"/>
              </a:lnSpc>
              <a:spcBef>
                <a:spcPts val="40"/>
              </a:spcBef>
              <a:buSzPct val="96296"/>
              <a:buFont typeface="Wingdings"/>
              <a:buChar char=""/>
              <a:tabLst>
                <a:tab pos="287020" algn="l"/>
              </a:tabLst>
            </a:pP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TK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-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90">
                <a:solidFill>
                  <a:srgbClr val="003366"/>
                </a:solidFill>
                <a:latin typeface="Microsoft Sans Serif"/>
                <a:cs typeface="Microsoft Sans Serif"/>
              </a:rPr>
              <a:t>cơ: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130">
                <a:solidFill>
                  <a:srgbClr val="003366"/>
                </a:solidFill>
                <a:latin typeface="Microsoft Sans Serif"/>
                <a:cs typeface="Microsoft Sans Serif"/>
              </a:rPr>
              <a:t>xơ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75">
                <a:solidFill>
                  <a:srgbClr val="003366"/>
                </a:solidFill>
                <a:latin typeface="Microsoft Sans Serif"/>
                <a:cs typeface="Microsoft Sans Serif"/>
              </a:rPr>
              <a:t>cứng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cột</a:t>
            </a:r>
            <a:r>
              <a:rPr dirty="0" sz="27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bên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teo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90">
                <a:solidFill>
                  <a:srgbClr val="003366"/>
                </a:solidFill>
                <a:latin typeface="Microsoft Sans Serif"/>
                <a:cs typeface="Microsoft Sans Serif"/>
              </a:rPr>
              <a:t>cơ,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110">
                <a:solidFill>
                  <a:srgbClr val="003366"/>
                </a:solidFill>
                <a:latin typeface="Microsoft Sans Serif"/>
                <a:cs typeface="Microsoft Sans Serif"/>
              </a:rPr>
              <a:t>nhược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90">
                <a:solidFill>
                  <a:srgbClr val="003366"/>
                </a:solidFill>
                <a:latin typeface="Microsoft Sans Serif"/>
                <a:cs typeface="Microsoft Sans Serif"/>
              </a:rPr>
              <a:t>cơ,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loạn </a:t>
            </a:r>
            <a:r>
              <a:rPr dirty="0" sz="2700" spc="-70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110">
                <a:solidFill>
                  <a:srgbClr val="003366"/>
                </a:solidFill>
                <a:latin typeface="Microsoft Sans Serif"/>
                <a:cs typeface="Microsoft Sans Serif"/>
              </a:rPr>
              <a:t>dưỡng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90">
                <a:solidFill>
                  <a:srgbClr val="003366"/>
                </a:solidFill>
                <a:latin typeface="Microsoft Sans Serif"/>
                <a:cs typeface="Microsoft Sans Serif"/>
              </a:rPr>
              <a:t>cơ,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chấn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95">
                <a:solidFill>
                  <a:srgbClr val="003366"/>
                </a:solidFill>
                <a:latin typeface="Microsoft Sans Serif"/>
                <a:cs typeface="Microsoft Sans Serif"/>
              </a:rPr>
              <a:t>thương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tủy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sống,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liệt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130">
                <a:solidFill>
                  <a:srgbClr val="003366"/>
                </a:solidFill>
                <a:latin typeface="Microsoft Sans Serif"/>
                <a:cs typeface="Microsoft Sans Serif"/>
              </a:rPr>
              <a:t>cơ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hoành</a:t>
            </a:r>
            <a:endParaRPr sz="2700">
              <a:latin typeface="Microsoft Sans Serif"/>
              <a:cs typeface="Microsoft Sans Serif"/>
            </a:endParaRPr>
          </a:p>
          <a:p>
            <a:pPr marL="12700" marR="563880">
              <a:lnSpc>
                <a:spcPct val="154800"/>
              </a:lnSpc>
              <a:spcBef>
                <a:spcPts val="300"/>
              </a:spcBef>
              <a:buSzPct val="96296"/>
              <a:buFont typeface="Wingdings"/>
              <a:buChar char=""/>
              <a:tabLst>
                <a:tab pos="287020" algn="l"/>
              </a:tabLst>
            </a:pP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Thành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60">
                <a:solidFill>
                  <a:srgbClr val="003366"/>
                </a:solidFill>
                <a:latin typeface="Microsoft Sans Serif"/>
                <a:cs typeface="Microsoft Sans Serif"/>
              </a:rPr>
              <a:t>ngực: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béo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phì,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gù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vẹo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cột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sống,</a:t>
            </a:r>
            <a:r>
              <a:rPr dirty="0" sz="27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viêm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cột </a:t>
            </a:r>
            <a:r>
              <a:rPr dirty="0" sz="2700" spc="-70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sống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dính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65">
                <a:solidFill>
                  <a:srgbClr val="003366"/>
                </a:solidFill>
                <a:latin typeface="Microsoft Sans Serif"/>
                <a:cs typeface="Microsoft Sans Serif"/>
              </a:rPr>
              <a:t>khớp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9170" y="480821"/>
            <a:ext cx="53498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/>
              <a:t>Một</a:t>
            </a:r>
            <a:r>
              <a:rPr dirty="0" sz="3600" spc="-45"/>
              <a:t> </a:t>
            </a:r>
            <a:r>
              <a:rPr dirty="0" sz="3600" spc="-5"/>
              <a:t>số</a:t>
            </a:r>
            <a:r>
              <a:rPr dirty="0" sz="3600" spc="-40"/>
              <a:t> </a:t>
            </a:r>
            <a:r>
              <a:rPr dirty="0" sz="3600" spc="-30"/>
              <a:t>bệnh</a:t>
            </a:r>
            <a:r>
              <a:rPr dirty="0" sz="3600" spc="-114"/>
              <a:t> </a:t>
            </a:r>
            <a:r>
              <a:rPr dirty="0" sz="3600" spc="-5"/>
              <a:t>có</a:t>
            </a:r>
            <a:r>
              <a:rPr dirty="0" sz="3600" spc="245"/>
              <a:t> </a:t>
            </a:r>
            <a:r>
              <a:rPr dirty="0" sz="3600" spc="-45"/>
              <a:t>RLTKHC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37996" y="1442415"/>
            <a:ext cx="7846059" cy="5190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Bệnh</a:t>
            </a:r>
            <a:r>
              <a:rPr dirty="0" sz="27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phổi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nghề</a:t>
            </a:r>
            <a:r>
              <a:rPr dirty="0" sz="27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nghiệp</a:t>
            </a:r>
            <a:endParaRPr sz="2700">
              <a:latin typeface="Microsoft Sans Serif"/>
              <a:cs typeface="Microsoft Sans Serif"/>
            </a:endParaRPr>
          </a:p>
          <a:p>
            <a:pPr lvl="1" marL="735965" indent="-381000">
              <a:lnSpc>
                <a:spcPct val="100000"/>
              </a:lnSpc>
              <a:spcBef>
                <a:spcPts val="2200"/>
              </a:spcBef>
              <a:buFont typeface="Wingdings"/>
              <a:buChar char=""/>
              <a:tabLst>
                <a:tab pos="736600" algn="l"/>
              </a:tabLst>
            </a:pP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Bệnh</a:t>
            </a:r>
            <a:r>
              <a:rPr dirty="0" sz="27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bụi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phổi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265">
                <a:solidFill>
                  <a:srgbClr val="003366"/>
                </a:solidFill>
                <a:latin typeface="Microsoft Sans Serif"/>
                <a:cs typeface="Microsoft Sans Serif"/>
              </a:rPr>
              <a:t>ở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công</a:t>
            </a:r>
            <a:r>
              <a:rPr dirty="0" sz="27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nhân</a:t>
            </a:r>
            <a:r>
              <a:rPr dirty="0" sz="27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than</a:t>
            </a:r>
            <a:endParaRPr sz="2700">
              <a:latin typeface="Microsoft Sans Serif"/>
              <a:cs typeface="Microsoft Sans Serif"/>
            </a:endParaRPr>
          </a:p>
          <a:p>
            <a:pPr lvl="1" marL="735965" indent="-381000">
              <a:lnSpc>
                <a:spcPct val="100000"/>
              </a:lnSpc>
              <a:spcBef>
                <a:spcPts val="2100"/>
              </a:spcBef>
              <a:buFont typeface="Wingdings"/>
              <a:buChar char=""/>
              <a:tabLst>
                <a:tab pos="736600" algn="l"/>
              </a:tabLst>
            </a:pP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Bệnh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bụi</a:t>
            </a:r>
            <a:r>
              <a:rPr dirty="0" sz="2700" spc="1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amiăng</a:t>
            </a:r>
            <a:endParaRPr sz="2700">
              <a:latin typeface="Microsoft Sans Serif"/>
              <a:cs typeface="Microsoft Sans Serif"/>
            </a:endParaRPr>
          </a:p>
          <a:p>
            <a:pPr lvl="1" marL="735965" indent="-381000">
              <a:lnSpc>
                <a:spcPct val="100000"/>
              </a:lnSpc>
              <a:spcBef>
                <a:spcPts val="2200"/>
              </a:spcBef>
              <a:buFont typeface="Wingdings"/>
              <a:buChar char=""/>
              <a:tabLst>
                <a:tab pos="736600" algn="l"/>
                <a:tab pos="3658235" algn="l"/>
              </a:tabLst>
            </a:pP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Bệnh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bụi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5">
                <a:solidFill>
                  <a:srgbClr val="003366"/>
                </a:solidFill>
                <a:latin typeface="Microsoft Sans Serif"/>
                <a:cs typeface="Microsoft Sans Serif"/>
              </a:rPr>
              <a:t>silic	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phổi</a:t>
            </a:r>
            <a:endParaRPr sz="2700">
              <a:latin typeface="Microsoft Sans Serif"/>
              <a:cs typeface="Microsoft Sans Serif"/>
            </a:endParaRPr>
          </a:p>
          <a:p>
            <a:pPr lvl="1" marL="735965" indent="-381000">
              <a:lnSpc>
                <a:spcPct val="100000"/>
              </a:lnSpc>
              <a:spcBef>
                <a:spcPts val="2205"/>
              </a:spcBef>
              <a:buFont typeface="Wingdings"/>
              <a:buChar char=""/>
              <a:tabLst>
                <a:tab pos="736600" algn="l"/>
              </a:tabLst>
            </a:pPr>
            <a:r>
              <a:rPr dirty="0" sz="2700" spc="-20">
                <a:solidFill>
                  <a:srgbClr val="003366"/>
                </a:solidFill>
                <a:latin typeface="Microsoft Sans Serif"/>
                <a:cs typeface="Microsoft Sans Serif"/>
              </a:rPr>
              <a:t>Viêm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phổi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quá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mẫn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(phổi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của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105">
                <a:solidFill>
                  <a:srgbClr val="003366"/>
                </a:solidFill>
                <a:latin typeface="Microsoft Sans Serif"/>
                <a:cs typeface="Microsoft Sans Serif"/>
              </a:rPr>
              <a:t>người</a:t>
            </a:r>
            <a:r>
              <a:rPr dirty="0" sz="27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nông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dân)</a:t>
            </a:r>
            <a:endParaRPr sz="2700">
              <a:latin typeface="Microsoft Sans Serif"/>
              <a:cs typeface="Microsoft Sans Serif"/>
            </a:endParaRPr>
          </a:p>
          <a:p>
            <a:pPr lvl="1" marL="735965" marR="100965" indent="-381000">
              <a:lnSpc>
                <a:spcPts val="4960"/>
              </a:lnSpc>
              <a:spcBef>
                <a:spcPts val="225"/>
              </a:spcBef>
              <a:buFont typeface="Wingdings"/>
              <a:buChar char=""/>
              <a:tabLst>
                <a:tab pos="736600" algn="l"/>
                <a:tab pos="5487670" algn="l"/>
              </a:tabLst>
            </a:pP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Nhiễm</a:t>
            </a:r>
            <a:r>
              <a:rPr dirty="0" sz="2700" spc="2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độc</a:t>
            </a:r>
            <a:r>
              <a:rPr dirty="0" sz="2700" spc="4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berry</a:t>
            </a:r>
            <a:r>
              <a:rPr dirty="0" sz="2700" spc="5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(Beryllium	</a:t>
            </a:r>
            <a:r>
              <a:rPr dirty="0" sz="2700" spc="710">
                <a:solidFill>
                  <a:srgbClr val="003366"/>
                </a:solidFill>
                <a:latin typeface="Microsoft Sans Serif"/>
                <a:cs typeface="Microsoft Sans Serif"/>
              </a:rPr>
              <a:t>–</a:t>
            </a: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 tác</a:t>
            </a:r>
            <a:r>
              <a:rPr dirty="0" sz="27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nhân</a:t>
            </a:r>
            <a:r>
              <a:rPr dirty="0" sz="2700" spc="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làm </a:t>
            </a:r>
            <a:r>
              <a:rPr dirty="0" sz="2700" spc="-70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75">
                <a:solidFill>
                  <a:srgbClr val="003366"/>
                </a:solidFill>
                <a:latin typeface="Microsoft Sans Serif"/>
                <a:cs typeface="Microsoft Sans Serif"/>
              </a:rPr>
              <a:t>cứng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85">
                <a:solidFill>
                  <a:srgbClr val="003366"/>
                </a:solidFill>
                <a:latin typeface="Microsoft Sans Serif"/>
                <a:cs typeface="Microsoft Sans Serif"/>
              </a:rPr>
              <a:t>hợp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kim)</a:t>
            </a:r>
            <a:endParaRPr sz="2700">
              <a:latin typeface="Microsoft Sans Serif"/>
              <a:cs typeface="Microsoft Sans Serif"/>
            </a:endParaRPr>
          </a:p>
          <a:p>
            <a:pPr lvl="1" marL="735965" indent="-381000">
              <a:lnSpc>
                <a:spcPct val="100000"/>
              </a:lnSpc>
              <a:spcBef>
                <a:spcPts val="2375"/>
              </a:spcBef>
              <a:buFont typeface="Wingdings"/>
              <a:buChar char=""/>
              <a:tabLst>
                <a:tab pos="736600" algn="l"/>
              </a:tabLst>
            </a:pPr>
            <a:r>
              <a:rPr dirty="0" sz="2700">
                <a:solidFill>
                  <a:srgbClr val="003366"/>
                </a:solidFill>
                <a:latin typeface="Microsoft Sans Serif"/>
                <a:cs typeface="Microsoft Sans Serif"/>
              </a:rPr>
              <a:t>Tổn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95">
                <a:solidFill>
                  <a:srgbClr val="003366"/>
                </a:solidFill>
                <a:latin typeface="Microsoft Sans Serif"/>
                <a:cs typeface="Microsoft Sans Serif"/>
              </a:rPr>
              <a:t>thương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10">
                <a:solidFill>
                  <a:srgbClr val="003366"/>
                </a:solidFill>
                <a:latin typeface="Microsoft Sans Serif"/>
                <a:cs typeface="Microsoft Sans Serif"/>
              </a:rPr>
              <a:t>phổi</a:t>
            </a:r>
            <a:r>
              <a:rPr dirty="0" sz="2700" spc="1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do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ngộ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-5">
                <a:solidFill>
                  <a:srgbClr val="003366"/>
                </a:solidFill>
                <a:latin typeface="Microsoft Sans Serif"/>
                <a:cs typeface="Microsoft Sans Serif"/>
              </a:rPr>
              <a:t>độc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40">
                <a:solidFill>
                  <a:srgbClr val="003366"/>
                </a:solidFill>
                <a:latin typeface="Microsoft Sans Serif"/>
                <a:cs typeface="Microsoft Sans Serif"/>
              </a:rPr>
              <a:t>khí</a:t>
            </a:r>
            <a:r>
              <a:rPr dirty="0" sz="2700" spc="3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110">
                <a:solidFill>
                  <a:srgbClr val="003366"/>
                </a:solidFill>
                <a:latin typeface="Microsoft Sans Serif"/>
                <a:cs typeface="Microsoft Sans Serif"/>
              </a:rPr>
              <a:t>đường</a:t>
            </a:r>
            <a:r>
              <a:rPr dirty="0" sz="2700" spc="25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dirty="0" sz="2700" spc="35">
                <a:solidFill>
                  <a:srgbClr val="003366"/>
                </a:solidFill>
                <a:latin typeface="Microsoft Sans Serif"/>
                <a:cs typeface="Microsoft Sans Serif"/>
              </a:rPr>
              <a:t>hít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654" y="0"/>
            <a:ext cx="46234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Chức</a:t>
            </a:r>
            <a:r>
              <a:rPr dirty="0" sz="3600" spc="-35"/>
              <a:t> </a:t>
            </a:r>
            <a:r>
              <a:rPr dirty="0" sz="3600"/>
              <a:t>năng</a:t>
            </a:r>
            <a:r>
              <a:rPr dirty="0" sz="3600" spc="-30"/>
              <a:t> </a:t>
            </a:r>
            <a:r>
              <a:rPr dirty="0" sz="3600" spc="-5"/>
              <a:t>thông</a:t>
            </a:r>
            <a:r>
              <a:rPr dirty="0" sz="3600" spc="-30"/>
              <a:t> </a:t>
            </a:r>
            <a:r>
              <a:rPr dirty="0" sz="3600" spc="-5"/>
              <a:t>khí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62000" y="533400"/>
            <a:ext cx="7696200" cy="6018530"/>
            <a:chOff x="762000" y="533400"/>
            <a:chExt cx="7696200" cy="6018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533400"/>
              <a:ext cx="7696200" cy="51572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1092" y="5637276"/>
              <a:ext cx="3861815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876" y="565530"/>
            <a:ext cx="34931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Đọc</a:t>
            </a:r>
            <a:r>
              <a:rPr dirty="0" sz="4000" spc="-30"/>
              <a:t> </a:t>
            </a:r>
            <a:r>
              <a:rPr dirty="0" sz="4000" spc="-5"/>
              <a:t>hô</a:t>
            </a:r>
            <a:r>
              <a:rPr dirty="0" sz="4000" spc="-20"/>
              <a:t> </a:t>
            </a:r>
            <a:r>
              <a:rPr dirty="0" sz="4000" spc="-10"/>
              <a:t>hấp</a:t>
            </a:r>
            <a:r>
              <a:rPr dirty="0" sz="4000" spc="-25"/>
              <a:t> </a:t>
            </a:r>
            <a:r>
              <a:rPr dirty="0" sz="4000" spc="-10"/>
              <a:t>ký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086600" cy="5087112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0301" y="413130"/>
            <a:ext cx="31102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XIN</a:t>
            </a:r>
            <a:r>
              <a:rPr dirty="0" sz="4000" spc="-45"/>
              <a:t> </a:t>
            </a:r>
            <a:r>
              <a:rPr dirty="0" sz="4000" spc="-10"/>
              <a:t>CÁM</a:t>
            </a:r>
            <a:r>
              <a:rPr dirty="0" sz="4000" spc="-25"/>
              <a:t> </a:t>
            </a:r>
            <a:r>
              <a:rPr dirty="0" sz="4000" spc="-10"/>
              <a:t>ƠN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295400"/>
            <a:ext cx="4953000" cy="51541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844" y="1765757"/>
            <a:ext cx="625348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Cần</a:t>
            </a:r>
            <a:r>
              <a:rPr dirty="0" sz="26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thực</a:t>
            </a:r>
            <a:r>
              <a:rPr dirty="0" sz="26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hiện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chuẩn</a:t>
            </a:r>
            <a:r>
              <a:rPr dirty="0" sz="2600" spc="-2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hóa</a:t>
            </a:r>
            <a:r>
              <a:rPr dirty="0" sz="26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các</a:t>
            </a:r>
            <a:r>
              <a:rPr dirty="0" sz="26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3366"/>
                </a:solidFill>
                <a:latin typeface="Arial"/>
                <a:cs typeface="Arial"/>
              </a:rPr>
              <a:t>công</a:t>
            </a:r>
            <a:r>
              <a:rPr dirty="0" sz="2600" spc="-15" b="1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003366"/>
                </a:solidFill>
                <a:latin typeface="Arial"/>
                <a:cs typeface="Arial"/>
              </a:rPr>
              <a:t>việc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804" y="422274"/>
            <a:ext cx="749173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3014980" marR="5080" indent="-3002915">
              <a:lnSpc>
                <a:spcPts val="4320"/>
              </a:lnSpc>
              <a:spcBef>
                <a:spcPts val="640"/>
              </a:spcBef>
            </a:pPr>
            <a:r>
              <a:rPr dirty="0" sz="4000" spc="-10"/>
              <a:t>Hệ</a:t>
            </a:r>
            <a:r>
              <a:rPr dirty="0" sz="4000" spc="-15"/>
              <a:t> </a:t>
            </a:r>
            <a:r>
              <a:rPr dirty="0" sz="4000" spc="-10"/>
              <a:t>thống chất</a:t>
            </a:r>
            <a:r>
              <a:rPr dirty="0" sz="4000" spc="15"/>
              <a:t> </a:t>
            </a:r>
            <a:r>
              <a:rPr dirty="0" sz="4000" spc="-5"/>
              <a:t>lượng </a:t>
            </a:r>
            <a:r>
              <a:rPr dirty="0" sz="4000" spc="-10"/>
              <a:t>phòng</a:t>
            </a:r>
            <a:r>
              <a:rPr dirty="0" sz="4000" spc="-5"/>
              <a:t> đo </a:t>
            </a:r>
            <a:r>
              <a:rPr dirty="0" sz="4000" spc="-1095"/>
              <a:t> </a:t>
            </a:r>
            <a:r>
              <a:rPr dirty="0" sz="4000" spc="-15"/>
              <a:t>CNHH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0" y="2276855"/>
            <a:ext cx="8922385" cy="4359910"/>
            <a:chOff x="0" y="2276855"/>
            <a:chExt cx="8922385" cy="43599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95" y="2276855"/>
              <a:ext cx="8649462" cy="43594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28059"/>
              <a:ext cx="3015234" cy="191338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4505" y="3625977"/>
            <a:ext cx="2597785" cy="161798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826769">
              <a:lnSpc>
                <a:spcPts val="2080"/>
              </a:lnSpc>
              <a:spcBef>
                <a:spcPts val="440"/>
              </a:spcBef>
              <a:buChar char="-"/>
              <a:tabLst>
                <a:tab pos="168275" algn="l"/>
              </a:tabLst>
            </a:pPr>
            <a:r>
              <a:rPr dirty="0" sz="2000" spc="-20" b="1">
                <a:solidFill>
                  <a:srgbClr val="001833"/>
                </a:solidFill>
                <a:latin typeface="Arial"/>
                <a:cs typeface="Arial"/>
              </a:rPr>
              <a:t>Trang</a:t>
            </a:r>
            <a:r>
              <a:rPr dirty="0" sz="2000" spc="-6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thiết</a:t>
            </a:r>
            <a:r>
              <a:rPr dirty="0" sz="2000" spc="-5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bị </a:t>
            </a:r>
            <a:r>
              <a:rPr dirty="0" sz="2000" spc="-54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chuẩn: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800" b="1">
                <a:solidFill>
                  <a:srgbClr val="001833"/>
                </a:solidFill>
                <a:latin typeface="Arial"/>
                <a:cs typeface="Arial"/>
              </a:rPr>
              <a:t>+</a:t>
            </a:r>
            <a:r>
              <a:rPr dirty="0" sz="1800" spc="-3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833"/>
                </a:solidFill>
                <a:latin typeface="Arial"/>
                <a:cs typeface="Arial"/>
              </a:rPr>
              <a:t>Thiết</a:t>
            </a:r>
            <a:r>
              <a:rPr dirty="0" sz="1800" spc="-4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833"/>
                </a:solidFill>
                <a:latin typeface="Arial"/>
                <a:cs typeface="Arial"/>
              </a:rPr>
              <a:t>bị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800" b="1">
                <a:solidFill>
                  <a:srgbClr val="001833"/>
                </a:solidFill>
                <a:latin typeface="Arial"/>
                <a:cs typeface="Arial"/>
              </a:rPr>
              <a:t>+</a:t>
            </a:r>
            <a:r>
              <a:rPr dirty="0" sz="1800" spc="-3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1833"/>
                </a:solidFill>
                <a:latin typeface="Arial"/>
                <a:cs typeface="Arial"/>
              </a:rPr>
              <a:t>Chuẩn</a:t>
            </a:r>
            <a:r>
              <a:rPr dirty="0" sz="1800" spc="-2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001833"/>
                </a:solidFill>
                <a:latin typeface="Arial"/>
                <a:cs typeface="Arial"/>
              </a:rPr>
              <a:t>máy</a:t>
            </a:r>
            <a:endParaRPr sz="180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spcBef>
                <a:spcPts val="400"/>
              </a:spcBef>
              <a:buChar char="-"/>
              <a:tabLst>
                <a:tab pos="168275" algn="l"/>
              </a:tabLst>
            </a:pP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Chuẩn</a:t>
            </a:r>
            <a:r>
              <a:rPr dirty="0" sz="2000" spc="-3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bị</a:t>
            </a:r>
            <a:r>
              <a:rPr dirty="0" sz="2000" spc="-2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bệnh</a:t>
            </a:r>
            <a:r>
              <a:rPr dirty="0" sz="2000" spc="-4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001833"/>
                </a:solidFill>
                <a:latin typeface="Arial"/>
                <a:cs typeface="Arial"/>
              </a:rPr>
              <a:t>nhân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0692" y="3528059"/>
            <a:ext cx="2661666" cy="190271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47669" y="3711106"/>
            <a:ext cx="2026920" cy="138620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580"/>
              </a:spcBef>
              <a:buChar char="-"/>
              <a:tabLst>
                <a:tab pos="168275" algn="l"/>
              </a:tabLst>
            </a:pP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Hướng</a:t>
            </a:r>
            <a:r>
              <a:rPr dirty="0" sz="2000" spc="-6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dẫn</a:t>
            </a:r>
            <a:r>
              <a:rPr dirty="0" sz="2000" spc="-3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BN</a:t>
            </a:r>
            <a:endParaRPr sz="200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spcBef>
                <a:spcPts val="484"/>
              </a:spcBef>
              <a:buChar char="-"/>
              <a:tabLst>
                <a:tab pos="168275" algn="l"/>
              </a:tabLst>
            </a:pP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Thực</a:t>
            </a:r>
            <a:r>
              <a:rPr dirty="0" sz="2000" spc="-4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001833"/>
                </a:solidFill>
                <a:latin typeface="Arial"/>
                <a:cs typeface="Arial"/>
              </a:rPr>
              <a:t>hành</a:t>
            </a:r>
            <a:r>
              <a:rPr dirty="0" sz="2000" spc="15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đo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080"/>
              </a:lnSpc>
              <a:spcBef>
                <a:spcPts val="805"/>
              </a:spcBef>
              <a:buChar char="-"/>
              <a:tabLst>
                <a:tab pos="168275" algn="l"/>
              </a:tabLst>
            </a:pP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Đánh</a:t>
            </a:r>
            <a:r>
              <a:rPr dirty="0" sz="2000" spc="-4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giá</a:t>
            </a:r>
            <a:r>
              <a:rPr dirty="0" sz="2000" spc="-4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sơ</a:t>
            </a:r>
            <a:r>
              <a:rPr dirty="0" sz="2000" spc="-4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bộ </a:t>
            </a:r>
            <a:r>
              <a:rPr dirty="0" sz="2000" spc="-54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001833"/>
                </a:solidFill>
                <a:latin typeface="Arial"/>
                <a:cs typeface="Arial"/>
              </a:rPr>
              <a:t>CNHH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7815" y="3528059"/>
            <a:ext cx="2993897" cy="190271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44792" y="3843375"/>
            <a:ext cx="2473325" cy="112141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580"/>
              </a:spcBef>
              <a:buChar char="-"/>
              <a:tabLst>
                <a:tab pos="168275" algn="l"/>
              </a:tabLst>
            </a:pP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Đánh</a:t>
            </a:r>
            <a:r>
              <a:rPr dirty="0" sz="2000" spc="-3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giá</a:t>
            </a:r>
            <a:r>
              <a:rPr dirty="0" sz="2000" spc="-3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kết</a:t>
            </a:r>
            <a:r>
              <a:rPr dirty="0" sz="2000" spc="-3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quả</a:t>
            </a:r>
            <a:endParaRPr sz="200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spcBef>
                <a:spcPts val="480"/>
              </a:spcBef>
              <a:buChar char="-"/>
              <a:tabLst>
                <a:tab pos="168275" algn="l"/>
              </a:tabLst>
            </a:pP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Đọc</a:t>
            </a:r>
            <a:r>
              <a:rPr dirty="0" sz="2000" spc="-3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833"/>
                </a:solidFill>
                <a:latin typeface="Arial"/>
                <a:cs typeface="Arial"/>
              </a:rPr>
              <a:t>kết</a:t>
            </a:r>
            <a:r>
              <a:rPr dirty="0" sz="2000" spc="-4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quả</a:t>
            </a:r>
            <a:endParaRPr sz="200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spcBef>
                <a:spcPts val="465"/>
              </a:spcBef>
              <a:buChar char="-"/>
              <a:tabLst>
                <a:tab pos="168275" algn="l"/>
              </a:tabLst>
            </a:pP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Đối</a:t>
            </a:r>
            <a:r>
              <a:rPr dirty="0" sz="2000" spc="-2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833"/>
                </a:solidFill>
                <a:latin typeface="Arial"/>
                <a:cs typeface="Arial"/>
              </a:rPr>
              <a:t>chiếu</a:t>
            </a:r>
            <a:r>
              <a:rPr dirty="0" sz="2000" spc="-35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70" b="1">
                <a:solidFill>
                  <a:srgbClr val="001833"/>
                </a:solidFill>
                <a:latin typeface="Arial"/>
                <a:cs typeface="Arial"/>
              </a:rPr>
              <a:t>lâm</a:t>
            </a:r>
            <a:r>
              <a:rPr dirty="0" sz="2000" spc="180" b="1">
                <a:solidFill>
                  <a:srgbClr val="001833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001833"/>
                </a:solidFill>
                <a:latin typeface="Arial"/>
                <a:cs typeface="Arial"/>
              </a:rPr>
              <a:t>sàng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7507" y="1647397"/>
            <a:ext cx="5273040" cy="2037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78790" marR="5080" indent="-466725">
              <a:lnSpc>
                <a:spcPct val="150000"/>
              </a:lnSpc>
              <a:spcBef>
                <a:spcPts val="95"/>
              </a:spcBef>
            </a:pPr>
            <a:r>
              <a:rPr dirty="0" sz="4400"/>
              <a:t>Yêu</a:t>
            </a:r>
            <a:r>
              <a:rPr dirty="0" sz="4400" spc="-20"/>
              <a:t> </a:t>
            </a:r>
            <a:r>
              <a:rPr dirty="0" sz="4400" spc="-5"/>
              <a:t>cầu</a:t>
            </a:r>
            <a:r>
              <a:rPr dirty="0" sz="4400" spc="-20"/>
              <a:t> </a:t>
            </a:r>
            <a:r>
              <a:rPr dirty="0" sz="4400" spc="-5"/>
              <a:t>chất</a:t>
            </a:r>
            <a:r>
              <a:rPr dirty="0" sz="4400" spc="-20"/>
              <a:t> </a:t>
            </a:r>
            <a:r>
              <a:rPr dirty="0" sz="4400"/>
              <a:t>lượng </a:t>
            </a:r>
            <a:r>
              <a:rPr dirty="0" sz="4400" spc="-1205"/>
              <a:t> </a:t>
            </a:r>
            <a:r>
              <a:rPr dirty="0" sz="4400" spc="-5"/>
              <a:t>phòng</a:t>
            </a:r>
            <a:r>
              <a:rPr dirty="0" sz="4400" spc="-10"/>
              <a:t> </a:t>
            </a:r>
            <a:r>
              <a:rPr dirty="0" sz="4400"/>
              <a:t>đo</a:t>
            </a:r>
            <a:r>
              <a:rPr dirty="0" sz="4400" spc="-20"/>
              <a:t> </a:t>
            </a:r>
            <a:r>
              <a:rPr dirty="0" sz="4400" spc="-5"/>
              <a:t>CNHH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THỰC HÀNH ĐO  CHỨC NĂNG THÔNG KHÍ</dc:title>
  <dcterms:created xsi:type="dcterms:W3CDTF">2022-09-20T03:45:41Z</dcterms:created>
  <dcterms:modified xsi:type="dcterms:W3CDTF">2022-09-20T03:45:41Z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2022-09-20T00:00:00Z</vt:filetime>
  </property>
</Properties>
</file>