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2634" y="457200"/>
            <a:ext cx="9148565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7200" y="457200"/>
            <a:ext cx="9144000" cy="5242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00" y="981455"/>
            <a:ext cx="8430768" cy="5059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43271" y="457200"/>
            <a:ext cx="4757928" cy="32004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2744" y="777240"/>
            <a:ext cx="3221736" cy="28041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40863" y="457200"/>
            <a:ext cx="7242048" cy="53035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7200" y="987551"/>
            <a:ext cx="7626096" cy="49377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70047" y="512064"/>
            <a:ext cx="6931152" cy="48158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7200" y="993648"/>
            <a:ext cx="7552944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2426" y="1113485"/>
            <a:ext cx="516509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7154" y="2091055"/>
            <a:ext cx="8857615" cy="4995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3617" y="676478"/>
            <a:ext cx="6928484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506220" marR="5080" indent="-1494155">
              <a:lnSpc>
                <a:spcPct val="100000"/>
              </a:lnSpc>
              <a:spcBef>
                <a:spcPts val="95"/>
              </a:spcBef>
            </a:pPr>
            <a:r>
              <a:rPr dirty="0" sz="2800" spc="-10" b="0">
                <a:solidFill>
                  <a:srgbClr val="584640"/>
                </a:solidFill>
                <a:latin typeface="Microsoft Sans Serif"/>
                <a:cs typeface="Microsoft Sans Serif"/>
              </a:rPr>
              <a:t>Global</a:t>
            </a:r>
            <a:r>
              <a:rPr dirty="0" sz="2800" spc="55" b="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 b="0">
                <a:solidFill>
                  <a:srgbClr val="584640"/>
                </a:solidFill>
                <a:latin typeface="Microsoft Sans Serif"/>
                <a:cs typeface="Microsoft Sans Serif"/>
              </a:rPr>
              <a:t>Strategy</a:t>
            </a:r>
            <a:r>
              <a:rPr dirty="0" sz="2800" spc="35" b="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 b="0">
                <a:solidFill>
                  <a:srgbClr val="584640"/>
                </a:solidFill>
                <a:latin typeface="Microsoft Sans Serif"/>
                <a:cs typeface="Microsoft Sans Serif"/>
              </a:rPr>
              <a:t>for</a:t>
            </a:r>
            <a:r>
              <a:rPr dirty="0" sz="2800" spc="55" b="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 b="0">
                <a:solidFill>
                  <a:srgbClr val="584640"/>
                </a:solidFill>
                <a:latin typeface="Microsoft Sans Serif"/>
                <a:cs typeface="Microsoft Sans Serif"/>
              </a:rPr>
              <a:t>Diagnosis,</a:t>
            </a:r>
            <a:r>
              <a:rPr dirty="0" sz="2800" spc="45" b="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 b="0">
                <a:solidFill>
                  <a:srgbClr val="584640"/>
                </a:solidFill>
                <a:latin typeface="Microsoft Sans Serif"/>
                <a:cs typeface="Microsoft Sans Serif"/>
              </a:rPr>
              <a:t>Management </a:t>
            </a:r>
            <a:r>
              <a:rPr dirty="0" sz="2800" spc="-730" b="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 b="0">
                <a:solidFill>
                  <a:srgbClr val="584640"/>
                </a:solidFill>
                <a:latin typeface="Microsoft Sans Serif"/>
                <a:cs typeface="Microsoft Sans Serif"/>
              </a:rPr>
              <a:t>and</a:t>
            </a:r>
            <a:r>
              <a:rPr dirty="0" sz="2800" spc="25" b="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 b="0">
                <a:solidFill>
                  <a:srgbClr val="584640"/>
                </a:solidFill>
                <a:latin typeface="Microsoft Sans Serif"/>
                <a:cs typeface="Microsoft Sans Serif"/>
              </a:rPr>
              <a:t>Prevention</a:t>
            </a:r>
            <a:r>
              <a:rPr dirty="0" sz="2800" spc="50" b="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 b="0">
                <a:solidFill>
                  <a:srgbClr val="584640"/>
                </a:solidFill>
                <a:latin typeface="Microsoft Sans Serif"/>
                <a:cs typeface="Microsoft Sans Serif"/>
              </a:rPr>
              <a:t>of</a:t>
            </a:r>
            <a:r>
              <a:rPr dirty="0" sz="2800" spc="25" b="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 b="0">
                <a:solidFill>
                  <a:srgbClr val="584640"/>
                </a:solidFill>
                <a:latin typeface="Microsoft Sans Serif"/>
                <a:cs typeface="Microsoft Sans Serif"/>
              </a:rPr>
              <a:t>COPD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2054" y="2390647"/>
            <a:ext cx="721550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4675" marR="5080" indent="-562610">
              <a:lnSpc>
                <a:spcPct val="100000"/>
              </a:lnSpc>
              <a:spcBef>
                <a:spcPts val="100"/>
              </a:spcBef>
              <a:tabLst>
                <a:tab pos="3464560" algn="l"/>
              </a:tabLst>
            </a:pPr>
            <a:r>
              <a:rPr dirty="0" sz="5400" b="1">
                <a:solidFill>
                  <a:srgbClr val="513D1B"/>
                </a:solidFill>
                <a:latin typeface="Arial"/>
                <a:cs typeface="Arial"/>
              </a:rPr>
              <a:t>Dự</a:t>
            </a:r>
            <a:r>
              <a:rPr dirty="0" sz="5400" spc="65" b="1">
                <a:solidFill>
                  <a:srgbClr val="513D1B"/>
                </a:solidFill>
                <a:latin typeface="Arial"/>
                <a:cs typeface="Arial"/>
              </a:rPr>
              <a:t> </a:t>
            </a:r>
            <a:r>
              <a:rPr dirty="0" sz="5400" b="1">
                <a:solidFill>
                  <a:srgbClr val="513D1B"/>
                </a:solidFill>
                <a:latin typeface="Arial"/>
                <a:cs typeface="Arial"/>
              </a:rPr>
              <a:t>phòng</a:t>
            </a:r>
            <a:r>
              <a:rPr dirty="0" sz="5400" spc="-15" b="1">
                <a:solidFill>
                  <a:srgbClr val="513D1B"/>
                </a:solidFill>
                <a:latin typeface="Arial"/>
                <a:cs typeface="Arial"/>
              </a:rPr>
              <a:t> </a:t>
            </a:r>
            <a:r>
              <a:rPr dirty="0" sz="5400" spc="-5" b="1">
                <a:solidFill>
                  <a:srgbClr val="513D1B"/>
                </a:solidFill>
                <a:latin typeface="Arial"/>
                <a:cs typeface="Arial"/>
              </a:rPr>
              <a:t>các</a:t>
            </a:r>
            <a:r>
              <a:rPr dirty="0" sz="5400" spc="-20" b="1">
                <a:solidFill>
                  <a:srgbClr val="513D1B"/>
                </a:solidFill>
                <a:latin typeface="Arial"/>
                <a:cs typeface="Arial"/>
              </a:rPr>
              <a:t> </a:t>
            </a:r>
            <a:r>
              <a:rPr dirty="0" sz="5400" spc="-5" b="1">
                <a:solidFill>
                  <a:srgbClr val="513D1B"/>
                </a:solidFill>
                <a:latin typeface="Arial"/>
                <a:cs typeface="Arial"/>
              </a:rPr>
              <a:t>yếu</a:t>
            </a:r>
            <a:r>
              <a:rPr dirty="0" sz="5400" spc="-20" b="1">
                <a:solidFill>
                  <a:srgbClr val="513D1B"/>
                </a:solidFill>
                <a:latin typeface="Arial"/>
                <a:cs typeface="Arial"/>
              </a:rPr>
              <a:t> </a:t>
            </a:r>
            <a:r>
              <a:rPr dirty="0" sz="5400" spc="-5" b="1">
                <a:solidFill>
                  <a:srgbClr val="513D1B"/>
                </a:solidFill>
                <a:latin typeface="Arial"/>
                <a:cs typeface="Arial"/>
              </a:rPr>
              <a:t>tố </a:t>
            </a:r>
            <a:r>
              <a:rPr dirty="0" sz="5400" b="1">
                <a:solidFill>
                  <a:srgbClr val="513D1B"/>
                </a:solidFill>
                <a:latin typeface="Arial"/>
                <a:cs typeface="Arial"/>
              </a:rPr>
              <a:t> nguy</a:t>
            </a:r>
            <a:r>
              <a:rPr dirty="0" sz="5400" spc="5" b="1">
                <a:solidFill>
                  <a:srgbClr val="513D1B"/>
                </a:solidFill>
                <a:latin typeface="Arial"/>
                <a:cs typeface="Arial"/>
              </a:rPr>
              <a:t> </a:t>
            </a:r>
            <a:r>
              <a:rPr dirty="0" sz="5400" spc="-5" b="1">
                <a:solidFill>
                  <a:srgbClr val="513D1B"/>
                </a:solidFill>
                <a:latin typeface="Arial"/>
                <a:cs typeface="Arial"/>
              </a:rPr>
              <a:t>cơ	</a:t>
            </a:r>
            <a:r>
              <a:rPr dirty="0" sz="5400" b="1">
                <a:solidFill>
                  <a:srgbClr val="513D1B"/>
                </a:solidFill>
                <a:latin typeface="Arial"/>
                <a:cs typeface="Arial"/>
              </a:rPr>
              <a:t>đợt </a:t>
            </a:r>
            <a:r>
              <a:rPr dirty="0" sz="5400" spc="-10" b="1">
                <a:solidFill>
                  <a:srgbClr val="513D1B"/>
                </a:solidFill>
                <a:latin typeface="Arial"/>
                <a:cs typeface="Arial"/>
              </a:rPr>
              <a:t>cấp </a:t>
            </a:r>
            <a:r>
              <a:rPr dirty="0" sz="5400" spc="-5" b="1">
                <a:solidFill>
                  <a:srgbClr val="513D1B"/>
                </a:solidFill>
                <a:latin typeface="Arial"/>
                <a:cs typeface="Arial"/>
              </a:rPr>
              <a:t> Bệnh</a:t>
            </a:r>
            <a:r>
              <a:rPr dirty="0" sz="5400" spc="-35" b="1">
                <a:solidFill>
                  <a:srgbClr val="513D1B"/>
                </a:solidFill>
                <a:latin typeface="Arial"/>
                <a:cs typeface="Arial"/>
              </a:rPr>
              <a:t> </a:t>
            </a:r>
            <a:r>
              <a:rPr dirty="0" sz="5400" b="1">
                <a:solidFill>
                  <a:srgbClr val="513D1B"/>
                </a:solidFill>
                <a:latin typeface="Arial"/>
                <a:cs typeface="Arial"/>
              </a:rPr>
              <a:t>phổi</a:t>
            </a:r>
            <a:r>
              <a:rPr dirty="0" sz="5400" spc="-30" b="1">
                <a:solidFill>
                  <a:srgbClr val="513D1B"/>
                </a:solidFill>
                <a:latin typeface="Arial"/>
                <a:cs typeface="Arial"/>
              </a:rPr>
              <a:t> </a:t>
            </a:r>
            <a:r>
              <a:rPr dirty="0" sz="5400" spc="30" b="1">
                <a:solidFill>
                  <a:srgbClr val="513D1B"/>
                </a:solidFill>
                <a:latin typeface="Arial"/>
                <a:cs typeface="Arial"/>
              </a:rPr>
              <a:t>tắcnghẽn</a:t>
            </a:r>
            <a:endParaRPr sz="5400">
              <a:latin typeface="Arial"/>
              <a:cs typeface="Arial"/>
            </a:endParaRPr>
          </a:p>
          <a:p>
            <a:pPr marL="2005964">
              <a:lnSpc>
                <a:spcPct val="100000"/>
              </a:lnSpc>
            </a:pPr>
            <a:r>
              <a:rPr dirty="0" sz="5400" spc="-5" b="1">
                <a:solidFill>
                  <a:srgbClr val="513D1B"/>
                </a:solidFill>
                <a:latin typeface="Arial"/>
                <a:cs typeface="Arial"/>
              </a:rPr>
              <a:t>mạn</a:t>
            </a:r>
            <a:r>
              <a:rPr dirty="0" sz="5400" spc="-45" b="1">
                <a:solidFill>
                  <a:srgbClr val="513D1B"/>
                </a:solidFill>
                <a:latin typeface="Arial"/>
                <a:cs typeface="Arial"/>
              </a:rPr>
              <a:t> </a:t>
            </a:r>
            <a:r>
              <a:rPr dirty="0" sz="5400" b="1">
                <a:solidFill>
                  <a:srgbClr val="513D1B"/>
                </a:solidFill>
                <a:latin typeface="Arial"/>
                <a:cs typeface="Arial"/>
              </a:rPr>
              <a:t>tính</a:t>
            </a:r>
            <a:endParaRPr sz="5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539495"/>
            <a:ext cx="1066800" cy="11369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2786" y="722121"/>
            <a:ext cx="70535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Vaccine</a:t>
            </a:r>
            <a:r>
              <a:rPr dirty="0"/>
              <a:t> </a:t>
            </a:r>
            <a:r>
              <a:rPr dirty="0" spc="-30"/>
              <a:t>Pneumo </a:t>
            </a:r>
            <a:r>
              <a:rPr dirty="0" spc="-15"/>
              <a:t>23</a:t>
            </a:r>
            <a:r>
              <a:rPr dirty="0" spc="-25"/>
              <a:t> (Pháp)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6368" y="1614716"/>
            <a:ext cx="8296275" cy="4656455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CHỈ</a:t>
            </a:r>
            <a:r>
              <a:rPr dirty="0" sz="2600" spc="-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ĐỊNH</a:t>
            </a:r>
            <a:endParaRPr sz="2600">
              <a:latin typeface="Microsoft Sans Serif"/>
              <a:cs typeface="Microsoft Sans Serif"/>
            </a:endParaRPr>
          </a:p>
          <a:p>
            <a:pPr algn="just" marL="164465" indent="-152400">
              <a:lnSpc>
                <a:spcPct val="100000"/>
              </a:lnSpc>
              <a:spcBef>
                <a:spcPts val="1200"/>
              </a:spcBef>
              <a:buClr>
                <a:srgbClr val="DD8046"/>
              </a:buClr>
              <a:buSzPct val="96153"/>
              <a:buFont typeface="Wingdings"/>
              <a:buChar char=""/>
              <a:tabLst>
                <a:tab pos="165100" algn="l"/>
              </a:tabLst>
            </a:pPr>
            <a:r>
              <a:rPr dirty="0" sz="2600" spc="105">
                <a:solidFill>
                  <a:srgbClr val="513D1B"/>
                </a:solidFill>
                <a:latin typeface="Microsoft Sans Serif"/>
                <a:cs typeface="Microsoft Sans Serif"/>
              </a:rPr>
              <a:t>Người</a:t>
            </a:r>
            <a:r>
              <a:rPr dirty="0" sz="26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trên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65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tuổi,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05">
                <a:solidFill>
                  <a:srgbClr val="513D1B"/>
                </a:solidFill>
                <a:latin typeface="Microsoft Sans Serif"/>
                <a:cs typeface="Microsoft Sans Serif"/>
              </a:rPr>
              <a:t>người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&lt;</a:t>
            </a:r>
            <a:r>
              <a:rPr dirty="0" sz="2600" spc="1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65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tuổi</a:t>
            </a:r>
            <a:r>
              <a:rPr dirty="0" sz="26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513D1B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bệnh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lý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nền</a:t>
            </a:r>
            <a:endParaRPr sz="2600">
              <a:latin typeface="Microsoft Sans Serif"/>
              <a:cs typeface="Microsoft Sans Serif"/>
            </a:endParaRPr>
          </a:p>
          <a:p>
            <a:pPr algn="just" marL="164465" indent="-152400">
              <a:lnSpc>
                <a:spcPct val="100000"/>
              </a:lnSpc>
              <a:spcBef>
                <a:spcPts val="1200"/>
              </a:spcBef>
              <a:buClr>
                <a:srgbClr val="DD8046"/>
              </a:buClr>
              <a:buSzPct val="96153"/>
              <a:buFont typeface="Wingdings"/>
              <a:buChar char=""/>
              <a:tabLst>
                <a:tab pos="165100" algn="l"/>
              </a:tabLst>
            </a:pP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BN</a:t>
            </a:r>
            <a:r>
              <a:rPr dirty="0" sz="26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COPD</a:t>
            </a:r>
            <a:r>
              <a:rPr dirty="0" sz="2600" spc="1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&gt;</a:t>
            </a:r>
            <a:r>
              <a:rPr dirty="0" sz="26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65</a:t>
            </a:r>
            <a:r>
              <a:rPr dirty="0" sz="26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tuổi,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BN</a:t>
            </a:r>
            <a:r>
              <a:rPr dirty="0" sz="2600" spc="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COPD</a:t>
            </a:r>
            <a:r>
              <a:rPr dirty="0" sz="26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&amp;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FEV1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&lt;</a:t>
            </a:r>
            <a:r>
              <a:rPr dirty="0" sz="26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40%</a:t>
            </a:r>
            <a:endParaRPr sz="26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ct val="100000"/>
              </a:lnSpc>
              <a:spcBef>
                <a:spcPts val="1200"/>
              </a:spcBef>
              <a:buClr>
                <a:srgbClr val="DD8046"/>
              </a:buClr>
              <a:buSzPct val="96153"/>
              <a:buFont typeface="Wingdings"/>
              <a:buChar char=""/>
              <a:tabLst>
                <a:tab pos="165100" algn="l"/>
              </a:tabLst>
            </a:pP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Bệnh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nhân </a:t>
            </a: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bị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các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bệnh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mạn </a:t>
            </a:r>
            <a:r>
              <a:rPr dirty="0" sz="2600" spc="25">
                <a:solidFill>
                  <a:srgbClr val="513D1B"/>
                </a:solidFill>
                <a:latin typeface="Microsoft Sans Serif"/>
                <a:cs typeface="Microsoft Sans Serif"/>
              </a:rPr>
              <a:t>tính: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bệnh </a:t>
            </a: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tim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mạch,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bệnh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phổi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mạn </a:t>
            </a:r>
            <a:r>
              <a:rPr dirty="0" sz="2600" spc="20">
                <a:solidFill>
                  <a:srgbClr val="513D1B"/>
                </a:solidFill>
                <a:latin typeface="Microsoft Sans Serif"/>
                <a:cs typeface="Microsoft Sans Serif"/>
              </a:rPr>
              <a:t>tính,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suy thận mãn,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tiểu </a:t>
            </a:r>
            <a:r>
              <a:rPr dirty="0" sz="2600" spc="90">
                <a:solidFill>
                  <a:srgbClr val="513D1B"/>
                </a:solidFill>
                <a:latin typeface="Microsoft Sans Serif"/>
                <a:cs typeface="Microsoft Sans Serif"/>
              </a:rPr>
              <a:t>đường,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bệnh gan mạn </a:t>
            </a:r>
            <a:r>
              <a:rPr dirty="0" sz="2600" spc="-68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20">
                <a:solidFill>
                  <a:srgbClr val="513D1B"/>
                </a:solidFill>
                <a:latin typeface="Microsoft Sans Serif"/>
                <a:cs typeface="Microsoft Sans Serif"/>
              </a:rPr>
              <a:t>tính,</a:t>
            </a:r>
            <a:r>
              <a:rPr dirty="0" sz="26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nghiện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10">
                <a:solidFill>
                  <a:srgbClr val="513D1B"/>
                </a:solidFill>
                <a:latin typeface="Microsoft Sans Serif"/>
                <a:cs typeface="Microsoft Sans Serif"/>
              </a:rPr>
              <a:t>rượu,</a:t>
            </a:r>
            <a:r>
              <a:rPr dirty="0" sz="26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nghiện</a:t>
            </a:r>
            <a:r>
              <a:rPr dirty="0" sz="26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thuốc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lá...</a:t>
            </a:r>
            <a:endParaRPr sz="2600">
              <a:latin typeface="Microsoft Sans Serif"/>
              <a:cs typeface="Microsoft Sans Serif"/>
            </a:endParaRPr>
          </a:p>
          <a:p>
            <a:pPr algn="just" marL="164465" indent="-152400">
              <a:lnSpc>
                <a:spcPct val="100000"/>
              </a:lnSpc>
              <a:spcBef>
                <a:spcPts val="1205"/>
              </a:spcBef>
              <a:buClr>
                <a:srgbClr val="DD8046"/>
              </a:buClr>
              <a:buSzPct val="96153"/>
              <a:buFont typeface="Wingdings"/>
              <a:buChar char=""/>
              <a:tabLst>
                <a:tab pos="165100" algn="l"/>
              </a:tabLst>
            </a:pP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Bệnh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nhân</a:t>
            </a:r>
            <a:r>
              <a:rPr dirty="0" sz="26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cắt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lách,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hoặc</a:t>
            </a:r>
            <a:r>
              <a:rPr dirty="0" sz="26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mất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75">
                <a:solidFill>
                  <a:srgbClr val="513D1B"/>
                </a:solidFill>
                <a:latin typeface="Microsoft Sans Serif"/>
                <a:cs typeface="Microsoft Sans Serif"/>
              </a:rPr>
              <a:t>chức</a:t>
            </a:r>
            <a:r>
              <a:rPr dirty="0" sz="26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năng</a:t>
            </a:r>
            <a:r>
              <a:rPr dirty="0" sz="26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của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lách.</a:t>
            </a:r>
            <a:endParaRPr sz="2600">
              <a:latin typeface="Microsoft Sans Serif"/>
              <a:cs typeface="Microsoft Sans Serif"/>
            </a:endParaRPr>
          </a:p>
          <a:p>
            <a:pPr algn="just" marL="164465" indent="-152400">
              <a:lnSpc>
                <a:spcPct val="100000"/>
              </a:lnSpc>
              <a:spcBef>
                <a:spcPts val="1200"/>
              </a:spcBef>
              <a:buClr>
                <a:srgbClr val="DD8046"/>
              </a:buClr>
              <a:buSzPct val="96153"/>
              <a:buFont typeface="Wingdings"/>
              <a:buChar char=""/>
              <a:tabLst>
                <a:tab pos="165100" algn="l"/>
              </a:tabLst>
            </a:pP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Bệnh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nhân</a:t>
            </a:r>
            <a:r>
              <a:rPr dirty="0" sz="26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suy</a:t>
            </a:r>
            <a:r>
              <a:rPr dirty="0" sz="26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giảm</a:t>
            </a:r>
            <a:r>
              <a:rPr dirty="0" sz="2600" spc="4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MD</a:t>
            </a:r>
            <a:r>
              <a:rPr dirty="0" sz="2600" spc="1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bẩm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sinh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hoặc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mắc</a:t>
            </a:r>
            <a:r>
              <a:rPr dirty="0" sz="26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phải.</a:t>
            </a:r>
            <a:endParaRPr sz="2600">
              <a:latin typeface="Microsoft Sans Serif"/>
              <a:cs typeface="Microsoft Sans Serif"/>
            </a:endParaRPr>
          </a:p>
          <a:p>
            <a:pPr algn="just" marL="164465" indent="-152400">
              <a:lnSpc>
                <a:spcPct val="100000"/>
              </a:lnSpc>
              <a:spcBef>
                <a:spcPts val="1180"/>
              </a:spcBef>
              <a:buClr>
                <a:srgbClr val="DD8046"/>
              </a:buClr>
              <a:buSzPct val="96153"/>
              <a:buFont typeface="Wingdings"/>
              <a:buChar char=""/>
              <a:tabLst>
                <a:tab pos="165100" algn="l"/>
              </a:tabLst>
            </a:pP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Bệnh</a:t>
            </a:r>
            <a:r>
              <a:rPr dirty="0" sz="26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nhân</a:t>
            </a:r>
            <a:r>
              <a:rPr dirty="0" sz="2600" spc="1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ghép</a:t>
            </a:r>
            <a:r>
              <a:rPr dirty="0" sz="26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tạng.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2786" y="874521"/>
            <a:ext cx="70535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Vaccine</a:t>
            </a:r>
            <a:r>
              <a:rPr dirty="0"/>
              <a:t> </a:t>
            </a:r>
            <a:r>
              <a:rPr dirty="0" spc="-30"/>
              <a:t>Pneumo </a:t>
            </a:r>
            <a:r>
              <a:rPr dirty="0" spc="-15"/>
              <a:t>23</a:t>
            </a:r>
            <a:r>
              <a:rPr dirty="0" spc="-25"/>
              <a:t> (Pháp)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4092" y="1844531"/>
            <a:ext cx="8028940" cy="4520565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CHỐNG</a:t>
            </a:r>
            <a:r>
              <a:rPr dirty="0" sz="2400" spc="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CHỈ</a:t>
            </a:r>
            <a:r>
              <a:rPr dirty="0" sz="2400" spc="1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ĐỊNH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205"/>
              </a:spcBef>
              <a:buClr>
                <a:srgbClr val="DD8046"/>
              </a:buClr>
              <a:buSzPct val="89583"/>
              <a:buFont typeface="Wingdings"/>
              <a:buChar char=""/>
              <a:tabLst>
                <a:tab pos="145415" algn="l"/>
              </a:tabLst>
            </a:pPr>
            <a:r>
              <a:rPr dirty="0" sz="2400" spc="-5">
                <a:solidFill>
                  <a:srgbClr val="775F54"/>
                </a:solidFill>
                <a:latin typeface="Microsoft Sans Serif"/>
                <a:cs typeface="Microsoft Sans Serif"/>
              </a:rPr>
              <a:t>Hoãn</a:t>
            </a:r>
            <a:r>
              <a:rPr dirty="0" sz="24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775F54"/>
                </a:solidFill>
                <a:latin typeface="Microsoft Sans Serif"/>
                <a:cs typeface="Microsoft Sans Serif"/>
              </a:rPr>
              <a:t>tiêm</a:t>
            </a:r>
            <a:r>
              <a:rPr dirty="0" sz="24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775F54"/>
                </a:solidFill>
                <a:latin typeface="Microsoft Sans Serif"/>
                <a:cs typeface="Microsoft Sans Serif"/>
              </a:rPr>
              <a:t>đối</a:t>
            </a:r>
            <a:r>
              <a:rPr dirty="0" sz="24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75">
                <a:solidFill>
                  <a:srgbClr val="775F54"/>
                </a:solidFill>
                <a:latin typeface="Microsoft Sans Serif"/>
                <a:cs typeface="Microsoft Sans Serif"/>
              </a:rPr>
              <a:t>với</a:t>
            </a:r>
            <a:r>
              <a:rPr dirty="0" sz="2400" spc="1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50">
                <a:solidFill>
                  <a:srgbClr val="775F54"/>
                </a:solidFill>
                <a:latin typeface="Microsoft Sans Serif"/>
                <a:cs typeface="Microsoft Sans Serif"/>
              </a:rPr>
              <a:t>những</a:t>
            </a:r>
            <a:r>
              <a:rPr dirty="0" sz="24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75">
                <a:solidFill>
                  <a:srgbClr val="775F54"/>
                </a:solidFill>
                <a:latin typeface="Microsoft Sans Serif"/>
                <a:cs typeface="Microsoft Sans Serif"/>
              </a:rPr>
              <a:t>hợp</a:t>
            </a:r>
            <a:r>
              <a:rPr dirty="0" sz="24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80">
                <a:solidFill>
                  <a:srgbClr val="775F54"/>
                </a:solidFill>
                <a:latin typeface="Microsoft Sans Serif"/>
                <a:cs typeface="Microsoft Sans Serif"/>
              </a:rPr>
              <a:t>trường</a:t>
            </a:r>
            <a:r>
              <a:rPr dirty="0" sz="2400" spc="1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775F54"/>
                </a:solidFill>
                <a:latin typeface="Microsoft Sans Serif"/>
                <a:cs typeface="Microsoft Sans Serif"/>
              </a:rPr>
              <a:t>đang</a:t>
            </a:r>
            <a:r>
              <a:rPr dirty="0" sz="24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775F54"/>
                </a:solidFill>
                <a:latin typeface="Microsoft Sans Serif"/>
                <a:cs typeface="Microsoft Sans Serif"/>
              </a:rPr>
              <a:t>sốt</a:t>
            </a:r>
            <a:r>
              <a:rPr dirty="0" sz="24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775F54"/>
                </a:solidFill>
                <a:latin typeface="Microsoft Sans Serif"/>
                <a:cs typeface="Microsoft Sans Serif"/>
              </a:rPr>
              <a:t>hoặc</a:t>
            </a:r>
            <a:r>
              <a:rPr dirty="0" sz="24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775F54"/>
                </a:solidFill>
                <a:latin typeface="Microsoft Sans Serif"/>
                <a:cs typeface="Microsoft Sans Serif"/>
              </a:rPr>
              <a:t>bị</a:t>
            </a:r>
            <a:r>
              <a:rPr dirty="0" sz="2400" spc="1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775F54"/>
                </a:solidFill>
                <a:latin typeface="Microsoft Sans Serif"/>
                <a:cs typeface="Microsoft Sans Serif"/>
              </a:rPr>
              <a:t>các </a:t>
            </a:r>
            <a:r>
              <a:rPr dirty="0" sz="2400" spc="-6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775F54"/>
                </a:solidFill>
                <a:latin typeface="Microsoft Sans Serif"/>
                <a:cs typeface="Microsoft Sans Serif"/>
              </a:rPr>
              <a:t>bệnh</a:t>
            </a:r>
            <a:r>
              <a:rPr dirty="0" sz="24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775F54"/>
                </a:solidFill>
                <a:latin typeface="Microsoft Sans Serif"/>
                <a:cs typeface="Microsoft Sans Serif"/>
              </a:rPr>
              <a:t>lý</a:t>
            </a:r>
            <a:r>
              <a:rPr dirty="0" sz="24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775F54"/>
                </a:solidFill>
                <a:latin typeface="Microsoft Sans Serif"/>
                <a:cs typeface="Microsoft Sans Serif"/>
              </a:rPr>
              <a:t>cấp</a:t>
            </a:r>
            <a:r>
              <a:rPr dirty="0" sz="24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">
                <a:solidFill>
                  <a:srgbClr val="775F54"/>
                </a:solidFill>
                <a:latin typeface="Microsoft Sans Serif"/>
                <a:cs typeface="Microsoft Sans Serif"/>
              </a:rPr>
              <a:t>tính.</a:t>
            </a:r>
            <a:endParaRPr sz="2400">
              <a:latin typeface="Microsoft Sans Serif"/>
              <a:cs typeface="Microsoft Sans Serif"/>
            </a:endParaRPr>
          </a:p>
          <a:p>
            <a:pPr marL="144780" indent="-132715">
              <a:lnSpc>
                <a:spcPct val="100000"/>
              </a:lnSpc>
              <a:spcBef>
                <a:spcPts val="1200"/>
              </a:spcBef>
              <a:buClr>
                <a:srgbClr val="DD8046"/>
              </a:buClr>
              <a:buSzPct val="89583"/>
              <a:buFont typeface="Wingdings"/>
              <a:buChar char=""/>
              <a:tabLst>
                <a:tab pos="145415" algn="l"/>
              </a:tabLst>
            </a:pPr>
            <a:r>
              <a:rPr dirty="0" sz="2400" spc="-10">
                <a:solidFill>
                  <a:srgbClr val="584640"/>
                </a:solidFill>
                <a:latin typeface="Microsoft Sans Serif"/>
                <a:cs typeface="Microsoft Sans Serif"/>
              </a:rPr>
              <a:t>Dị</a:t>
            </a:r>
            <a:r>
              <a:rPr dirty="0" sz="2400" spc="2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85">
                <a:solidFill>
                  <a:srgbClr val="584640"/>
                </a:solidFill>
                <a:latin typeface="Microsoft Sans Serif"/>
                <a:cs typeface="Microsoft Sans Serif"/>
              </a:rPr>
              <a:t>ứng</a:t>
            </a:r>
            <a:r>
              <a:rPr dirty="0" sz="2400" spc="2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75">
                <a:solidFill>
                  <a:srgbClr val="584640"/>
                </a:solidFill>
                <a:latin typeface="Microsoft Sans Serif"/>
                <a:cs typeface="Microsoft Sans Serif"/>
              </a:rPr>
              <a:t>với</a:t>
            </a:r>
            <a:r>
              <a:rPr dirty="0" sz="2400" spc="3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một</a:t>
            </a:r>
            <a:r>
              <a:rPr dirty="0" sz="2400" spc="1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trong</a:t>
            </a:r>
            <a:r>
              <a:rPr dirty="0" sz="2400" spc="1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50">
                <a:solidFill>
                  <a:srgbClr val="584640"/>
                </a:solidFill>
                <a:latin typeface="Microsoft Sans Serif"/>
                <a:cs typeface="Microsoft Sans Serif"/>
              </a:rPr>
              <a:t>những</a:t>
            </a:r>
            <a:r>
              <a:rPr dirty="0" sz="2400" spc="3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thành</a:t>
            </a:r>
            <a:r>
              <a:rPr dirty="0" sz="2400" spc="2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phần</a:t>
            </a:r>
            <a:r>
              <a:rPr dirty="0" sz="2400" spc="2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của</a:t>
            </a:r>
            <a:r>
              <a:rPr dirty="0" sz="2400" spc="2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vaccine.</a:t>
            </a:r>
            <a:endParaRPr sz="2400">
              <a:latin typeface="Microsoft Sans Serif"/>
              <a:cs typeface="Microsoft Sans Serif"/>
            </a:endParaRPr>
          </a:p>
          <a:p>
            <a:pPr marL="144780" indent="-132715">
              <a:lnSpc>
                <a:spcPct val="100000"/>
              </a:lnSpc>
              <a:spcBef>
                <a:spcPts val="730"/>
              </a:spcBef>
              <a:buClr>
                <a:srgbClr val="DD8046"/>
              </a:buClr>
              <a:buSzPct val="89583"/>
              <a:buFont typeface="Wingdings"/>
              <a:buChar char=""/>
              <a:tabLst>
                <a:tab pos="145415" algn="l"/>
              </a:tabLst>
            </a:pPr>
            <a:r>
              <a:rPr dirty="0" sz="2400" spc="-20">
                <a:solidFill>
                  <a:srgbClr val="584640"/>
                </a:solidFill>
                <a:latin typeface="Microsoft Sans Serif"/>
                <a:cs typeface="Microsoft Sans Serif"/>
              </a:rPr>
              <a:t>Trong</a:t>
            </a:r>
            <a:r>
              <a:rPr dirty="0" sz="2400" spc="1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3</a:t>
            </a:r>
            <a:r>
              <a:rPr dirty="0" sz="2400" spc="1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tháng</a:t>
            </a:r>
            <a:r>
              <a:rPr dirty="0" sz="2400" spc="3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đầu</a:t>
            </a:r>
            <a:r>
              <a:rPr dirty="0" sz="2400" spc="1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của</a:t>
            </a:r>
            <a:r>
              <a:rPr dirty="0" sz="2400" spc="1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thai</a:t>
            </a:r>
            <a:r>
              <a:rPr dirty="0" sz="2400" spc="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kỳ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LIỀU</a:t>
            </a:r>
            <a:r>
              <a:rPr dirty="0" sz="2400" spc="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95">
                <a:solidFill>
                  <a:srgbClr val="584640"/>
                </a:solidFill>
                <a:latin typeface="Microsoft Sans Serif"/>
                <a:cs typeface="Microsoft Sans Serif"/>
              </a:rPr>
              <a:t>LƯỢNG</a:t>
            </a:r>
            <a:r>
              <a:rPr dirty="0" sz="2400" spc="1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VÀ</a:t>
            </a:r>
            <a:r>
              <a:rPr dirty="0" sz="2400" spc="1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CÁCH</a:t>
            </a:r>
            <a:r>
              <a:rPr dirty="0" sz="2400" spc="3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84640"/>
                </a:solidFill>
                <a:latin typeface="Microsoft Sans Serif"/>
                <a:cs typeface="Microsoft Sans Serif"/>
              </a:rPr>
              <a:t>DÙNG</a:t>
            </a:r>
            <a:endParaRPr sz="2400">
              <a:latin typeface="Microsoft Sans Serif"/>
              <a:cs typeface="Microsoft Sans Serif"/>
            </a:endParaRPr>
          </a:p>
          <a:p>
            <a:pPr marL="128905" indent="-116839">
              <a:lnSpc>
                <a:spcPct val="100000"/>
              </a:lnSpc>
              <a:spcBef>
                <a:spcPts val="1680"/>
              </a:spcBef>
              <a:buClr>
                <a:srgbClr val="DD8046"/>
              </a:buClr>
              <a:buSzPct val="79166"/>
              <a:buFont typeface="Wingdings"/>
              <a:buChar char=""/>
              <a:tabLst>
                <a:tab pos="129539" algn="l"/>
              </a:tabLst>
            </a:pPr>
            <a:r>
              <a:rPr dirty="0" sz="2400" spc="-30">
                <a:solidFill>
                  <a:srgbClr val="584640"/>
                </a:solidFill>
                <a:latin typeface="Microsoft Sans Serif"/>
                <a:cs typeface="Microsoft Sans Serif"/>
              </a:rPr>
              <a:t>Tiêm</a:t>
            </a:r>
            <a:r>
              <a:rPr dirty="0" sz="2400" spc="2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60">
                <a:solidFill>
                  <a:srgbClr val="584640"/>
                </a:solidFill>
                <a:latin typeface="Microsoft Sans Serif"/>
                <a:cs typeface="Microsoft Sans Serif"/>
              </a:rPr>
              <a:t>ngừa</a:t>
            </a:r>
            <a:r>
              <a:rPr dirty="0" sz="2400" spc="3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14">
                <a:solidFill>
                  <a:srgbClr val="584640"/>
                </a:solidFill>
                <a:latin typeface="Microsoft Sans Serif"/>
                <a:cs typeface="Microsoft Sans Serif"/>
              </a:rPr>
              <a:t>cơ</a:t>
            </a:r>
            <a:r>
              <a:rPr dirty="0" sz="2400" spc="1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bản</a:t>
            </a:r>
            <a:r>
              <a:rPr dirty="0" sz="2400" spc="3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:</a:t>
            </a:r>
            <a:r>
              <a:rPr dirty="0" sz="2400" spc="1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một</a:t>
            </a:r>
            <a:r>
              <a:rPr dirty="0" sz="2400" spc="2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584640"/>
                </a:solidFill>
                <a:latin typeface="Microsoft Sans Serif"/>
                <a:cs typeface="Microsoft Sans Serif"/>
              </a:rPr>
              <a:t>liều</a:t>
            </a:r>
            <a:r>
              <a:rPr dirty="0" sz="2400" spc="3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0,5</a:t>
            </a:r>
            <a:r>
              <a:rPr dirty="0" sz="2400" spc="2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84640"/>
                </a:solidFill>
                <a:latin typeface="Microsoft Sans Serif"/>
                <a:cs typeface="Microsoft Sans Serif"/>
              </a:rPr>
              <a:t>ml.</a:t>
            </a:r>
            <a:endParaRPr sz="2400">
              <a:latin typeface="Microsoft Sans Serif"/>
              <a:cs typeface="Microsoft Sans Serif"/>
            </a:endParaRPr>
          </a:p>
          <a:p>
            <a:pPr marL="128905" indent="-116839">
              <a:lnSpc>
                <a:spcPct val="100000"/>
              </a:lnSpc>
              <a:spcBef>
                <a:spcPts val="1205"/>
              </a:spcBef>
              <a:buClr>
                <a:srgbClr val="DD8046"/>
              </a:buClr>
              <a:buSzPct val="79166"/>
              <a:buFont typeface="Wingdings"/>
              <a:buChar char=""/>
              <a:tabLst>
                <a:tab pos="129539" algn="l"/>
              </a:tabLst>
            </a:pPr>
            <a:r>
              <a:rPr dirty="0" sz="2400" spc="-30">
                <a:solidFill>
                  <a:srgbClr val="584640"/>
                </a:solidFill>
                <a:latin typeface="Microsoft Sans Serif"/>
                <a:cs typeface="Microsoft Sans Serif"/>
              </a:rPr>
              <a:t>Tiêm</a:t>
            </a:r>
            <a:r>
              <a:rPr dirty="0" sz="2400" spc="2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nhắc</a:t>
            </a:r>
            <a:r>
              <a:rPr dirty="0" sz="2400" spc="2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584640"/>
                </a:solidFill>
                <a:latin typeface="Microsoft Sans Serif"/>
                <a:cs typeface="Microsoft Sans Serif"/>
              </a:rPr>
              <a:t>lại</a:t>
            </a:r>
            <a:r>
              <a:rPr dirty="0" sz="2400" spc="3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:</a:t>
            </a:r>
            <a:r>
              <a:rPr dirty="0" sz="2400" spc="2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một</a:t>
            </a:r>
            <a:r>
              <a:rPr dirty="0" sz="2400" spc="1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584640"/>
                </a:solidFill>
                <a:latin typeface="Microsoft Sans Serif"/>
                <a:cs typeface="Microsoft Sans Serif"/>
              </a:rPr>
              <a:t>liều</a:t>
            </a:r>
            <a:r>
              <a:rPr dirty="0" sz="2400" spc="4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0,5</a:t>
            </a:r>
            <a:r>
              <a:rPr dirty="0" sz="2400" spc="2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84640"/>
                </a:solidFill>
                <a:latin typeface="Microsoft Sans Serif"/>
                <a:cs typeface="Microsoft Sans Serif"/>
              </a:rPr>
              <a:t>ml,</a:t>
            </a:r>
            <a:r>
              <a:rPr dirty="0" sz="2400" spc="2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sau</a:t>
            </a:r>
            <a:r>
              <a:rPr dirty="0" sz="2400" spc="2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3-5</a:t>
            </a:r>
            <a:r>
              <a:rPr dirty="0" sz="2400" spc="2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năm.</a:t>
            </a:r>
            <a:endParaRPr sz="2400">
              <a:latin typeface="Microsoft Sans Serif"/>
              <a:cs typeface="Microsoft Sans Serif"/>
            </a:endParaRPr>
          </a:p>
          <a:p>
            <a:pPr marL="128905" indent="-116839">
              <a:lnSpc>
                <a:spcPct val="100000"/>
              </a:lnSpc>
              <a:spcBef>
                <a:spcPts val="1045"/>
              </a:spcBef>
              <a:buClr>
                <a:srgbClr val="DD8046"/>
              </a:buClr>
              <a:buSzPct val="79166"/>
              <a:buFont typeface="Wingdings"/>
              <a:buChar char=""/>
              <a:tabLst>
                <a:tab pos="129539" algn="l"/>
              </a:tabLst>
            </a:pP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Cách</a:t>
            </a:r>
            <a:r>
              <a:rPr dirty="0" sz="2400" spc="3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tiêm</a:t>
            </a:r>
            <a:r>
              <a:rPr dirty="0" sz="2400" spc="2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:</a:t>
            </a:r>
            <a:r>
              <a:rPr dirty="0" sz="2400" spc="-2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84640"/>
                </a:solidFill>
                <a:latin typeface="Microsoft Sans Serif"/>
                <a:cs typeface="Microsoft Sans Serif"/>
              </a:rPr>
              <a:t>Tốt</a:t>
            </a:r>
            <a:r>
              <a:rPr dirty="0" sz="2400" spc="1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nhất</a:t>
            </a:r>
            <a:r>
              <a:rPr dirty="0" sz="2400" spc="3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nên</a:t>
            </a:r>
            <a:r>
              <a:rPr dirty="0" sz="2400" spc="2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84640"/>
                </a:solidFill>
                <a:latin typeface="Microsoft Sans Serif"/>
                <a:cs typeface="Microsoft Sans Serif"/>
              </a:rPr>
              <a:t>tiêm</a:t>
            </a:r>
            <a:r>
              <a:rPr dirty="0" sz="2400" spc="3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bắp</a:t>
            </a:r>
            <a:r>
              <a:rPr dirty="0" sz="2400" spc="1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hay</a:t>
            </a:r>
            <a:r>
              <a:rPr dirty="0" sz="2400" spc="2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84640"/>
                </a:solidFill>
                <a:latin typeface="Microsoft Sans Serif"/>
                <a:cs typeface="Microsoft Sans Serif"/>
              </a:rPr>
              <a:t>tiêm</a:t>
            </a:r>
            <a:r>
              <a:rPr dirty="0" sz="2400" spc="3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20">
                <a:solidFill>
                  <a:srgbClr val="584640"/>
                </a:solidFill>
                <a:latin typeface="Microsoft Sans Serif"/>
                <a:cs typeface="Microsoft Sans Serif"/>
              </a:rPr>
              <a:t>dưới</a:t>
            </a:r>
            <a:r>
              <a:rPr dirty="0" sz="2400" spc="3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84640"/>
                </a:solidFill>
                <a:latin typeface="Microsoft Sans Serif"/>
                <a:cs typeface="Microsoft Sans Serif"/>
              </a:rPr>
              <a:t>da.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426" y="885189"/>
            <a:ext cx="51657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Vaccine</a:t>
            </a:r>
            <a:r>
              <a:rPr dirty="0" spc="-20"/>
              <a:t> </a:t>
            </a:r>
            <a:r>
              <a:rPr dirty="0" spc="-30"/>
              <a:t>phòng</a:t>
            </a:r>
            <a:r>
              <a:rPr dirty="0" spc="-50"/>
              <a:t> </a:t>
            </a:r>
            <a:r>
              <a:rPr dirty="0" spc="-125"/>
              <a:t>cúm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9753" y="2070862"/>
            <a:ext cx="4753610" cy="4218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8290" marR="211454" indent="-276225">
              <a:lnSpc>
                <a:spcPct val="100000"/>
              </a:lnSpc>
              <a:spcBef>
                <a:spcPts val="105"/>
              </a:spcBef>
              <a:buClr>
                <a:srgbClr val="A4AB81"/>
              </a:buClr>
              <a:buSzPct val="94230"/>
              <a:buFont typeface="Microsoft Sans Serif"/>
              <a:buChar char="-"/>
              <a:tabLst>
                <a:tab pos="288290" algn="l"/>
                <a:tab pos="288925" algn="l"/>
              </a:tabLst>
            </a:pPr>
            <a:r>
              <a:rPr dirty="0" sz="2600" b="1">
                <a:solidFill>
                  <a:srgbClr val="D0AE71"/>
                </a:solidFill>
                <a:latin typeface="Arial"/>
                <a:cs typeface="Arial"/>
              </a:rPr>
              <a:t>Inflexal</a:t>
            </a:r>
            <a:r>
              <a:rPr dirty="0" sz="2600" spc="-10" b="1">
                <a:solidFill>
                  <a:srgbClr val="D0AE71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D0AE71"/>
                </a:solidFill>
                <a:latin typeface="Arial"/>
                <a:cs typeface="Arial"/>
              </a:rPr>
              <a:t>V</a:t>
            </a:r>
            <a:r>
              <a:rPr dirty="0" sz="2600" spc="-5" b="1">
                <a:solidFill>
                  <a:srgbClr val="D0AE71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D0AE71"/>
                </a:solidFill>
                <a:latin typeface="Arial"/>
                <a:cs typeface="Arial"/>
              </a:rPr>
              <a:t>(Thụy</a:t>
            </a:r>
            <a:r>
              <a:rPr dirty="0" sz="2600" spc="-25" b="1">
                <a:solidFill>
                  <a:srgbClr val="D0AE71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D0AE71"/>
                </a:solidFill>
                <a:latin typeface="Arial"/>
                <a:cs typeface="Arial"/>
              </a:rPr>
              <a:t>Sĩ);</a:t>
            </a:r>
            <a:r>
              <a:rPr dirty="0" sz="2600" spc="-10" b="1">
                <a:solidFill>
                  <a:srgbClr val="D0AE71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D0AE71"/>
                </a:solidFill>
                <a:latin typeface="Arial"/>
                <a:cs typeface="Arial"/>
              </a:rPr>
              <a:t>Fluarix </a:t>
            </a:r>
            <a:r>
              <a:rPr dirty="0" sz="2600" spc="-705" b="1">
                <a:solidFill>
                  <a:srgbClr val="D0AE71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D0AE71"/>
                </a:solidFill>
                <a:latin typeface="Arial"/>
                <a:cs typeface="Arial"/>
              </a:rPr>
              <a:t>(Bỉ); </a:t>
            </a:r>
            <a:r>
              <a:rPr dirty="0" sz="2600" b="1">
                <a:solidFill>
                  <a:srgbClr val="D0AE71"/>
                </a:solidFill>
                <a:latin typeface="Arial"/>
                <a:cs typeface="Arial"/>
              </a:rPr>
              <a:t>Influvac (Hà Lan); </a:t>
            </a:r>
            <a:r>
              <a:rPr dirty="0" sz="2600" spc="5" b="1">
                <a:solidFill>
                  <a:srgbClr val="D0AE71"/>
                </a:solidFill>
                <a:latin typeface="Arial"/>
                <a:cs typeface="Arial"/>
              </a:rPr>
              <a:t> </a:t>
            </a:r>
            <a:r>
              <a:rPr dirty="0" sz="2600" spc="-20" b="1">
                <a:solidFill>
                  <a:srgbClr val="775F54"/>
                </a:solidFill>
                <a:latin typeface="Arial"/>
                <a:cs typeface="Arial"/>
              </a:rPr>
              <a:t>Vaxigrip</a:t>
            </a:r>
            <a:r>
              <a:rPr dirty="0" sz="2600" spc="-5" b="1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dirty="0" sz="2600" spc="-40" b="1">
                <a:solidFill>
                  <a:srgbClr val="775F54"/>
                </a:solidFill>
                <a:latin typeface="Arial"/>
                <a:cs typeface="Arial"/>
              </a:rPr>
              <a:t>(Pháp)</a:t>
            </a:r>
            <a:endParaRPr sz="2600">
              <a:latin typeface="Arial"/>
              <a:cs typeface="Arial"/>
            </a:endParaRPr>
          </a:p>
          <a:p>
            <a:pPr marL="288290" marR="5080" indent="-276225">
              <a:lnSpc>
                <a:spcPct val="100000"/>
              </a:lnSpc>
              <a:spcBef>
                <a:spcPts val="1800"/>
              </a:spcBef>
              <a:buClr>
                <a:srgbClr val="A4AB81"/>
              </a:buClr>
              <a:buSzPct val="94230"/>
              <a:buChar char="-"/>
              <a:tabLst>
                <a:tab pos="288290" algn="l"/>
                <a:tab pos="288925" algn="l"/>
              </a:tabLst>
            </a:pP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Vắc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dạng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dung</a:t>
            </a:r>
            <a:r>
              <a:rPr dirty="0" sz="2600" spc="1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dịch,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đóng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 sẵn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trong </a:t>
            </a:r>
            <a:r>
              <a:rPr dirty="0" sz="2600" spc="90">
                <a:solidFill>
                  <a:srgbClr val="775F54"/>
                </a:solidFill>
                <a:latin typeface="Microsoft Sans Serif"/>
                <a:cs typeface="Microsoft Sans Serif"/>
              </a:rPr>
              <a:t>bơm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tiêm </a:t>
            </a:r>
            <a:r>
              <a:rPr dirty="0" sz="2600" spc="80">
                <a:solidFill>
                  <a:srgbClr val="775F54"/>
                </a:solidFill>
                <a:latin typeface="Microsoft Sans Serif"/>
                <a:cs typeface="Microsoft Sans Serif"/>
              </a:rPr>
              <a:t>với </a:t>
            </a:r>
            <a:r>
              <a:rPr dirty="0" sz="2600" spc="-15">
                <a:solidFill>
                  <a:srgbClr val="775F54"/>
                </a:solidFill>
                <a:latin typeface="Microsoft Sans Serif"/>
                <a:cs typeface="Microsoft Sans Serif"/>
              </a:rPr>
              <a:t>liều </a:t>
            </a: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00">
                <a:solidFill>
                  <a:srgbClr val="775F54"/>
                </a:solidFill>
                <a:latin typeface="Microsoft Sans Serif"/>
                <a:cs typeface="Microsoft Sans Serif"/>
              </a:rPr>
              <a:t>lượng </a:t>
            </a: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0,5ml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hoặc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0,25ml.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Vắc </a:t>
            </a:r>
            <a:r>
              <a:rPr dirty="0" sz="2600" spc="-68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 </a:t>
            </a:r>
            <a:r>
              <a:rPr dirty="0" sz="2600" spc="135">
                <a:solidFill>
                  <a:srgbClr val="775F54"/>
                </a:solidFill>
                <a:latin typeface="Microsoft Sans Serif"/>
                <a:cs typeface="Microsoft Sans Serif"/>
              </a:rPr>
              <a:t>được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bảo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quản </a:t>
            </a:r>
            <a:r>
              <a:rPr dirty="0" sz="2600" spc="260">
                <a:solidFill>
                  <a:srgbClr val="775F54"/>
                </a:solidFill>
                <a:latin typeface="Microsoft Sans Serif"/>
                <a:cs typeface="Microsoft Sans Serif"/>
              </a:rPr>
              <a:t>ở </a:t>
            </a: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nhiệt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độ </a:t>
            </a:r>
            <a:r>
              <a:rPr dirty="0" sz="2600" spc="-68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45">
                <a:solidFill>
                  <a:srgbClr val="775F54"/>
                </a:solidFill>
                <a:latin typeface="Microsoft Sans Serif"/>
                <a:cs typeface="Microsoft Sans Serif"/>
              </a:rPr>
              <a:t>từ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2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đến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8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độ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C.</a:t>
            </a:r>
            <a:r>
              <a:rPr dirty="0" sz="2600" spc="1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Không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35">
                <a:solidFill>
                  <a:srgbClr val="775F54"/>
                </a:solidFill>
                <a:latin typeface="Microsoft Sans Serif"/>
                <a:cs typeface="Microsoft Sans Serif"/>
              </a:rPr>
              <a:t>được </a:t>
            </a:r>
            <a:r>
              <a:rPr dirty="0" sz="2600" spc="14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để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đông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băng</a:t>
            </a:r>
            <a:r>
              <a:rPr dirty="0" sz="26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vắc</a:t>
            </a:r>
            <a:r>
              <a:rPr dirty="0" sz="2600" spc="1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xin.</a:t>
            </a:r>
            <a:r>
              <a:rPr dirty="0" sz="2600" spc="1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Nên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lắc </a:t>
            </a:r>
            <a:r>
              <a:rPr dirty="0" sz="2600" spc="-67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kỹ</a:t>
            </a:r>
            <a:r>
              <a:rPr dirty="0" sz="2600" spc="1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vắc</a:t>
            </a:r>
            <a:r>
              <a:rPr dirty="0" sz="2600" spc="1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</a:t>
            </a:r>
            <a:r>
              <a:rPr dirty="0" sz="2600" spc="1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10">
                <a:solidFill>
                  <a:srgbClr val="775F54"/>
                </a:solidFill>
                <a:latin typeface="Microsoft Sans Serif"/>
                <a:cs typeface="Microsoft Sans Serif"/>
              </a:rPr>
              <a:t>trước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khi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45">
                <a:solidFill>
                  <a:srgbClr val="775F54"/>
                </a:solidFill>
                <a:latin typeface="Microsoft Sans Serif"/>
                <a:cs typeface="Microsoft Sans Serif"/>
              </a:rPr>
              <a:t>sử</a:t>
            </a:r>
            <a:r>
              <a:rPr dirty="0" sz="2600" spc="1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dụng.</a:t>
            </a:r>
            <a:endParaRPr sz="2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" y="2590800"/>
            <a:ext cx="3194304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426" y="874521"/>
            <a:ext cx="51657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Vaccine</a:t>
            </a:r>
            <a:r>
              <a:rPr dirty="0" spc="-20"/>
              <a:t> </a:t>
            </a:r>
            <a:r>
              <a:rPr dirty="0" spc="-30"/>
              <a:t>phòng</a:t>
            </a:r>
            <a:r>
              <a:rPr dirty="0" spc="-50"/>
              <a:t> </a:t>
            </a:r>
            <a:r>
              <a:rPr dirty="0" spc="-125"/>
              <a:t>cúm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6492" y="1842262"/>
            <a:ext cx="8085455" cy="2632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55904" marR="5080" indent="-255904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88461"/>
              <a:buFont typeface="Wingdings"/>
              <a:buChar char=""/>
              <a:tabLst>
                <a:tab pos="255904" algn="l"/>
              </a:tabLst>
            </a:pP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Vắc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cúm có 2 </a:t>
            </a: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loại,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vắc </a:t>
            </a: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xin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sống </a:t>
            </a: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giảm </a:t>
            </a: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độc </a:t>
            </a:r>
            <a:r>
              <a:rPr dirty="0" sz="2600" spc="85">
                <a:solidFill>
                  <a:srgbClr val="775F54"/>
                </a:solidFill>
                <a:latin typeface="Microsoft Sans Serif"/>
                <a:cs typeface="Microsoft Sans Serif"/>
              </a:rPr>
              <a:t>lực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và </a:t>
            </a: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vắc</a:t>
            </a:r>
            <a:r>
              <a:rPr dirty="0" sz="2600" spc="3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</a:t>
            </a:r>
            <a:r>
              <a:rPr dirty="0" sz="2600" spc="34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cúm</a:t>
            </a:r>
            <a:r>
              <a:rPr dirty="0" sz="2600" spc="34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bất</a:t>
            </a:r>
            <a:r>
              <a:rPr dirty="0" sz="2600" spc="3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hoạt.</a:t>
            </a:r>
            <a:r>
              <a:rPr dirty="0" sz="2600" spc="3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Loại</a:t>
            </a:r>
            <a:r>
              <a:rPr dirty="0" sz="2600" spc="3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vắc</a:t>
            </a:r>
            <a:r>
              <a:rPr dirty="0" sz="2600" spc="34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</a:t>
            </a:r>
            <a:r>
              <a:rPr dirty="0" sz="2600" spc="34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cúm</a:t>
            </a:r>
            <a:r>
              <a:rPr dirty="0" sz="2600" spc="3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đang</a:t>
            </a:r>
            <a:r>
              <a:rPr dirty="0" sz="2600" spc="34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30">
                <a:solidFill>
                  <a:srgbClr val="775F54"/>
                </a:solidFill>
                <a:latin typeface="Microsoft Sans Serif"/>
                <a:cs typeface="Microsoft Sans Serif"/>
              </a:rPr>
              <a:t>được </a:t>
            </a:r>
            <a:r>
              <a:rPr dirty="0" sz="2600" spc="-68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50">
                <a:solidFill>
                  <a:srgbClr val="775F54"/>
                </a:solidFill>
                <a:latin typeface="Microsoft Sans Serif"/>
                <a:cs typeface="Microsoft Sans Serif"/>
              </a:rPr>
              <a:t>sử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dụng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tại</a:t>
            </a:r>
            <a:r>
              <a:rPr dirty="0" sz="26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20">
                <a:solidFill>
                  <a:srgbClr val="775F54"/>
                </a:solidFill>
                <a:latin typeface="Microsoft Sans Serif"/>
                <a:cs typeface="Microsoft Sans Serif"/>
              </a:rPr>
              <a:t>Việt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Nam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là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loại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vắc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</a:t>
            </a:r>
            <a:r>
              <a:rPr dirty="0" sz="26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bất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hoạt</a:t>
            </a:r>
            <a:endParaRPr sz="2600">
              <a:latin typeface="Microsoft Sans Serif"/>
              <a:cs typeface="Microsoft Sans Serif"/>
            </a:endParaRPr>
          </a:p>
          <a:p>
            <a:pPr algn="just" marL="255904" marR="5080" indent="-255904">
              <a:lnSpc>
                <a:spcPct val="100000"/>
              </a:lnSpc>
              <a:spcBef>
                <a:spcPts val="1800"/>
              </a:spcBef>
              <a:buClr>
                <a:srgbClr val="DD8046"/>
              </a:buClr>
              <a:buSzPct val="88461"/>
              <a:buFont typeface="Wingdings"/>
              <a:buChar char=""/>
              <a:tabLst>
                <a:tab pos="255904" algn="l"/>
              </a:tabLst>
            </a:pP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Các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vắc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cúm bất hoạt </a:t>
            </a:r>
            <a:r>
              <a:rPr dirty="0" sz="2600" spc="75">
                <a:solidFill>
                  <a:srgbClr val="775F54"/>
                </a:solidFill>
                <a:latin typeface="Microsoft Sans Serif"/>
                <a:cs typeface="Microsoft Sans Serif"/>
              </a:rPr>
              <a:t>chứa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các KN của 2 chủng </a:t>
            </a: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cúm A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(H1N1,H3N2)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và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1chủng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cúm B theo khuyến </a:t>
            </a: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 cáo</a:t>
            </a:r>
            <a:r>
              <a:rPr dirty="0" sz="2600" spc="1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hàng</a:t>
            </a:r>
            <a:r>
              <a:rPr dirty="0" sz="26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năm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của</a:t>
            </a: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Tổ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75">
                <a:solidFill>
                  <a:srgbClr val="775F54"/>
                </a:solidFill>
                <a:latin typeface="Microsoft Sans Serif"/>
                <a:cs typeface="Microsoft Sans Serif"/>
              </a:rPr>
              <a:t>chức</a:t>
            </a:r>
            <a:r>
              <a:rPr dirty="0" sz="2600" spc="-4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Y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tế</a:t>
            </a:r>
            <a:r>
              <a:rPr dirty="0" sz="2600" spc="-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Thế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40">
                <a:solidFill>
                  <a:srgbClr val="775F54"/>
                </a:solidFill>
                <a:latin typeface="Microsoft Sans Serif"/>
                <a:cs typeface="Microsoft Sans Serif"/>
              </a:rPr>
              <a:t>giới.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7265" y="4689728"/>
            <a:ext cx="3302635" cy="82931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20"/>
              </a:spcBef>
              <a:tabLst>
                <a:tab pos="926465" algn="l"/>
                <a:tab pos="1840864" algn="l"/>
                <a:tab pos="2755900" algn="l"/>
              </a:tabLst>
            </a:pP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bắp	hoặc	</a:t>
            </a:r>
            <a:r>
              <a:rPr dirty="0" sz="2600" spc="130">
                <a:solidFill>
                  <a:srgbClr val="775F54"/>
                </a:solidFill>
                <a:latin typeface="Microsoft Sans Serif"/>
                <a:cs typeface="Microsoft Sans Serif"/>
              </a:rPr>
              <a:t>dưới	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da. </a:t>
            </a:r>
            <a:r>
              <a:rPr dirty="0" sz="2600" spc="-68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em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	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tr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ê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	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3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	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tuổi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6492" y="4689728"/>
            <a:ext cx="1552575" cy="122301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207010">
              <a:lnSpc>
                <a:spcPct val="102699"/>
              </a:lnSpc>
              <a:spcBef>
                <a:spcPts val="20"/>
              </a:spcBef>
              <a:buClr>
                <a:srgbClr val="DD8046"/>
              </a:buClr>
              <a:buSzPct val="88461"/>
              <a:buFont typeface="Wingdings"/>
              <a:buChar char=""/>
              <a:tabLst>
                <a:tab pos="255904" algn="l"/>
              </a:tabLst>
            </a:pP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Vắc</a:t>
            </a:r>
            <a:r>
              <a:rPr dirty="0" sz="2600" spc="-8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05">
                <a:solidFill>
                  <a:srgbClr val="775F54"/>
                </a:solidFill>
                <a:latin typeface="Microsoft Sans Serif"/>
                <a:cs typeface="Microsoft Sans Serif"/>
              </a:rPr>
              <a:t>Người</a:t>
            </a:r>
            <a:endParaRPr sz="2600">
              <a:latin typeface="Microsoft Sans Serif"/>
              <a:cs typeface="Microsoft Sans Serif"/>
            </a:endParaRPr>
          </a:p>
          <a:p>
            <a:pPr marL="915035">
              <a:lnSpc>
                <a:spcPts val="3095"/>
              </a:lnSpc>
            </a:pP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ti</a:t>
            </a: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ê</a:t>
            </a: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m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3430" y="4689728"/>
            <a:ext cx="2479040" cy="122301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20"/>
              </a:spcBef>
              <a:tabLst>
                <a:tab pos="927100" algn="l"/>
              </a:tabLst>
            </a:pP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cúm	</a:t>
            </a:r>
            <a:r>
              <a:rPr dirty="0" sz="2600" spc="135">
                <a:solidFill>
                  <a:srgbClr val="775F54"/>
                </a:solidFill>
                <a:latin typeface="Microsoft Sans Serif"/>
                <a:cs typeface="Microsoft Sans Serif"/>
              </a:rPr>
              <a:t>được</a:t>
            </a:r>
            <a:r>
              <a:rPr dirty="0" sz="2600" spc="2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tiêm </a:t>
            </a:r>
            <a:r>
              <a:rPr dirty="0" sz="2600" spc="-67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75">
                <a:solidFill>
                  <a:srgbClr val="775F54"/>
                </a:solidFill>
                <a:latin typeface="Microsoft Sans Serif"/>
                <a:cs typeface="Microsoft Sans Serif"/>
              </a:rPr>
              <a:t>lớn</a:t>
            </a: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ts val="3095"/>
              </a:lnSpc>
            </a:pP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1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8084" y="5096636"/>
            <a:ext cx="1324610" cy="81597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20"/>
              </a:spcBef>
              <a:tabLst>
                <a:tab pos="926465" algn="l"/>
              </a:tabLst>
            </a:pP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v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à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	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trẻ  </a:t>
            </a:r>
            <a:r>
              <a:rPr dirty="0" sz="2600" spc="-15">
                <a:solidFill>
                  <a:srgbClr val="775F54"/>
                </a:solidFill>
                <a:latin typeface="Microsoft Sans Serif"/>
                <a:cs typeface="Microsoft Sans Serif"/>
              </a:rPr>
              <a:t>liều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2484" y="5489524"/>
            <a:ext cx="419989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0,5ml.</a:t>
            </a:r>
            <a:r>
              <a:rPr dirty="0" sz="2600" spc="-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30">
                <a:solidFill>
                  <a:srgbClr val="775F54"/>
                </a:solidFill>
                <a:latin typeface="Microsoft Sans Serif"/>
                <a:cs typeface="Microsoft Sans Serif"/>
              </a:rPr>
              <a:t>Trẻ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45">
                <a:solidFill>
                  <a:srgbClr val="775F54"/>
                </a:solidFill>
                <a:latin typeface="Microsoft Sans Serif"/>
                <a:cs typeface="Microsoft Sans Serif"/>
              </a:rPr>
              <a:t>từ</a:t>
            </a:r>
            <a:r>
              <a:rPr dirty="0" sz="2600" spc="1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6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đến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36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tháng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0761" y="5883402"/>
            <a:ext cx="306387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tuổi</a:t>
            </a:r>
            <a:r>
              <a:rPr dirty="0" sz="2600" spc="1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tiêm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liều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0,25ml.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426" y="961085"/>
            <a:ext cx="51650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0"/>
              <a:t>Vaccine</a:t>
            </a:r>
            <a:r>
              <a:rPr dirty="0" spc="-15"/>
              <a:t> </a:t>
            </a:r>
            <a:r>
              <a:rPr dirty="0" spc="-30"/>
              <a:t>phòng</a:t>
            </a:r>
            <a:r>
              <a:rPr dirty="0" spc="-45"/>
              <a:t> </a:t>
            </a:r>
            <a:r>
              <a:rPr dirty="0" spc="-130"/>
              <a:t>cúm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6492" y="2299157"/>
            <a:ext cx="8032115" cy="3502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5904" marR="331470" indent="-255904">
              <a:lnSpc>
                <a:spcPct val="100000"/>
              </a:lnSpc>
              <a:spcBef>
                <a:spcPts val="105"/>
              </a:spcBef>
              <a:buClr>
                <a:srgbClr val="A4AB81"/>
              </a:buClr>
              <a:buSzPct val="88461"/>
              <a:buFont typeface="Wingdings"/>
              <a:buChar char=""/>
              <a:tabLst>
                <a:tab pos="255904" algn="l"/>
              </a:tabLst>
            </a:pP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Tất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cả</a:t>
            </a:r>
            <a:r>
              <a:rPr dirty="0" sz="26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các</a:t>
            </a:r>
            <a:r>
              <a:rPr dirty="0" sz="26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đối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10">
                <a:solidFill>
                  <a:srgbClr val="775F54"/>
                </a:solidFill>
                <a:latin typeface="Microsoft Sans Serif"/>
                <a:cs typeface="Microsoft Sans Serif"/>
              </a:rPr>
              <a:t>tượng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trên</a:t>
            </a:r>
            <a:r>
              <a:rPr dirty="0" sz="2600" spc="4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nên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tiêm</a:t>
            </a:r>
            <a:r>
              <a:rPr dirty="0" sz="2600" spc="4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nhắc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5">
                <a:solidFill>
                  <a:srgbClr val="775F54"/>
                </a:solidFill>
                <a:latin typeface="Microsoft Sans Serif"/>
                <a:cs typeface="Microsoft Sans Serif"/>
              </a:rPr>
              <a:t>lại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vắc</a:t>
            </a:r>
            <a:r>
              <a:rPr dirty="0" sz="26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 </a:t>
            </a:r>
            <a:r>
              <a:rPr dirty="0" sz="2600" spc="-67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cúm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hàng</a:t>
            </a:r>
            <a:r>
              <a:rPr dirty="0" sz="2600" spc="4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năm.</a:t>
            </a:r>
            <a:endParaRPr sz="2600">
              <a:latin typeface="Microsoft Sans Serif"/>
              <a:cs typeface="Microsoft Sans Serif"/>
            </a:endParaRPr>
          </a:p>
          <a:p>
            <a:pPr marL="255904" marR="111125" indent="-255904">
              <a:lnSpc>
                <a:spcPct val="100000"/>
              </a:lnSpc>
              <a:spcBef>
                <a:spcPts val="2405"/>
              </a:spcBef>
              <a:buClr>
                <a:srgbClr val="A4AB81"/>
              </a:buClr>
              <a:buSzPct val="88461"/>
              <a:buFont typeface="Wingdings"/>
              <a:buChar char=""/>
              <a:tabLst>
                <a:tab pos="255904" algn="l"/>
              </a:tabLst>
            </a:pP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Nên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tiêm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vắc</a:t>
            </a:r>
            <a:r>
              <a:rPr dirty="0" sz="2600" spc="1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</a:t>
            </a:r>
            <a:r>
              <a:rPr dirty="0" sz="26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cúm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ngay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45">
                <a:solidFill>
                  <a:srgbClr val="775F54"/>
                </a:solidFill>
                <a:latin typeface="Microsoft Sans Serif"/>
                <a:cs typeface="Microsoft Sans Serif"/>
              </a:rPr>
              <a:t>từ</a:t>
            </a:r>
            <a:r>
              <a:rPr dirty="0" sz="2600" spc="4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khi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bắt</a:t>
            </a:r>
            <a:r>
              <a:rPr dirty="0" sz="2600" spc="4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đầu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vắc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 </a:t>
            </a:r>
            <a:r>
              <a:rPr dirty="0" sz="2600" spc="-67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cho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mùa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dịch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cúm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60">
                <a:solidFill>
                  <a:srgbClr val="775F54"/>
                </a:solidFill>
                <a:latin typeface="Microsoft Sans Serif"/>
                <a:cs typeface="Microsoft Sans Serif"/>
              </a:rPr>
              <a:t>mới.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210">
                <a:solidFill>
                  <a:srgbClr val="775F54"/>
                </a:solidFill>
                <a:latin typeface="Microsoft Sans Serif"/>
                <a:cs typeface="Microsoft Sans Serif"/>
              </a:rPr>
              <a:t>Ở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20">
                <a:solidFill>
                  <a:srgbClr val="775F54"/>
                </a:solidFill>
                <a:latin typeface="Microsoft Sans Serif"/>
                <a:cs typeface="Microsoft Sans Serif"/>
              </a:rPr>
              <a:t>Việt</a:t>
            </a:r>
            <a:r>
              <a:rPr dirty="0" sz="2600" spc="4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Nam,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tốt</a:t>
            </a:r>
            <a:r>
              <a:rPr dirty="0" sz="26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nhất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nên</a:t>
            </a:r>
            <a:endParaRPr sz="2600">
              <a:latin typeface="Microsoft Sans Serif"/>
              <a:cs typeface="Microsoft Sans Serif"/>
            </a:endParaRPr>
          </a:p>
          <a:p>
            <a:pPr marL="286385" marR="5080">
              <a:lnSpc>
                <a:spcPct val="100000"/>
              </a:lnSpc>
            </a:pP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tiêm</a:t>
            </a:r>
            <a:r>
              <a:rPr dirty="0" sz="2600" spc="4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vắc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cúm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vào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khoảng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tháng</a:t>
            </a:r>
            <a:r>
              <a:rPr dirty="0" sz="2600" spc="5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10</a:t>
            </a:r>
            <a:r>
              <a:rPr dirty="0" sz="2600" spc="4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và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95">
                <a:solidFill>
                  <a:srgbClr val="775F54"/>
                </a:solidFill>
                <a:latin typeface="Microsoft Sans Serif"/>
                <a:cs typeface="Microsoft Sans Serif"/>
              </a:rPr>
              <a:t>11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hàng </a:t>
            </a: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năm.</a:t>
            </a:r>
            <a:r>
              <a:rPr dirty="0" sz="2600" spc="-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30">
                <a:solidFill>
                  <a:srgbClr val="775F54"/>
                </a:solidFill>
                <a:latin typeface="Microsoft Sans Serif"/>
                <a:cs typeface="Microsoft Sans Serif"/>
              </a:rPr>
              <a:t>Tuy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nhiên,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775F54"/>
                </a:solidFill>
                <a:latin typeface="Microsoft Sans Serif"/>
                <a:cs typeface="Microsoft Sans Serif"/>
              </a:rPr>
              <a:t>vắc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xin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cúm</a:t>
            </a:r>
            <a:r>
              <a:rPr dirty="0" sz="26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vẫn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thể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tiêm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vào</a:t>
            </a:r>
            <a:r>
              <a:rPr dirty="0" sz="2600" spc="4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bất </a:t>
            </a:r>
            <a:r>
              <a:rPr dirty="0" sz="2600" spc="-67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50">
                <a:solidFill>
                  <a:srgbClr val="775F54"/>
                </a:solidFill>
                <a:latin typeface="Microsoft Sans Serif"/>
                <a:cs typeface="Microsoft Sans Serif"/>
              </a:rPr>
              <a:t>cứ </a:t>
            </a:r>
            <a:r>
              <a:rPr dirty="0" sz="2600" spc="-10">
                <a:solidFill>
                  <a:srgbClr val="775F54"/>
                </a:solidFill>
                <a:latin typeface="Microsoft Sans Serif"/>
                <a:cs typeface="Microsoft Sans Serif"/>
              </a:rPr>
              <a:t>lúc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nào trong mùa cúm thông </a:t>
            </a:r>
            <a:r>
              <a:rPr dirty="0" sz="2600" spc="95">
                <a:solidFill>
                  <a:srgbClr val="775F54"/>
                </a:solidFill>
                <a:latin typeface="Microsoft Sans Serif"/>
                <a:cs typeface="Microsoft Sans Serif"/>
              </a:rPr>
              <a:t>thường </a:t>
            </a:r>
            <a:r>
              <a:rPr dirty="0" sz="2600" spc="145">
                <a:solidFill>
                  <a:srgbClr val="775F54"/>
                </a:solidFill>
                <a:latin typeface="Microsoft Sans Serif"/>
                <a:cs typeface="Microsoft Sans Serif"/>
              </a:rPr>
              <a:t>từ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tháng </a:t>
            </a:r>
            <a:r>
              <a:rPr dirty="0" sz="2600" spc="-5">
                <a:solidFill>
                  <a:srgbClr val="775F54"/>
                </a:solidFill>
                <a:latin typeface="Microsoft Sans Serif"/>
                <a:cs typeface="Microsoft Sans Serif"/>
              </a:rPr>
              <a:t>10 </a:t>
            </a:r>
            <a:r>
              <a:rPr dirty="0" sz="2600" spc="-68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năm</a:t>
            </a:r>
            <a:r>
              <a:rPr dirty="0" sz="26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10">
                <a:solidFill>
                  <a:srgbClr val="775F54"/>
                </a:solidFill>
                <a:latin typeface="Microsoft Sans Serif"/>
                <a:cs typeface="Microsoft Sans Serif"/>
              </a:rPr>
              <a:t>trước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đến</a:t>
            </a:r>
            <a:r>
              <a:rPr dirty="0" sz="2600" spc="4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tháng</a:t>
            </a:r>
            <a:r>
              <a:rPr dirty="0" sz="2600" spc="4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3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năm</a:t>
            </a:r>
            <a:r>
              <a:rPr dirty="0" sz="26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775F54"/>
                </a:solidFill>
                <a:latin typeface="Microsoft Sans Serif"/>
                <a:cs typeface="Microsoft Sans Serif"/>
              </a:rPr>
              <a:t>sau.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426" y="1113485"/>
            <a:ext cx="51650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0"/>
              <a:t>Vaccine</a:t>
            </a:r>
            <a:r>
              <a:rPr dirty="0" spc="-15"/>
              <a:t> </a:t>
            </a:r>
            <a:r>
              <a:rPr dirty="0" spc="-30"/>
              <a:t>phòng</a:t>
            </a:r>
            <a:r>
              <a:rPr dirty="0" spc="-45"/>
              <a:t> </a:t>
            </a:r>
            <a:r>
              <a:rPr dirty="0" spc="-130"/>
              <a:t>cúm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6492" y="1946300"/>
            <a:ext cx="7904480" cy="434086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2800" spc="-10">
                <a:solidFill>
                  <a:srgbClr val="775F54"/>
                </a:solidFill>
                <a:latin typeface="Microsoft Sans Serif"/>
                <a:cs typeface="Microsoft Sans Serif"/>
              </a:rPr>
              <a:t>CHỈ</a:t>
            </a:r>
            <a:r>
              <a:rPr dirty="0" sz="28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775F54"/>
                </a:solidFill>
                <a:latin typeface="Microsoft Sans Serif"/>
                <a:cs typeface="Microsoft Sans Serif"/>
              </a:rPr>
              <a:t>ĐỊNH:</a:t>
            </a:r>
            <a:r>
              <a:rPr dirty="0" sz="2800" spc="4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775F54"/>
                </a:solidFill>
                <a:latin typeface="Microsoft Sans Serif"/>
                <a:cs typeface="Microsoft Sans Serif"/>
              </a:rPr>
              <a:t>Mọi</a:t>
            </a:r>
            <a:r>
              <a:rPr dirty="0" sz="28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10">
                <a:solidFill>
                  <a:srgbClr val="775F54"/>
                </a:solidFill>
                <a:latin typeface="Microsoft Sans Serif"/>
                <a:cs typeface="Microsoft Sans Serif"/>
              </a:rPr>
              <a:t>người</a:t>
            </a:r>
            <a:r>
              <a:rPr dirty="0" sz="2800" spc="5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Microsoft Sans Serif"/>
                <a:cs typeface="Microsoft Sans Serif"/>
              </a:rPr>
              <a:t>&gt;</a:t>
            </a:r>
            <a:r>
              <a:rPr dirty="0" sz="28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Microsoft Sans Serif"/>
                <a:cs typeface="Microsoft Sans Serif"/>
              </a:rPr>
              <a:t>6</a:t>
            </a:r>
            <a:r>
              <a:rPr dirty="0" sz="2800" spc="4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Microsoft Sans Serif"/>
                <a:cs typeface="Microsoft Sans Serif"/>
              </a:rPr>
              <a:t>tháng</a:t>
            </a:r>
            <a:r>
              <a:rPr dirty="0" sz="28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Microsoft Sans Serif"/>
                <a:cs typeface="Microsoft Sans Serif"/>
              </a:rPr>
              <a:t>tuổi:</a:t>
            </a:r>
            <a:endParaRPr sz="2800">
              <a:latin typeface="Microsoft Sans Serif"/>
              <a:cs typeface="Microsoft Sans Serif"/>
            </a:endParaRPr>
          </a:p>
          <a:p>
            <a:pPr marL="175260" indent="-163195">
              <a:lnSpc>
                <a:spcPct val="100000"/>
              </a:lnSpc>
              <a:spcBef>
                <a:spcPts val="530"/>
              </a:spcBef>
              <a:buClr>
                <a:srgbClr val="DD8046"/>
              </a:buClr>
              <a:buSzPct val="96428"/>
              <a:buFont typeface="Wingdings"/>
              <a:buChar char=""/>
              <a:tabLst>
                <a:tab pos="175895" algn="l"/>
                <a:tab pos="1379855" algn="l"/>
              </a:tabLst>
            </a:pPr>
            <a:r>
              <a:rPr dirty="0" sz="2800" spc="110">
                <a:solidFill>
                  <a:srgbClr val="775F54"/>
                </a:solidFill>
                <a:latin typeface="Microsoft Sans Serif"/>
                <a:cs typeface="Microsoft Sans Serif"/>
              </a:rPr>
              <a:t>Người	</a:t>
            </a:r>
            <a:r>
              <a:rPr dirty="0" sz="2800" spc="-5">
                <a:solidFill>
                  <a:srgbClr val="775F54"/>
                </a:solidFill>
                <a:latin typeface="Microsoft Sans Serif"/>
                <a:cs typeface="Microsoft Sans Serif"/>
              </a:rPr>
              <a:t>&gt;</a:t>
            </a:r>
            <a:r>
              <a:rPr dirty="0" sz="2800" spc="2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775F54"/>
                </a:solidFill>
                <a:latin typeface="Microsoft Sans Serif"/>
                <a:cs typeface="Microsoft Sans Serif"/>
              </a:rPr>
              <a:t>50</a:t>
            </a:r>
            <a:r>
              <a:rPr dirty="0" sz="28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Microsoft Sans Serif"/>
                <a:cs typeface="Microsoft Sans Serif"/>
              </a:rPr>
              <a:t>tuổi,</a:t>
            </a:r>
            <a:r>
              <a:rPr dirty="0" sz="2800" spc="2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775F54"/>
                </a:solidFill>
                <a:latin typeface="Microsoft Sans Serif"/>
                <a:cs typeface="Microsoft Sans Serif"/>
              </a:rPr>
              <a:t>sống</a:t>
            </a:r>
            <a:r>
              <a:rPr dirty="0" sz="28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Microsoft Sans Serif"/>
                <a:cs typeface="Microsoft Sans Serif"/>
              </a:rPr>
              <a:t>nhà</a:t>
            </a:r>
            <a:r>
              <a:rPr dirty="0" sz="28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14">
                <a:solidFill>
                  <a:srgbClr val="775F54"/>
                </a:solidFill>
                <a:latin typeface="Microsoft Sans Serif"/>
                <a:cs typeface="Microsoft Sans Serif"/>
              </a:rPr>
              <a:t>dưỡng</a:t>
            </a:r>
            <a:r>
              <a:rPr dirty="0" sz="2800" spc="4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Microsoft Sans Serif"/>
                <a:cs typeface="Microsoft Sans Serif"/>
              </a:rPr>
              <a:t>não</a:t>
            </a:r>
            <a:endParaRPr sz="2800">
              <a:latin typeface="Microsoft Sans Serif"/>
              <a:cs typeface="Microsoft Sans Serif"/>
            </a:endParaRPr>
          </a:p>
          <a:p>
            <a:pPr marL="175895" indent="-163830">
              <a:lnSpc>
                <a:spcPct val="100000"/>
              </a:lnSpc>
              <a:spcBef>
                <a:spcPts val="635"/>
              </a:spcBef>
              <a:buClr>
                <a:srgbClr val="DD8046"/>
              </a:buClr>
              <a:buSzPct val="96428"/>
              <a:buFont typeface="Wingdings"/>
              <a:buChar char=""/>
              <a:tabLst>
                <a:tab pos="176530" algn="l"/>
              </a:tabLst>
            </a:pPr>
            <a:r>
              <a:rPr dirty="0" sz="2800">
                <a:solidFill>
                  <a:srgbClr val="775F54"/>
                </a:solidFill>
                <a:latin typeface="Microsoft Sans Serif"/>
                <a:cs typeface="Microsoft Sans Serif"/>
              </a:rPr>
              <a:t>Bệnh</a:t>
            </a:r>
            <a:r>
              <a:rPr dirty="0" sz="28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775F54"/>
                </a:solidFill>
                <a:latin typeface="Microsoft Sans Serif"/>
                <a:cs typeface="Microsoft Sans Serif"/>
              </a:rPr>
              <a:t>lý</a:t>
            </a:r>
            <a:r>
              <a:rPr dirty="0" sz="28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775F54"/>
                </a:solidFill>
                <a:latin typeface="Microsoft Sans Serif"/>
                <a:cs typeface="Microsoft Sans Serif"/>
              </a:rPr>
              <a:t>tim</a:t>
            </a:r>
            <a:r>
              <a:rPr dirty="0" sz="28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Microsoft Sans Serif"/>
                <a:cs typeface="Microsoft Sans Serif"/>
              </a:rPr>
              <a:t>phổi</a:t>
            </a:r>
            <a:r>
              <a:rPr dirty="0" sz="28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775F54"/>
                </a:solidFill>
                <a:latin typeface="Microsoft Sans Serif"/>
                <a:cs typeface="Microsoft Sans Serif"/>
              </a:rPr>
              <a:t>mạn</a:t>
            </a:r>
            <a:r>
              <a:rPr dirty="0" sz="2800" spc="4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35">
                <a:solidFill>
                  <a:srgbClr val="775F54"/>
                </a:solidFill>
                <a:latin typeface="Microsoft Sans Serif"/>
                <a:cs typeface="Microsoft Sans Serif"/>
              </a:rPr>
              <a:t>tính</a:t>
            </a:r>
            <a:r>
              <a:rPr dirty="0" sz="28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775F54"/>
                </a:solidFill>
                <a:latin typeface="Microsoft Sans Serif"/>
                <a:cs typeface="Microsoft Sans Serif"/>
              </a:rPr>
              <a:t>(gốm</a:t>
            </a:r>
            <a:r>
              <a:rPr dirty="0" sz="2800" spc="4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Microsoft Sans Serif"/>
                <a:cs typeface="Microsoft Sans Serif"/>
              </a:rPr>
              <a:t>trẻ</a:t>
            </a:r>
            <a:r>
              <a:rPr dirty="0" sz="28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775F54"/>
                </a:solidFill>
                <a:latin typeface="Microsoft Sans Serif"/>
                <a:cs typeface="Microsoft Sans Serif"/>
              </a:rPr>
              <a:t>sị</a:t>
            </a:r>
            <a:r>
              <a:rPr dirty="0" sz="2800" spc="35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775F54"/>
                </a:solidFill>
                <a:latin typeface="Microsoft Sans Serif"/>
                <a:cs typeface="Microsoft Sans Serif"/>
              </a:rPr>
              <a:t>hen</a:t>
            </a:r>
            <a:r>
              <a:rPr dirty="0" sz="2800" spc="3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Microsoft Sans Serif"/>
                <a:cs typeface="Microsoft Sans Serif"/>
              </a:rPr>
              <a:t>suyễn)</a:t>
            </a:r>
            <a:endParaRPr sz="2800">
              <a:latin typeface="Microsoft Sans Serif"/>
              <a:cs typeface="Microsoft Sans Serif"/>
            </a:endParaRPr>
          </a:p>
          <a:p>
            <a:pPr marL="175260" indent="-163195">
              <a:lnSpc>
                <a:spcPct val="100000"/>
              </a:lnSpc>
              <a:spcBef>
                <a:spcPts val="650"/>
              </a:spcBef>
              <a:buClr>
                <a:srgbClr val="DD8046"/>
              </a:buClr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dirty="0" sz="2800" spc="-15">
                <a:latin typeface="Microsoft Sans Serif"/>
                <a:cs typeface="Microsoft Sans Serif"/>
              </a:rPr>
              <a:t>Đái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tháo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95">
                <a:latin typeface="Microsoft Sans Serif"/>
                <a:cs typeface="Microsoft Sans Serif"/>
              </a:rPr>
              <a:t>đường,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suy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thận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mạn</a:t>
            </a:r>
            <a:endParaRPr sz="2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1099"/>
              </a:lnSpc>
              <a:spcBef>
                <a:spcPts val="600"/>
              </a:spcBef>
              <a:buClr>
                <a:srgbClr val="DD8046"/>
              </a:buClr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dirty="0" sz="2800" spc="-10">
                <a:latin typeface="Microsoft Sans Serif"/>
                <a:cs typeface="Microsoft Sans Serif"/>
              </a:rPr>
              <a:t>Nhiễm</a:t>
            </a:r>
            <a:r>
              <a:rPr dirty="0" sz="2800" spc="5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HIV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hoặc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145">
                <a:latin typeface="Microsoft Sans Serif"/>
                <a:cs typeface="Microsoft Sans Serif"/>
              </a:rPr>
              <a:t>được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ghép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tạng,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suy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giảm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miễn </a:t>
            </a:r>
            <a:r>
              <a:rPr dirty="0" sz="2800" spc="-72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dịch</a:t>
            </a:r>
            <a:endParaRPr sz="2800">
              <a:latin typeface="Microsoft Sans Serif"/>
              <a:cs typeface="Microsoft Sans Serif"/>
            </a:endParaRPr>
          </a:p>
          <a:p>
            <a:pPr marL="12700" marR="45720">
              <a:lnSpc>
                <a:spcPct val="101099"/>
              </a:lnSpc>
              <a:spcBef>
                <a:spcPts val="615"/>
              </a:spcBef>
              <a:buClr>
                <a:srgbClr val="DD8046"/>
              </a:buClr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dirty="0" sz="2800" spc="110">
                <a:latin typeface="Microsoft Sans Serif"/>
                <a:cs typeface="Microsoft Sans Serif"/>
              </a:rPr>
              <a:t>Người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có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nguy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135">
                <a:latin typeface="Microsoft Sans Serif"/>
                <a:cs typeface="Microsoft Sans Serif"/>
              </a:rPr>
              <a:t>cơ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lây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nhiễm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cao: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nhân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viên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y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tế, </a:t>
            </a:r>
            <a:r>
              <a:rPr dirty="0" sz="2800" spc="-725">
                <a:latin typeface="Microsoft Sans Serif"/>
                <a:cs typeface="Microsoft Sans Serif"/>
              </a:rPr>
              <a:t> </a:t>
            </a:r>
            <a:r>
              <a:rPr dirty="0" sz="2800" spc="110">
                <a:latin typeface="Microsoft Sans Serif"/>
                <a:cs typeface="Microsoft Sans Serif"/>
              </a:rPr>
              <a:t>người </a:t>
            </a:r>
            <a:r>
              <a:rPr dirty="0" sz="2800" spc="-5">
                <a:latin typeface="Microsoft Sans Serif"/>
                <a:cs typeface="Microsoft Sans Serif"/>
              </a:rPr>
              <a:t>sống chung </a:t>
            </a:r>
            <a:r>
              <a:rPr dirty="0" sz="2800" spc="85">
                <a:latin typeface="Microsoft Sans Serif"/>
                <a:cs typeface="Microsoft Sans Serif"/>
              </a:rPr>
              <a:t>với </a:t>
            </a:r>
            <a:r>
              <a:rPr dirty="0" sz="2800" spc="110">
                <a:latin typeface="Microsoft Sans Serif"/>
                <a:cs typeface="Microsoft Sans Serif"/>
              </a:rPr>
              <a:t>người </a:t>
            </a:r>
            <a:r>
              <a:rPr dirty="0" sz="2800">
                <a:latin typeface="Microsoft Sans Serif"/>
                <a:cs typeface="Microsoft Sans Serif"/>
              </a:rPr>
              <a:t>có nguy </a:t>
            </a:r>
            <a:r>
              <a:rPr dirty="0" sz="2800" spc="135">
                <a:latin typeface="Microsoft Sans Serif"/>
                <a:cs typeface="Microsoft Sans Serif"/>
              </a:rPr>
              <a:t>cơ </a:t>
            </a:r>
            <a:r>
              <a:rPr dirty="0" sz="2800" spc="-15">
                <a:latin typeface="Microsoft Sans Serif"/>
                <a:cs typeface="Microsoft Sans Serif"/>
              </a:rPr>
              <a:t>bị </a:t>
            </a:r>
            <a:r>
              <a:rPr dirty="0" sz="2800" spc="-10">
                <a:latin typeface="Microsoft Sans Serif"/>
                <a:cs typeface="Microsoft Sans Serif"/>
              </a:rPr>
              <a:t>biến </a:t>
            </a:r>
            <a:r>
              <a:rPr dirty="0" sz="2800" spc="-5">
                <a:latin typeface="Microsoft Sans Serif"/>
                <a:cs typeface="Microsoft Sans Serif"/>
              </a:rPr>
              <a:t> </a:t>
            </a:r>
            <a:r>
              <a:rPr dirty="0" sz="2800" spc="60">
                <a:latin typeface="Microsoft Sans Serif"/>
                <a:cs typeface="Microsoft Sans Serif"/>
              </a:rPr>
              <a:t>chứng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cao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do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cúm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0"/>
              <a:t>Vaccine</a:t>
            </a:r>
            <a:r>
              <a:rPr dirty="0" spc="-15"/>
              <a:t> </a:t>
            </a:r>
            <a:r>
              <a:rPr dirty="0" spc="-30"/>
              <a:t>phòng</a:t>
            </a:r>
            <a:r>
              <a:rPr dirty="0" spc="-45"/>
              <a:t> </a:t>
            </a:r>
            <a:r>
              <a:rPr dirty="0" spc="-130"/>
              <a:t>cúm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6492" y="1787803"/>
            <a:ext cx="7969884" cy="4296410"/>
          </a:xfrm>
          <a:prstGeom prst="rect">
            <a:avLst/>
          </a:prstGeom>
        </p:spPr>
        <p:txBody>
          <a:bodyPr wrap="square" lIns="0" tIns="2349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CHỐNG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CHỈ</a:t>
            </a:r>
            <a:r>
              <a:rPr dirty="0" sz="2800" spc="-4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ĐỊNH</a:t>
            </a:r>
            <a:endParaRPr sz="2800">
              <a:latin typeface="Times New Roman"/>
              <a:cs typeface="Times New Roman"/>
            </a:endParaRPr>
          </a:p>
          <a:p>
            <a:pPr marL="12700" marR="131445">
              <a:lnSpc>
                <a:spcPct val="101099"/>
              </a:lnSpc>
              <a:spcBef>
                <a:spcPts val="1714"/>
              </a:spcBef>
              <a:buClr>
                <a:srgbClr val="DD8046"/>
              </a:buClr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Hoãn</a:t>
            </a:r>
            <a:r>
              <a:rPr dirty="0" sz="2800" spc="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tiêm</a:t>
            </a:r>
            <a:r>
              <a:rPr dirty="0" sz="2800" spc="-1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đối</a:t>
            </a:r>
            <a:r>
              <a:rPr dirty="0" sz="2800" spc="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với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những hợp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trường đang</a:t>
            </a:r>
            <a:r>
              <a:rPr dirty="0" sz="2800" spc="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sốt hoặc</a:t>
            </a:r>
            <a:r>
              <a:rPr dirty="0" sz="2800" spc="-1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bị </a:t>
            </a:r>
            <a:r>
              <a:rPr dirty="0" sz="2800" spc="-68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các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 bệnh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lý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cấp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tính.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1099"/>
              </a:lnSpc>
              <a:spcBef>
                <a:spcPts val="1814"/>
              </a:spcBef>
              <a:buClr>
                <a:srgbClr val="DD8046"/>
              </a:buClr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Dị ứng với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trứng,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protein của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gà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hay với 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một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trong 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các </a:t>
            </a:r>
            <a:r>
              <a:rPr dirty="0" sz="2800" spc="-68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thành</a:t>
            </a:r>
            <a:r>
              <a:rPr dirty="0" sz="2800" spc="-1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phần của</a:t>
            </a:r>
            <a:r>
              <a:rPr dirty="0" sz="2800" spc="-1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vaccine.</a:t>
            </a:r>
            <a:endParaRPr sz="2800">
              <a:latin typeface="Times New Roman"/>
              <a:cs typeface="Times New Roman"/>
            </a:endParaRPr>
          </a:p>
          <a:p>
            <a:pPr marL="175895" indent="-163830">
              <a:lnSpc>
                <a:spcPct val="100000"/>
              </a:lnSpc>
              <a:spcBef>
                <a:spcPts val="635"/>
              </a:spcBef>
              <a:buClr>
                <a:srgbClr val="DD8046"/>
              </a:buClr>
              <a:buSzPct val="96428"/>
              <a:buFont typeface="Wingdings"/>
              <a:buChar char=""/>
              <a:tabLst>
                <a:tab pos="176530" algn="l"/>
              </a:tabLst>
            </a:pPr>
            <a:r>
              <a:rPr dirty="0" sz="2800" spc="-40">
                <a:solidFill>
                  <a:srgbClr val="775F54"/>
                </a:solidFill>
                <a:latin typeface="Times New Roman"/>
                <a:cs typeface="Times New Roman"/>
              </a:rPr>
              <a:t>Trẻ</a:t>
            </a:r>
            <a:r>
              <a:rPr dirty="0" sz="2800" spc="-1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em &lt;</a:t>
            </a:r>
            <a:r>
              <a:rPr dirty="0" sz="2800" spc="-1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6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tháng</a:t>
            </a:r>
            <a:r>
              <a:rPr dirty="0" sz="2800" spc="-2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tuổi</a:t>
            </a:r>
            <a:endParaRPr sz="2800">
              <a:latin typeface="Times New Roman"/>
              <a:cs typeface="Times New Roman"/>
            </a:endParaRPr>
          </a:p>
          <a:p>
            <a:pPr marL="12700" marR="80645">
              <a:lnSpc>
                <a:spcPct val="101099"/>
              </a:lnSpc>
              <a:spcBef>
                <a:spcPts val="615"/>
              </a:spcBef>
              <a:buClr>
                <a:srgbClr val="DD8046"/>
              </a:buClr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Người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 có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tiền</a:t>
            </a:r>
            <a:r>
              <a:rPr dirty="0" sz="2800" spc="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sử</a:t>
            </a:r>
            <a:r>
              <a:rPr dirty="0" sz="2800" spc="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333333"/>
                </a:solidFill>
                <a:latin typeface="Times New Roman"/>
                <a:cs typeface="Times New Roman"/>
              </a:rPr>
              <a:t>Guillain-Barre</a:t>
            </a:r>
            <a:r>
              <a:rPr dirty="0" sz="2800" spc="-1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3333"/>
                </a:solidFill>
                <a:latin typeface="Times New Roman"/>
                <a:cs typeface="Times New Roman"/>
              </a:rPr>
              <a:t>trong</a:t>
            </a:r>
            <a:r>
              <a:rPr dirty="0" sz="2800" spc="-5">
                <a:solidFill>
                  <a:srgbClr val="333333"/>
                </a:solidFill>
                <a:latin typeface="Times New Roman"/>
                <a:cs typeface="Times New Roman"/>
              </a:rPr>
              <a:t> vòng 6</a:t>
            </a:r>
            <a:r>
              <a:rPr dirty="0" sz="28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333333"/>
                </a:solidFill>
                <a:latin typeface="Times New Roman"/>
                <a:cs typeface="Times New Roman"/>
              </a:rPr>
              <a:t>tuần</a:t>
            </a:r>
            <a:r>
              <a:rPr dirty="0" sz="28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333333"/>
                </a:solidFill>
                <a:latin typeface="Times New Roman"/>
                <a:cs typeface="Times New Roman"/>
              </a:rPr>
              <a:t>sau </a:t>
            </a:r>
            <a:r>
              <a:rPr dirty="0" sz="2800" spc="-68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3333"/>
                </a:solidFill>
                <a:latin typeface="Times New Roman"/>
                <a:cs typeface="Times New Roman"/>
              </a:rPr>
              <a:t>khi</a:t>
            </a:r>
            <a:r>
              <a:rPr dirty="0" sz="2800" spc="-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333333"/>
                </a:solidFill>
                <a:latin typeface="Times New Roman"/>
                <a:cs typeface="Times New Roman"/>
              </a:rPr>
              <a:t>chích vaccine</a:t>
            </a:r>
            <a:r>
              <a:rPr dirty="0" sz="2800" spc="-1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333333"/>
                </a:solidFill>
                <a:latin typeface="Times New Roman"/>
                <a:cs typeface="Times New Roman"/>
              </a:rPr>
              <a:t>trước</a:t>
            </a:r>
            <a:r>
              <a:rPr dirty="0" sz="28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333333"/>
                </a:solidFill>
                <a:latin typeface="Times New Roman"/>
                <a:cs typeface="Times New Roman"/>
              </a:rPr>
              <a:t>đó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6644" y="3771900"/>
            <a:ext cx="2967355" cy="2082164"/>
          </a:xfrm>
          <a:prstGeom prst="rect">
            <a:avLst/>
          </a:prstGeom>
          <a:solidFill>
            <a:srgbClr val="E6B8B8"/>
          </a:solidFill>
        </p:spPr>
        <p:txBody>
          <a:bodyPr wrap="square" lIns="0" tIns="205740" rIns="0" bIns="0" rtlCol="0" vert="horz">
            <a:spAutoFit/>
          </a:bodyPr>
          <a:lstStyle/>
          <a:p>
            <a:pPr marL="527050">
              <a:lnSpc>
                <a:spcPct val="100000"/>
              </a:lnSpc>
              <a:spcBef>
                <a:spcPts val="1620"/>
              </a:spcBef>
            </a:pPr>
            <a:r>
              <a:rPr dirty="0" sz="1950" spc="15">
                <a:latin typeface="Microsoft Sans Serif"/>
                <a:cs typeface="Microsoft Sans Serif"/>
              </a:rPr>
              <a:t>Nhóm</a:t>
            </a:r>
            <a:r>
              <a:rPr dirty="0" sz="1950" spc="-130">
                <a:latin typeface="Microsoft Sans Serif"/>
                <a:cs typeface="Microsoft Sans Serif"/>
              </a:rPr>
              <a:t> </a:t>
            </a:r>
            <a:r>
              <a:rPr dirty="0" sz="1950" spc="20">
                <a:latin typeface="Microsoft Sans Serif"/>
                <a:cs typeface="Microsoft Sans Serif"/>
              </a:rPr>
              <a:t>A</a:t>
            </a:r>
            <a:endParaRPr sz="1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 marL="217804">
              <a:lnSpc>
                <a:spcPct val="100000"/>
              </a:lnSpc>
              <a:spcBef>
                <a:spcPts val="1720"/>
              </a:spcBef>
            </a:pPr>
            <a:r>
              <a:rPr dirty="0" sz="1950" spc="15" b="1">
                <a:latin typeface="Arial"/>
                <a:cs typeface="Arial"/>
              </a:rPr>
              <a:t>Thuốc</a:t>
            </a:r>
            <a:r>
              <a:rPr dirty="0" sz="1950" b="1">
                <a:latin typeface="Arial"/>
                <a:cs typeface="Arial"/>
              </a:rPr>
              <a:t> </a:t>
            </a:r>
            <a:r>
              <a:rPr dirty="0" sz="1950" spc="-35" b="1">
                <a:latin typeface="Arial"/>
                <a:cs typeface="Arial"/>
              </a:rPr>
              <a:t>giãn</a:t>
            </a:r>
            <a:r>
              <a:rPr dirty="0" sz="1950" spc="180" b="1">
                <a:latin typeface="Arial"/>
                <a:cs typeface="Arial"/>
              </a:rPr>
              <a:t> </a:t>
            </a:r>
            <a:r>
              <a:rPr dirty="0" sz="1950" spc="15" b="1">
                <a:latin typeface="Arial"/>
                <a:cs typeface="Arial"/>
              </a:rPr>
              <a:t>phế</a:t>
            </a:r>
            <a:r>
              <a:rPr dirty="0" sz="1950" b="1">
                <a:latin typeface="Arial"/>
                <a:cs typeface="Arial"/>
              </a:rPr>
              <a:t> </a:t>
            </a:r>
            <a:r>
              <a:rPr dirty="0" sz="1950" spc="15" b="1">
                <a:latin typeface="Arial"/>
                <a:cs typeface="Arial"/>
              </a:rPr>
              <a:t>quản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87796" y="1572767"/>
            <a:ext cx="3398520" cy="2002789"/>
          </a:xfrm>
          <a:prstGeom prst="rect">
            <a:avLst/>
          </a:prstGeom>
          <a:solidFill>
            <a:srgbClr val="622422"/>
          </a:solidFill>
        </p:spPr>
        <p:txBody>
          <a:bodyPr wrap="square" lIns="0" tIns="74930" rIns="0" bIns="0" rtlCol="0" vert="horz">
            <a:spAutoFit/>
          </a:bodyPr>
          <a:lstStyle/>
          <a:p>
            <a:pPr marL="509905">
              <a:lnSpc>
                <a:spcPct val="100000"/>
              </a:lnSpc>
              <a:spcBef>
                <a:spcPts val="590"/>
              </a:spcBef>
            </a:pPr>
            <a:r>
              <a:rPr dirty="0" sz="1800" spc="5">
                <a:solidFill>
                  <a:srgbClr val="FFFFFF"/>
                </a:solidFill>
                <a:latin typeface="Microsoft Sans Serif"/>
                <a:cs typeface="Microsoft Sans Serif"/>
              </a:rPr>
              <a:t>Nhóm</a:t>
            </a:r>
            <a:r>
              <a:rPr dirty="0" sz="18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Microsoft Sans Serif"/>
              <a:cs typeface="Microsoft Sans Serif"/>
            </a:endParaRPr>
          </a:p>
          <a:p>
            <a:pPr marL="92075" marR="1649730">
              <a:lnSpc>
                <a:spcPct val="100800"/>
              </a:lnSpc>
            </a:pP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LAMA </a:t>
            </a:r>
            <a:r>
              <a:rPr dirty="0" sz="1800" spc="5">
                <a:solidFill>
                  <a:srgbClr val="FFFFFF"/>
                </a:solidFill>
                <a:latin typeface="Microsoft Sans Serif"/>
                <a:cs typeface="Microsoft Sans Serif"/>
              </a:rPr>
              <a:t>hoặc </a:t>
            </a:r>
            <a:r>
              <a:rPr dirty="0" sz="18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LAMA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LABA* </a:t>
            </a:r>
            <a:r>
              <a:rPr dirty="0" sz="1800" spc="-48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ICS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LABA**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6644" y="1572767"/>
            <a:ext cx="2967355" cy="1996439"/>
          </a:xfrm>
          <a:prstGeom prst="rect">
            <a:avLst/>
          </a:prstGeom>
          <a:solidFill>
            <a:srgbClr val="D99593"/>
          </a:solidFill>
        </p:spPr>
        <p:txBody>
          <a:bodyPr wrap="square" lIns="0" tIns="204470" rIns="0" bIns="0" rtlCol="0" vert="horz">
            <a:spAutoFit/>
          </a:bodyPr>
          <a:lstStyle/>
          <a:p>
            <a:pPr marL="695325">
              <a:lnSpc>
                <a:spcPct val="100000"/>
              </a:lnSpc>
              <a:spcBef>
                <a:spcPts val="1610"/>
              </a:spcBef>
            </a:pPr>
            <a:r>
              <a:rPr dirty="0" sz="1950" spc="15">
                <a:latin typeface="Microsoft Sans Serif"/>
                <a:cs typeface="Microsoft Sans Serif"/>
              </a:rPr>
              <a:t>Nhóm</a:t>
            </a:r>
            <a:r>
              <a:rPr dirty="0" sz="1950" spc="-25">
                <a:latin typeface="Microsoft Sans Serif"/>
                <a:cs typeface="Microsoft Sans Serif"/>
              </a:rPr>
              <a:t> </a:t>
            </a:r>
            <a:r>
              <a:rPr dirty="0" sz="1950" spc="20">
                <a:latin typeface="Microsoft Sans Serif"/>
                <a:cs typeface="Microsoft Sans Serif"/>
              </a:rPr>
              <a:t>C</a:t>
            </a:r>
            <a:endParaRPr sz="1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Microsoft Sans Serif"/>
              <a:cs typeface="Microsoft Sans Serif"/>
            </a:endParaRPr>
          </a:p>
          <a:p>
            <a:pPr algn="ctr" marL="1905">
              <a:lnSpc>
                <a:spcPct val="100000"/>
              </a:lnSpc>
            </a:pPr>
            <a:r>
              <a:rPr dirty="0" sz="1950" spc="20" b="1">
                <a:latin typeface="Arial"/>
                <a:cs typeface="Arial"/>
              </a:rPr>
              <a:t>LAMA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7796" y="3777996"/>
            <a:ext cx="3398520" cy="2075814"/>
          </a:xfrm>
          <a:prstGeom prst="rect">
            <a:avLst/>
          </a:prstGeom>
          <a:solidFill>
            <a:srgbClr val="943735"/>
          </a:solidFill>
        </p:spPr>
        <p:txBody>
          <a:bodyPr wrap="square" lIns="0" tIns="182245" rIns="0" bIns="0" rtlCol="0" vert="horz">
            <a:spAutoFit/>
          </a:bodyPr>
          <a:lstStyle/>
          <a:p>
            <a:pPr marL="662305">
              <a:lnSpc>
                <a:spcPct val="100000"/>
              </a:lnSpc>
              <a:spcBef>
                <a:spcPts val="1435"/>
              </a:spcBef>
            </a:pPr>
            <a:r>
              <a:rPr dirty="0" sz="1950" spc="15">
                <a:solidFill>
                  <a:srgbClr val="FFFFFF"/>
                </a:solidFill>
                <a:latin typeface="Microsoft Sans Serif"/>
                <a:cs typeface="Microsoft Sans Serif"/>
              </a:rPr>
              <a:t>Nhóm</a:t>
            </a:r>
            <a:r>
              <a:rPr dirty="0" sz="1950" spc="-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2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endParaRPr sz="1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Microsoft Sans Serif"/>
              <a:cs typeface="Microsoft Sans Serif"/>
            </a:endParaRPr>
          </a:p>
          <a:p>
            <a:pPr marL="650875">
              <a:lnSpc>
                <a:spcPct val="100000"/>
              </a:lnSpc>
            </a:pPr>
            <a:r>
              <a:rPr dirty="0" sz="1950" spc="20" b="1">
                <a:solidFill>
                  <a:srgbClr val="FFFFFF"/>
                </a:solidFill>
                <a:latin typeface="Arial"/>
                <a:cs typeface="Arial"/>
              </a:rPr>
              <a:t>LABA</a:t>
            </a:r>
            <a:r>
              <a:rPr dirty="0" sz="19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FFFFFF"/>
                </a:solidFill>
                <a:latin typeface="Microsoft Sans Serif"/>
                <a:cs typeface="Microsoft Sans Serif"/>
              </a:rPr>
              <a:t>hoặc</a:t>
            </a:r>
            <a:r>
              <a:rPr dirty="0" sz="195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Arial"/>
                <a:cs typeface="Arial"/>
              </a:rPr>
              <a:t>LAMA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9808" y="1973579"/>
            <a:ext cx="1965960" cy="943610"/>
          </a:xfrm>
          <a:custGeom>
            <a:avLst/>
            <a:gdLst/>
            <a:ahLst/>
            <a:cxnLst/>
            <a:rect l="l" t="t" r="r" b="b"/>
            <a:pathLst>
              <a:path w="1965960" h="943610">
                <a:moveTo>
                  <a:pt x="0" y="943356"/>
                </a:moveTo>
                <a:lnTo>
                  <a:pt x="1965960" y="943356"/>
                </a:lnTo>
                <a:lnTo>
                  <a:pt x="1965960" y="0"/>
                </a:lnTo>
                <a:lnTo>
                  <a:pt x="0" y="0"/>
                </a:lnTo>
                <a:lnTo>
                  <a:pt x="0" y="9433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28243" y="1998675"/>
            <a:ext cx="1421130" cy="629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5">
                <a:latin typeface="Microsoft Sans Serif"/>
                <a:cs typeface="Microsoft Sans Serif"/>
              </a:rPr>
              <a:t>≥</a:t>
            </a:r>
            <a:r>
              <a:rPr dirty="0" sz="1950" spc="-5">
                <a:latin typeface="Microsoft Sans Serif"/>
                <a:cs typeface="Microsoft Sans Serif"/>
              </a:rPr>
              <a:t> </a:t>
            </a:r>
            <a:r>
              <a:rPr dirty="0" sz="1950" spc="15">
                <a:latin typeface="Microsoft Sans Serif"/>
                <a:cs typeface="Microsoft Sans Serif"/>
              </a:rPr>
              <a:t>2</a:t>
            </a:r>
            <a:r>
              <a:rPr dirty="0" sz="1950" spc="5">
                <a:latin typeface="Microsoft Sans Serif"/>
                <a:cs typeface="Microsoft Sans Serif"/>
              </a:rPr>
              <a:t> </a:t>
            </a:r>
            <a:r>
              <a:rPr dirty="0" sz="1950" spc="20">
                <a:latin typeface="Microsoft Sans Serif"/>
                <a:cs typeface="Microsoft Sans Serif"/>
              </a:rPr>
              <a:t>ĐC</a:t>
            </a:r>
            <a:r>
              <a:rPr dirty="0" sz="1950" spc="-10">
                <a:latin typeface="Microsoft Sans Serif"/>
                <a:cs typeface="Microsoft Sans Serif"/>
              </a:rPr>
              <a:t> </a:t>
            </a:r>
            <a:r>
              <a:rPr dirty="0" sz="1950" spc="15">
                <a:latin typeface="Microsoft Sans Serif"/>
                <a:cs typeface="Microsoft Sans Serif"/>
              </a:rPr>
              <a:t>hoặc</a:t>
            </a:r>
            <a:endParaRPr sz="1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950" spc="-55">
                <a:latin typeface="Microsoft Sans Serif"/>
                <a:cs typeface="Microsoft Sans Serif"/>
              </a:rPr>
              <a:t>≥</a:t>
            </a:r>
            <a:r>
              <a:rPr dirty="0" sz="1950" spc="5">
                <a:latin typeface="Microsoft Sans Serif"/>
                <a:cs typeface="Microsoft Sans Serif"/>
              </a:rPr>
              <a:t> </a:t>
            </a:r>
            <a:r>
              <a:rPr dirty="0" sz="1950" spc="15">
                <a:latin typeface="Microsoft Sans Serif"/>
                <a:cs typeface="Microsoft Sans Serif"/>
              </a:rPr>
              <a:t>1</a:t>
            </a:r>
            <a:r>
              <a:rPr dirty="0" sz="1950" spc="10">
                <a:latin typeface="Microsoft Sans Serif"/>
                <a:cs typeface="Microsoft Sans Serif"/>
              </a:rPr>
              <a:t> </a:t>
            </a:r>
            <a:r>
              <a:rPr dirty="0" sz="1950" spc="15">
                <a:latin typeface="Microsoft Sans Serif"/>
                <a:cs typeface="Microsoft Sans Serif"/>
              </a:rPr>
              <a:t>ĐC</a:t>
            </a:r>
            <a:r>
              <a:rPr dirty="0" sz="1950" spc="-5">
                <a:latin typeface="Microsoft Sans Serif"/>
                <a:cs typeface="Microsoft Sans Serif"/>
              </a:rPr>
              <a:t> </a:t>
            </a:r>
            <a:r>
              <a:rPr dirty="0" sz="1950" spc="15">
                <a:latin typeface="Microsoft Sans Serif"/>
                <a:cs typeface="Microsoft Sans Serif"/>
              </a:rPr>
              <a:t>NV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083" y="4061459"/>
            <a:ext cx="1965960" cy="949960"/>
          </a:xfrm>
          <a:custGeom>
            <a:avLst/>
            <a:gdLst/>
            <a:ahLst/>
            <a:cxnLst/>
            <a:rect l="l" t="t" r="r" b="b"/>
            <a:pathLst>
              <a:path w="1965960" h="949960">
                <a:moveTo>
                  <a:pt x="0" y="949451"/>
                </a:moveTo>
                <a:lnTo>
                  <a:pt x="1965960" y="949451"/>
                </a:lnTo>
                <a:lnTo>
                  <a:pt x="1965960" y="0"/>
                </a:lnTo>
                <a:lnTo>
                  <a:pt x="0" y="0"/>
                </a:lnTo>
                <a:lnTo>
                  <a:pt x="0" y="9494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50519" y="4087114"/>
            <a:ext cx="1421765" cy="6292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5">
                <a:latin typeface="Microsoft Sans Serif"/>
                <a:cs typeface="Microsoft Sans Serif"/>
              </a:rPr>
              <a:t>0</a:t>
            </a:r>
            <a:r>
              <a:rPr dirty="0" sz="1950" spc="-5">
                <a:latin typeface="Microsoft Sans Serif"/>
                <a:cs typeface="Microsoft Sans Serif"/>
              </a:rPr>
              <a:t> </a:t>
            </a:r>
            <a:r>
              <a:rPr dirty="0" sz="1950" spc="15">
                <a:latin typeface="Microsoft Sans Serif"/>
                <a:cs typeface="Microsoft Sans Serif"/>
              </a:rPr>
              <a:t>hoặc</a:t>
            </a:r>
            <a:r>
              <a:rPr dirty="0" sz="1950">
                <a:latin typeface="Microsoft Sans Serif"/>
                <a:cs typeface="Microsoft Sans Serif"/>
              </a:rPr>
              <a:t> </a:t>
            </a:r>
            <a:r>
              <a:rPr dirty="0" sz="1950" spc="15">
                <a:latin typeface="Microsoft Sans Serif"/>
                <a:cs typeface="Microsoft Sans Serif"/>
              </a:rPr>
              <a:t>1</a:t>
            </a:r>
            <a:r>
              <a:rPr dirty="0" sz="1950" spc="-10">
                <a:latin typeface="Microsoft Sans Serif"/>
                <a:cs typeface="Microsoft Sans Serif"/>
              </a:rPr>
              <a:t> </a:t>
            </a:r>
            <a:r>
              <a:rPr dirty="0" sz="1950" spc="15">
                <a:latin typeface="Microsoft Sans Serif"/>
                <a:cs typeface="Microsoft Sans Serif"/>
              </a:rPr>
              <a:t>ĐC</a:t>
            </a:r>
            <a:endParaRPr sz="1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950" spc="10">
                <a:latin typeface="Microsoft Sans Serif"/>
                <a:cs typeface="Microsoft Sans Serif"/>
              </a:rPr>
              <a:t>(0</a:t>
            </a:r>
            <a:r>
              <a:rPr dirty="0" sz="1950" spc="5">
                <a:latin typeface="Microsoft Sans Serif"/>
                <a:cs typeface="Microsoft Sans Serif"/>
              </a:rPr>
              <a:t> </a:t>
            </a:r>
            <a:r>
              <a:rPr dirty="0" sz="1950" spc="15">
                <a:latin typeface="Microsoft Sans Serif"/>
                <a:cs typeface="Microsoft Sans Serif"/>
              </a:rPr>
              <a:t>ĐC</a:t>
            </a:r>
            <a:r>
              <a:rPr dirty="0" sz="1950" spc="-5">
                <a:latin typeface="Microsoft Sans Serif"/>
                <a:cs typeface="Microsoft Sans Serif"/>
              </a:rPr>
              <a:t> </a:t>
            </a:r>
            <a:r>
              <a:rPr dirty="0" sz="1950" spc="10">
                <a:latin typeface="Microsoft Sans Serif"/>
                <a:cs typeface="Microsoft Sans Serif"/>
              </a:rPr>
              <a:t>NV)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03576" y="5929884"/>
            <a:ext cx="3130550" cy="524510"/>
          </a:xfrm>
          <a:custGeom>
            <a:avLst/>
            <a:gdLst/>
            <a:ahLst/>
            <a:cxnLst/>
            <a:rect l="l" t="t" r="r" b="b"/>
            <a:pathLst>
              <a:path w="3130550" h="524510">
                <a:moveTo>
                  <a:pt x="0" y="524255"/>
                </a:moveTo>
                <a:lnTo>
                  <a:pt x="3130296" y="524255"/>
                </a:lnTo>
                <a:lnTo>
                  <a:pt x="3130296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083432" y="5957442"/>
            <a:ext cx="237172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latin typeface="Microsoft Sans Serif"/>
                <a:cs typeface="Microsoft Sans Serif"/>
              </a:rPr>
              <a:t>mMRC</a:t>
            </a:r>
            <a:r>
              <a:rPr dirty="0" sz="1650" spc="-15">
                <a:latin typeface="Microsoft Sans Serif"/>
                <a:cs typeface="Microsoft Sans Serif"/>
              </a:rPr>
              <a:t> </a:t>
            </a:r>
            <a:r>
              <a:rPr dirty="0" sz="1650">
                <a:latin typeface="Microsoft Sans Serif"/>
                <a:cs typeface="Microsoft Sans Serif"/>
              </a:rPr>
              <a:t>0-1</a:t>
            </a:r>
            <a:r>
              <a:rPr dirty="0" sz="1650" spc="-15">
                <a:latin typeface="Microsoft Sans Serif"/>
                <a:cs typeface="Microsoft Sans Serif"/>
              </a:rPr>
              <a:t> </a:t>
            </a:r>
            <a:r>
              <a:rPr dirty="0" sz="1650">
                <a:latin typeface="Microsoft Sans Serif"/>
                <a:cs typeface="Microsoft Sans Serif"/>
              </a:rPr>
              <a:t>hoặc</a:t>
            </a:r>
            <a:r>
              <a:rPr dirty="0" sz="1650" spc="-20">
                <a:latin typeface="Microsoft Sans Serif"/>
                <a:cs typeface="Microsoft Sans Serif"/>
              </a:rPr>
              <a:t> CAT&lt;10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87796" y="5925311"/>
            <a:ext cx="3235960" cy="533400"/>
          </a:xfrm>
          <a:custGeom>
            <a:avLst/>
            <a:gdLst/>
            <a:ahLst/>
            <a:cxnLst/>
            <a:rect l="l" t="t" r="r" b="b"/>
            <a:pathLst>
              <a:path w="3235959" h="533400">
                <a:moveTo>
                  <a:pt x="0" y="533400"/>
                </a:moveTo>
                <a:lnTo>
                  <a:pt x="3235452" y="533400"/>
                </a:lnTo>
                <a:lnTo>
                  <a:pt x="323545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403594" y="5952871"/>
            <a:ext cx="240538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latin typeface="Microsoft Sans Serif"/>
                <a:cs typeface="Microsoft Sans Serif"/>
              </a:rPr>
              <a:t>mMRC</a:t>
            </a:r>
            <a:r>
              <a:rPr dirty="0" sz="1650" spc="-10">
                <a:latin typeface="Microsoft Sans Serif"/>
                <a:cs typeface="Microsoft Sans Serif"/>
              </a:rPr>
              <a:t> </a:t>
            </a:r>
            <a:r>
              <a:rPr dirty="0" sz="1650" spc="-55">
                <a:latin typeface="Microsoft Sans Serif"/>
                <a:cs typeface="Microsoft Sans Serif"/>
              </a:rPr>
              <a:t>≥</a:t>
            </a:r>
            <a:r>
              <a:rPr dirty="0" sz="1650" spc="-5">
                <a:latin typeface="Microsoft Sans Serif"/>
                <a:cs typeface="Microsoft Sans Serif"/>
              </a:rPr>
              <a:t> </a:t>
            </a:r>
            <a:r>
              <a:rPr dirty="0" sz="1650">
                <a:latin typeface="Microsoft Sans Serif"/>
                <a:cs typeface="Microsoft Sans Serif"/>
              </a:rPr>
              <a:t>2</a:t>
            </a:r>
            <a:r>
              <a:rPr dirty="0" sz="1650" spc="15">
                <a:latin typeface="Microsoft Sans Serif"/>
                <a:cs typeface="Microsoft Sans Serif"/>
              </a:rPr>
              <a:t> </a:t>
            </a:r>
            <a:r>
              <a:rPr dirty="0" sz="1650">
                <a:latin typeface="Microsoft Sans Serif"/>
                <a:cs typeface="Microsoft Sans Serif"/>
              </a:rPr>
              <a:t>hoặc</a:t>
            </a:r>
            <a:r>
              <a:rPr dirty="0" sz="1650" spc="-30">
                <a:latin typeface="Microsoft Sans Serif"/>
                <a:cs typeface="Microsoft Sans Serif"/>
              </a:rPr>
              <a:t> </a:t>
            </a:r>
            <a:r>
              <a:rPr dirty="0" sz="1650" spc="-45">
                <a:latin typeface="Microsoft Sans Serif"/>
                <a:cs typeface="Microsoft Sans Serif"/>
              </a:rPr>
              <a:t>CAT≥</a:t>
            </a:r>
            <a:r>
              <a:rPr dirty="0" sz="1650" spc="-10">
                <a:latin typeface="Microsoft Sans Serif"/>
                <a:cs typeface="Microsoft Sans Serif"/>
              </a:rPr>
              <a:t> </a:t>
            </a:r>
            <a:r>
              <a:rPr dirty="0" sz="1650" spc="-5">
                <a:latin typeface="Microsoft Sans Serif"/>
                <a:cs typeface="Microsoft Sans Serif"/>
              </a:rPr>
              <a:t>10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1667" y="6692595"/>
            <a:ext cx="6929120" cy="8578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5" i="1">
                <a:latin typeface="Arial"/>
                <a:cs typeface="Arial"/>
              </a:rPr>
              <a:t>*</a:t>
            </a:r>
            <a:r>
              <a:rPr dirty="0" sz="1300" i="1">
                <a:latin typeface="Arial"/>
                <a:cs typeface="Arial"/>
              </a:rPr>
              <a:t> </a:t>
            </a:r>
            <a:r>
              <a:rPr dirty="0" sz="1300" spc="-35" i="1">
                <a:latin typeface="Arial"/>
                <a:cs typeface="Arial"/>
              </a:rPr>
              <a:t>Cân</a:t>
            </a:r>
            <a:r>
              <a:rPr dirty="0" sz="1300" spc="135" i="1">
                <a:latin typeface="Arial"/>
                <a:cs typeface="Arial"/>
              </a:rPr>
              <a:t> </a:t>
            </a:r>
            <a:r>
              <a:rPr dirty="0" sz="1300" spc="5" i="1">
                <a:latin typeface="Arial"/>
                <a:cs typeface="Arial"/>
              </a:rPr>
              <a:t>nhắc</a:t>
            </a:r>
            <a:r>
              <a:rPr dirty="0" sz="1300" spc="20" i="1">
                <a:latin typeface="Arial"/>
                <a:cs typeface="Arial"/>
              </a:rPr>
              <a:t> </a:t>
            </a:r>
            <a:r>
              <a:rPr dirty="0" sz="1300" spc="5" i="1">
                <a:latin typeface="Arial"/>
                <a:cs typeface="Arial"/>
              </a:rPr>
              <a:t>nếu</a:t>
            </a:r>
            <a:r>
              <a:rPr dirty="0" sz="1300" spc="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nhiều</a:t>
            </a:r>
            <a:r>
              <a:rPr dirty="0" sz="1300" spc="1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triệu</a:t>
            </a:r>
            <a:r>
              <a:rPr dirty="0" sz="1300" spc="-15" i="1">
                <a:latin typeface="Arial"/>
                <a:cs typeface="Arial"/>
              </a:rPr>
              <a:t> </a:t>
            </a:r>
            <a:r>
              <a:rPr dirty="0" sz="1300" spc="10" i="1">
                <a:latin typeface="Arial"/>
                <a:cs typeface="Arial"/>
              </a:rPr>
              <a:t>chứng</a:t>
            </a:r>
            <a:r>
              <a:rPr dirty="0" sz="1300" spc="15" i="1">
                <a:latin typeface="Arial"/>
                <a:cs typeface="Arial"/>
              </a:rPr>
              <a:t> </a:t>
            </a:r>
            <a:r>
              <a:rPr dirty="0" sz="1300" spc="-20" i="1">
                <a:latin typeface="Arial"/>
                <a:cs typeface="Arial"/>
              </a:rPr>
              <a:t>(CAT</a:t>
            </a:r>
            <a:r>
              <a:rPr dirty="0" sz="1300" spc="-5" i="1">
                <a:latin typeface="Arial"/>
                <a:cs typeface="Arial"/>
              </a:rPr>
              <a:t> </a:t>
            </a:r>
            <a:r>
              <a:rPr dirty="0" sz="1300" spc="10" i="1">
                <a:latin typeface="Arial"/>
                <a:cs typeface="Arial"/>
              </a:rPr>
              <a:t>&gt;</a:t>
            </a:r>
            <a:r>
              <a:rPr dirty="0" sz="1300" spc="5" i="1">
                <a:latin typeface="Arial"/>
                <a:cs typeface="Arial"/>
              </a:rPr>
              <a:t> 20)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300" spc="5" i="1">
                <a:latin typeface="Arial"/>
                <a:cs typeface="Arial"/>
              </a:rPr>
              <a:t>**</a:t>
            </a:r>
            <a:r>
              <a:rPr dirty="0" sz="1300" spc="-10" i="1">
                <a:latin typeface="Arial"/>
                <a:cs typeface="Arial"/>
              </a:rPr>
              <a:t> </a:t>
            </a:r>
            <a:r>
              <a:rPr dirty="0" sz="1300" spc="-35" i="1">
                <a:latin typeface="Arial"/>
                <a:cs typeface="Arial"/>
              </a:rPr>
              <a:t>Cân</a:t>
            </a:r>
            <a:r>
              <a:rPr dirty="0" sz="1300" spc="120" i="1">
                <a:latin typeface="Arial"/>
                <a:cs typeface="Arial"/>
              </a:rPr>
              <a:t> </a:t>
            </a:r>
            <a:r>
              <a:rPr dirty="0" sz="1300" spc="5" i="1">
                <a:latin typeface="Arial"/>
                <a:cs typeface="Arial"/>
              </a:rPr>
              <a:t>nhắc</a:t>
            </a:r>
            <a:r>
              <a:rPr dirty="0" sz="1300" spc="15" i="1">
                <a:latin typeface="Arial"/>
                <a:cs typeface="Arial"/>
              </a:rPr>
              <a:t> </a:t>
            </a:r>
            <a:r>
              <a:rPr dirty="0" sz="1300" spc="5" i="1">
                <a:latin typeface="Arial"/>
                <a:cs typeface="Arial"/>
              </a:rPr>
              <a:t>nếu</a:t>
            </a:r>
            <a:r>
              <a:rPr dirty="0" sz="1300" i="1">
                <a:latin typeface="Arial"/>
                <a:cs typeface="Arial"/>
              </a:rPr>
              <a:t> </a:t>
            </a:r>
            <a:r>
              <a:rPr dirty="0" sz="1300" spc="10" i="1">
                <a:latin typeface="Arial"/>
                <a:cs typeface="Arial"/>
              </a:rPr>
              <a:t>EOS</a:t>
            </a:r>
            <a:r>
              <a:rPr dirty="0" sz="1300" spc="-15" i="1">
                <a:latin typeface="Arial"/>
                <a:cs typeface="Arial"/>
              </a:rPr>
              <a:t> </a:t>
            </a:r>
            <a:r>
              <a:rPr dirty="0" sz="1300" spc="10" i="1">
                <a:latin typeface="Arial"/>
                <a:cs typeface="Arial"/>
              </a:rPr>
              <a:t>≥</a:t>
            </a:r>
            <a:r>
              <a:rPr dirty="0" sz="1300" spc="-15" i="1">
                <a:latin typeface="Arial"/>
                <a:cs typeface="Arial"/>
              </a:rPr>
              <a:t> </a:t>
            </a:r>
            <a:r>
              <a:rPr dirty="0" sz="1300" spc="5" i="1">
                <a:latin typeface="Arial"/>
                <a:cs typeface="Arial"/>
              </a:rPr>
              <a:t>300</a:t>
            </a:r>
            <a:endParaRPr sz="1300">
              <a:latin typeface="Arial"/>
              <a:cs typeface="Arial"/>
            </a:endParaRPr>
          </a:p>
          <a:p>
            <a:pPr marL="922655">
              <a:lnSpc>
                <a:spcPct val="100000"/>
              </a:lnSpc>
              <a:spcBef>
                <a:spcPts val="1230"/>
              </a:spcBef>
            </a:pPr>
            <a:r>
              <a:rPr dirty="0" sz="1800" spc="-5" i="1">
                <a:solidFill>
                  <a:srgbClr val="006FC0"/>
                </a:solidFill>
                <a:latin typeface="Arial"/>
                <a:cs typeface="Arial"/>
              </a:rPr>
              <a:t>Global</a:t>
            </a:r>
            <a:r>
              <a:rPr dirty="0" sz="1800" spc="1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006FC0"/>
                </a:solidFill>
                <a:latin typeface="Arial"/>
                <a:cs typeface="Arial"/>
              </a:rPr>
              <a:t>Initiative</a:t>
            </a:r>
            <a:r>
              <a:rPr dirty="0" sz="1800" spc="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6FC0"/>
                </a:solidFill>
                <a:latin typeface="Arial"/>
                <a:cs typeface="Arial"/>
              </a:rPr>
              <a:t>for</a:t>
            </a:r>
            <a:r>
              <a:rPr dirty="0" sz="1800" spc="-1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006FC0"/>
                </a:solidFill>
                <a:latin typeface="Arial"/>
                <a:cs typeface="Arial"/>
              </a:rPr>
              <a:t>Chronic</a:t>
            </a:r>
            <a:r>
              <a:rPr dirty="0" sz="1800" spc="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006FC0"/>
                </a:solidFill>
                <a:latin typeface="Arial"/>
                <a:cs typeface="Arial"/>
              </a:rPr>
              <a:t>Obstructive</a:t>
            </a:r>
            <a:r>
              <a:rPr dirty="0" sz="1800" spc="-1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006FC0"/>
                </a:solidFill>
                <a:latin typeface="Arial"/>
                <a:cs typeface="Arial"/>
              </a:rPr>
              <a:t>Lung</a:t>
            </a:r>
            <a:r>
              <a:rPr dirty="0" sz="1800" spc="1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006FC0"/>
                </a:solidFill>
                <a:latin typeface="Arial"/>
                <a:cs typeface="Arial"/>
              </a:rPr>
              <a:t>Disease</a:t>
            </a:r>
            <a:r>
              <a:rPr dirty="0" sz="1800" spc="1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006FC0"/>
                </a:solidFill>
                <a:latin typeface="Arial"/>
                <a:cs typeface="Arial"/>
              </a:rPr>
              <a:t>2022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53464" y="607897"/>
            <a:ext cx="77489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0">
                <a:solidFill>
                  <a:srgbClr val="000000"/>
                </a:solidFill>
                <a:latin typeface="Times New Roman"/>
                <a:cs typeface="Times New Roman"/>
              </a:rPr>
              <a:t>Sử</a:t>
            </a:r>
            <a:r>
              <a:rPr dirty="0" sz="40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dụng</a:t>
            </a:r>
            <a:r>
              <a:rPr dirty="0" sz="4000" spc="-5" b="0">
                <a:solidFill>
                  <a:srgbClr val="000000"/>
                </a:solidFill>
                <a:latin typeface="Times New Roman"/>
                <a:cs typeface="Times New Roman"/>
              </a:rPr>
              <a:t> thuốc</a:t>
            </a: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spc="-5" b="0">
                <a:solidFill>
                  <a:srgbClr val="000000"/>
                </a:solidFill>
                <a:latin typeface="Times New Roman"/>
                <a:cs typeface="Times New Roman"/>
              </a:rPr>
              <a:t>giãn phế quản phù hợp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6292" y="1197686"/>
            <a:ext cx="4107179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943735"/>
                </a:solidFill>
              </a:rPr>
              <a:t>ĐIỀU</a:t>
            </a:r>
            <a:r>
              <a:rPr dirty="0" sz="3000" spc="-20">
                <a:solidFill>
                  <a:srgbClr val="943735"/>
                </a:solidFill>
              </a:rPr>
              <a:t> </a:t>
            </a:r>
            <a:r>
              <a:rPr dirty="0" sz="3000" spc="-5">
                <a:solidFill>
                  <a:srgbClr val="943735"/>
                </a:solidFill>
              </a:rPr>
              <a:t>CHỈNH</a:t>
            </a:r>
            <a:r>
              <a:rPr dirty="0" sz="3000" spc="-45">
                <a:solidFill>
                  <a:srgbClr val="943735"/>
                </a:solidFill>
              </a:rPr>
              <a:t> </a:t>
            </a:r>
            <a:r>
              <a:rPr dirty="0" sz="3000">
                <a:solidFill>
                  <a:srgbClr val="943735"/>
                </a:solidFill>
              </a:rPr>
              <a:t>PHÁC</a:t>
            </a:r>
            <a:r>
              <a:rPr dirty="0" sz="3000" spc="-50">
                <a:solidFill>
                  <a:srgbClr val="943735"/>
                </a:solidFill>
              </a:rPr>
              <a:t> </a:t>
            </a:r>
            <a:r>
              <a:rPr dirty="0" sz="3000" spc="-5">
                <a:solidFill>
                  <a:srgbClr val="943735"/>
                </a:solidFill>
              </a:rPr>
              <a:t>ĐỒ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3084" y="2150363"/>
            <a:ext cx="3582923" cy="36469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29154" y="1746630"/>
            <a:ext cx="5088890" cy="3784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972560" algn="l"/>
              </a:tabLst>
            </a:pPr>
            <a:r>
              <a:rPr dirty="0" baseline="1207" sz="3450" spc="7" b="1">
                <a:solidFill>
                  <a:srgbClr val="17375E"/>
                </a:solidFill>
                <a:latin typeface="Arial"/>
                <a:cs typeface="Arial"/>
              </a:rPr>
              <a:t>Khó</a:t>
            </a:r>
            <a:r>
              <a:rPr dirty="0" baseline="1207" sz="3450" spc="-22" b="1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dirty="0" baseline="1207" sz="3450" spc="7" b="1">
                <a:solidFill>
                  <a:srgbClr val="17375E"/>
                </a:solidFill>
                <a:latin typeface="Arial"/>
                <a:cs typeface="Arial"/>
              </a:rPr>
              <a:t>thở	</a:t>
            </a:r>
            <a:r>
              <a:rPr dirty="0" sz="2300" spc="5" b="1">
                <a:solidFill>
                  <a:srgbClr val="C00000"/>
                </a:solidFill>
                <a:latin typeface="Arial"/>
                <a:cs typeface="Arial"/>
              </a:rPr>
              <a:t>Đợt</a:t>
            </a:r>
            <a:r>
              <a:rPr dirty="0" sz="2300" spc="-1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C00000"/>
                </a:solidFill>
                <a:latin typeface="Arial"/>
                <a:cs typeface="Arial"/>
              </a:rPr>
              <a:t>cấp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324" y="2231135"/>
            <a:ext cx="3218688" cy="349453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426458" y="2009394"/>
            <a:ext cx="0" cy="3844925"/>
          </a:xfrm>
          <a:custGeom>
            <a:avLst/>
            <a:gdLst/>
            <a:ahLst/>
            <a:cxnLst/>
            <a:rect l="l" t="t" r="r" b="b"/>
            <a:pathLst>
              <a:path w="0" h="3844925">
                <a:moveTo>
                  <a:pt x="0" y="0"/>
                </a:moveTo>
                <a:lnTo>
                  <a:pt x="0" y="3844925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24889" y="4138421"/>
            <a:ext cx="1396365" cy="1717675"/>
          </a:xfrm>
          <a:prstGeom prst="rect">
            <a:avLst/>
          </a:prstGeom>
          <a:solidFill>
            <a:srgbClr val="FFFFFF"/>
          </a:solidFill>
          <a:ln w="19812">
            <a:solidFill>
              <a:srgbClr val="17375E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0170" marR="111125">
              <a:lnSpc>
                <a:spcPct val="101499"/>
              </a:lnSpc>
              <a:spcBef>
                <a:spcPts val="315"/>
              </a:spcBef>
              <a:buChar char="-"/>
              <a:tabLst>
                <a:tab pos="193040" algn="l"/>
              </a:tabLst>
            </a:pPr>
            <a:r>
              <a:rPr dirty="0" sz="1300" spc="5">
                <a:latin typeface="Microsoft Sans Serif"/>
                <a:cs typeface="Microsoft Sans Serif"/>
              </a:rPr>
              <a:t>Xem</a:t>
            </a:r>
            <a:r>
              <a:rPr dirty="0" sz="1300" spc="15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xét </a:t>
            </a:r>
            <a:r>
              <a:rPr dirty="0" sz="1300" spc="5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chuyển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dụng </a:t>
            </a:r>
            <a:r>
              <a:rPr dirty="0" sz="1300" spc="10">
                <a:latin typeface="Microsoft Sans Serif"/>
                <a:cs typeface="Microsoft Sans Serif"/>
              </a:rPr>
              <a:t>cụ </a:t>
            </a:r>
            <a:r>
              <a:rPr dirty="0" sz="1300" spc="-330">
                <a:latin typeface="Microsoft Sans Serif"/>
                <a:cs typeface="Microsoft Sans Serif"/>
              </a:rPr>
              <a:t> </a:t>
            </a:r>
            <a:r>
              <a:rPr dirty="0" sz="1300" spc="25">
                <a:latin typeface="Microsoft Sans Serif"/>
                <a:cs typeface="Microsoft Sans Serif"/>
              </a:rPr>
              <a:t>hít </a:t>
            </a:r>
            <a:r>
              <a:rPr dirty="0" sz="1300" spc="10">
                <a:latin typeface="Microsoft Sans Serif"/>
                <a:cs typeface="Microsoft Sans Serif"/>
              </a:rPr>
              <a:t>hay </a:t>
            </a:r>
            <a:r>
              <a:rPr dirty="0" sz="1300" spc="5">
                <a:latin typeface="Microsoft Sans Serif"/>
                <a:cs typeface="Microsoft Sans Serif"/>
              </a:rPr>
              <a:t>phân </a:t>
            </a:r>
            <a:r>
              <a:rPr dirty="0" sz="1300" spc="85">
                <a:latin typeface="Microsoft Sans Serif"/>
                <a:cs typeface="Microsoft Sans Serif"/>
              </a:rPr>
              <a:t>tử </a:t>
            </a:r>
            <a:r>
              <a:rPr dirty="0" sz="1300" spc="9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thuốc</a:t>
            </a:r>
            <a:endParaRPr sz="1300">
              <a:latin typeface="Microsoft Sans Serif"/>
              <a:cs typeface="Microsoft Sans Serif"/>
            </a:endParaRPr>
          </a:p>
          <a:p>
            <a:pPr marL="90170" marR="147955">
              <a:lnSpc>
                <a:spcPct val="101600"/>
              </a:lnSpc>
              <a:buChar char="-"/>
              <a:tabLst>
                <a:tab pos="193040" algn="l"/>
              </a:tabLst>
            </a:pPr>
            <a:r>
              <a:rPr dirty="0" sz="1300">
                <a:latin typeface="Microsoft Sans Serif"/>
                <a:cs typeface="Microsoft Sans Serif"/>
              </a:rPr>
              <a:t>Kiểm </a:t>
            </a:r>
            <a:r>
              <a:rPr dirty="0" sz="1300" spc="10">
                <a:latin typeface="Microsoft Sans Serif"/>
                <a:cs typeface="Microsoft Sans Serif"/>
              </a:rPr>
              <a:t>tra (&amp; </a:t>
            </a:r>
            <a:r>
              <a:rPr dirty="0" sz="1300" spc="15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điều trị) nguyên </a:t>
            </a:r>
            <a:r>
              <a:rPr dirty="0" sz="1300" spc="-33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nhân</a:t>
            </a:r>
            <a:r>
              <a:rPr dirty="0" sz="1300" spc="20">
                <a:latin typeface="Microsoft Sans Serif"/>
                <a:cs typeface="Microsoft Sans Serif"/>
              </a:rPr>
              <a:t> </a:t>
            </a:r>
            <a:r>
              <a:rPr dirty="0" sz="1300" spc="10">
                <a:latin typeface="Microsoft Sans Serif"/>
                <a:cs typeface="Microsoft Sans Serif"/>
              </a:rPr>
              <a:t>khó</a:t>
            </a:r>
            <a:r>
              <a:rPr dirty="0" sz="1300" spc="5">
                <a:latin typeface="Microsoft Sans Serif"/>
                <a:cs typeface="Microsoft Sans Serif"/>
              </a:rPr>
              <a:t> </a:t>
            </a:r>
            <a:r>
              <a:rPr dirty="0" sz="1300" spc="45">
                <a:latin typeface="Microsoft Sans Serif"/>
                <a:cs typeface="Microsoft Sans Serif"/>
              </a:rPr>
              <a:t>thở </a:t>
            </a:r>
            <a:r>
              <a:rPr dirty="0" sz="1300" spc="5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khác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947" y="5920866"/>
            <a:ext cx="8853805" cy="1031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80390">
              <a:lnSpc>
                <a:spcPct val="100000"/>
              </a:lnSpc>
              <a:spcBef>
                <a:spcPts val="120"/>
              </a:spcBef>
            </a:pPr>
            <a:r>
              <a:rPr dirty="0" sz="1300" spc="5">
                <a:latin typeface="Microsoft Sans Serif"/>
                <a:cs typeface="Microsoft Sans Serif"/>
              </a:rPr>
              <a:t>*Xem</a:t>
            </a:r>
            <a:r>
              <a:rPr dirty="0" sz="1300" spc="30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xét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nếu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eos</a:t>
            </a:r>
            <a:r>
              <a:rPr dirty="0" sz="1300" spc="30">
                <a:latin typeface="Microsoft Sans Serif"/>
                <a:cs typeface="Microsoft Sans Serif"/>
              </a:rPr>
              <a:t> </a:t>
            </a:r>
            <a:r>
              <a:rPr dirty="0" sz="1300" spc="-35">
                <a:latin typeface="Microsoft Sans Serif"/>
                <a:cs typeface="Microsoft Sans Serif"/>
              </a:rPr>
              <a:t>≥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300</a:t>
            </a:r>
            <a:r>
              <a:rPr dirty="0" sz="1300" spc="20">
                <a:latin typeface="Microsoft Sans Serif"/>
                <a:cs typeface="Microsoft Sans Serif"/>
              </a:rPr>
              <a:t> </a:t>
            </a:r>
            <a:r>
              <a:rPr dirty="0" sz="1300" spc="15">
                <a:latin typeface="Microsoft Sans Serif"/>
                <a:cs typeface="Microsoft Sans Serif"/>
              </a:rPr>
              <a:t>/μL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 spc="10">
                <a:latin typeface="Microsoft Sans Serif"/>
                <a:cs typeface="Microsoft Sans Serif"/>
              </a:rPr>
              <a:t>hay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eos</a:t>
            </a:r>
            <a:r>
              <a:rPr dirty="0" sz="1300" spc="30">
                <a:latin typeface="Microsoft Sans Serif"/>
                <a:cs typeface="Microsoft Sans Serif"/>
              </a:rPr>
              <a:t> </a:t>
            </a:r>
            <a:r>
              <a:rPr dirty="0" sz="1300" spc="-35">
                <a:latin typeface="Microsoft Sans Serif"/>
                <a:cs typeface="Microsoft Sans Serif"/>
              </a:rPr>
              <a:t>≥</a:t>
            </a:r>
            <a:r>
              <a:rPr dirty="0" sz="1300" spc="2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100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15">
                <a:latin typeface="Microsoft Sans Serif"/>
                <a:cs typeface="Microsoft Sans Serif"/>
              </a:rPr>
              <a:t>/μL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 spc="10">
                <a:latin typeface="Microsoft Sans Serif"/>
                <a:cs typeface="Microsoft Sans Serif"/>
              </a:rPr>
              <a:t>VÀ </a:t>
            </a:r>
            <a:r>
              <a:rPr dirty="0" sz="1300" spc="-35">
                <a:latin typeface="Microsoft Sans Serif"/>
                <a:cs typeface="Microsoft Sans Serif"/>
              </a:rPr>
              <a:t>≥</a:t>
            </a:r>
            <a:r>
              <a:rPr dirty="0" sz="1300" spc="15">
                <a:latin typeface="Microsoft Sans Serif"/>
                <a:cs typeface="Microsoft Sans Serif"/>
              </a:rPr>
              <a:t> </a:t>
            </a:r>
            <a:r>
              <a:rPr dirty="0" sz="1300" spc="10">
                <a:latin typeface="Microsoft Sans Serif"/>
                <a:cs typeface="Microsoft Sans Serif"/>
              </a:rPr>
              <a:t>2</a:t>
            </a:r>
            <a:r>
              <a:rPr dirty="0" sz="1300" spc="20">
                <a:latin typeface="Microsoft Sans Serif"/>
                <a:cs typeface="Microsoft Sans Serif"/>
              </a:rPr>
              <a:t> </a:t>
            </a:r>
            <a:r>
              <a:rPr dirty="0" sz="1300" spc="45">
                <a:latin typeface="Microsoft Sans Serif"/>
                <a:cs typeface="Microsoft Sans Serif"/>
              </a:rPr>
              <a:t>đợt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10">
                <a:latin typeface="Microsoft Sans Serif"/>
                <a:cs typeface="Microsoft Sans Serif"/>
              </a:rPr>
              <a:t>cấp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trung</a:t>
            </a:r>
            <a:r>
              <a:rPr dirty="0" sz="1300" spc="10">
                <a:latin typeface="Microsoft Sans Serif"/>
                <a:cs typeface="Microsoft Sans Serif"/>
              </a:rPr>
              <a:t> </a:t>
            </a:r>
            <a:r>
              <a:rPr dirty="0" sz="1300" spc="15">
                <a:latin typeface="Microsoft Sans Serif"/>
                <a:cs typeface="Microsoft Sans Serif"/>
              </a:rPr>
              <a:t>bình/1</a:t>
            </a:r>
            <a:r>
              <a:rPr dirty="0" sz="1300" spc="3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nhập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viện</a:t>
            </a:r>
            <a:endParaRPr sz="1300">
              <a:latin typeface="Microsoft Sans Serif"/>
              <a:cs typeface="Microsoft Sans Serif"/>
            </a:endParaRPr>
          </a:p>
          <a:p>
            <a:pPr marL="580390">
              <a:lnSpc>
                <a:spcPct val="100000"/>
              </a:lnSpc>
              <a:spcBef>
                <a:spcPts val="20"/>
              </a:spcBef>
            </a:pPr>
            <a:r>
              <a:rPr dirty="0" sz="1300" spc="5">
                <a:latin typeface="Microsoft Sans Serif"/>
                <a:cs typeface="Microsoft Sans Serif"/>
              </a:rPr>
              <a:t>**Xem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xét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xuống</a:t>
            </a:r>
            <a:r>
              <a:rPr dirty="0" sz="1300" spc="5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thang</a:t>
            </a:r>
            <a:r>
              <a:rPr dirty="0" sz="1300" spc="3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ICS</a:t>
            </a:r>
            <a:r>
              <a:rPr dirty="0" sz="1300" spc="15">
                <a:latin typeface="Microsoft Sans Serif"/>
                <a:cs typeface="Microsoft Sans Serif"/>
              </a:rPr>
              <a:t> </a:t>
            </a:r>
            <a:r>
              <a:rPr dirty="0" sz="1300" spc="10">
                <a:latin typeface="Microsoft Sans Serif"/>
                <a:cs typeface="Microsoft Sans Serif"/>
              </a:rPr>
              <a:t>hay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chuyển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đổi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nếu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viêm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phổi,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chỉ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định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ban</a:t>
            </a:r>
            <a:r>
              <a:rPr dirty="0" sz="1300" spc="3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đầu</a:t>
            </a:r>
            <a:r>
              <a:rPr dirty="0" sz="1300" spc="4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không</a:t>
            </a:r>
            <a:r>
              <a:rPr dirty="0" sz="1300" spc="4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phù</a:t>
            </a:r>
            <a:r>
              <a:rPr dirty="0" sz="1300" spc="45">
                <a:latin typeface="Microsoft Sans Serif"/>
                <a:cs typeface="Microsoft Sans Serif"/>
              </a:rPr>
              <a:t> </a:t>
            </a:r>
            <a:r>
              <a:rPr dirty="0" sz="1300" spc="40">
                <a:latin typeface="Microsoft Sans Serif"/>
                <a:cs typeface="Microsoft Sans Serif"/>
              </a:rPr>
              <a:t>hợp/</a:t>
            </a:r>
            <a:r>
              <a:rPr dirty="0" sz="1300" spc="20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thiếu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đáp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55">
                <a:latin typeface="Microsoft Sans Serif"/>
                <a:cs typeface="Microsoft Sans Serif"/>
              </a:rPr>
              <a:t>ứng</a:t>
            </a:r>
            <a:r>
              <a:rPr dirty="0" sz="1300" spc="3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ICS</a:t>
            </a:r>
            <a:endParaRPr sz="1300">
              <a:latin typeface="Microsoft Sans Serif"/>
              <a:cs typeface="Microsoft Sans Serif"/>
            </a:endParaRPr>
          </a:p>
          <a:p>
            <a:pPr algn="r" marR="3411220">
              <a:lnSpc>
                <a:spcPts val="2135"/>
              </a:lnSpc>
              <a:spcBef>
                <a:spcPts val="490"/>
              </a:spcBef>
            </a:pPr>
            <a:r>
              <a:rPr dirty="0" sz="1800" spc="-5" i="1">
                <a:solidFill>
                  <a:srgbClr val="006FC0"/>
                </a:solidFill>
                <a:latin typeface="Arial"/>
                <a:cs typeface="Arial"/>
              </a:rPr>
              <a:t>Global</a:t>
            </a:r>
            <a:r>
              <a:rPr dirty="0" sz="1800" spc="1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006FC0"/>
                </a:solidFill>
                <a:latin typeface="Arial"/>
                <a:cs typeface="Arial"/>
              </a:rPr>
              <a:t>Initiative</a:t>
            </a:r>
            <a:r>
              <a:rPr dirty="0" sz="1800" spc="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6FC0"/>
                </a:solidFill>
                <a:latin typeface="Arial"/>
                <a:cs typeface="Arial"/>
              </a:rPr>
              <a:t>for</a:t>
            </a:r>
            <a:r>
              <a:rPr dirty="0" sz="1800" spc="-1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006FC0"/>
                </a:solidFill>
                <a:latin typeface="Arial"/>
                <a:cs typeface="Arial"/>
              </a:rPr>
              <a:t>Chronic</a:t>
            </a:r>
            <a:r>
              <a:rPr dirty="0" sz="1800" spc="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006FC0"/>
                </a:solidFill>
                <a:latin typeface="Arial"/>
                <a:cs typeface="Arial"/>
              </a:rPr>
              <a:t>Obstructive</a:t>
            </a:r>
            <a:r>
              <a:rPr dirty="0" sz="1800" spc="-1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006FC0"/>
                </a:solidFill>
                <a:latin typeface="Arial"/>
                <a:cs typeface="Arial"/>
              </a:rPr>
              <a:t>Lung</a:t>
            </a:r>
            <a:r>
              <a:rPr dirty="0" sz="1800" spc="1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006FC0"/>
                </a:solidFill>
                <a:latin typeface="Arial"/>
                <a:cs typeface="Arial"/>
              </a:rPr>
              <a:t>Disease</a:t>
            </a:r>
            <a:endParaRPr sz="1800">
              <a:latin typeface="Arial"/>
              <a:cs typeface="Arial"/>
            </a:endParaRPr>
          </a:p>
          <a:p>
            <a:pPr algn="r" marR="3410585">
              <a:lnSpc>
                <a:spcPts val="2135"/>
              </a:lnSpc>
            </a:pPr>
            <a:r>
              <a:rPr dirty="0" sz="1800" spc="-10" i="1">
                <a:solidFill>
                  <a:srgbClr val="006FC0"/>
                </a:solidFill>
                <a:latin typeface="Arial"/>
                <a:cs typeface="Arial"/>
              </a:rPr>
              <a:t>2022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781939"/>
            <a:ext cx="672909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943735"/>
                </a:solidFill>
              </a:rPr>
              <a:t>Chỉ</a:t>
            </a:r>
            <a:r>
              <a:rPr dirty="0" sz="3300" spc="-25">
                <a:solidFill>
                  <a:srgbClr val="943735"/>
                </a:solidFill>
              </a:rPr>
              <a:t> </a:t>
            </a:r>
            <a:r>
              <a:rPr dirty="0" sz="3300">
                <a:solidFill>
                  <a:srgbClr val="943735"/>
                </a:solidFill>
              </a:rPr>
              <a:t>định</a:t>
            </a:r>
            <a:r>
              <a:rPr dirty="0" sz="3300" spc="-25">
                <a:solidFill>
                  <a:srgbClr val="943735"/>
                </a:solidFill>
              </a:rPr>
              <a:t> </a:t>
            </a:r>
            <a:r>
              <a:rPr dirty="0" sz="3300" spc="-5">
                <a:solidFill>
                  <a:srgbClr val="943735"/>
                </a:solidFill>
              </a:rPr>
              <a:t>và</a:t>
            </a:r>
            <a:r>
              <a:rPr dirty="0" sz="3300" spc="-15">
                <a:solidFill>
                  <a:srgbClr val="943735"/>
                </a:solidFill>
              </a:rPr>
              <a:t> </a:t>
            </a:r>
            <a:r>
              <a:rPr dirty="0" sz="3300" spc="-5">
                <a:solidFill>
                  <a:srgbClr val="943735"/>
                </a:solidFill>
              </a:rPr>
              <a:t>sử</a:t>
            </a:r>
            <a:r>
              <a:rPr dirty="0" sz="3300" spc="-15">
                <a:solidFill>
                  <a:srgbClr val="943735"/>
                </a:solidFill>
              </a:rPr>
              <a:t> </a:t>
            </a:r>
            <a:r>
              <a:rPr dirty="0" sz="3300">
                <a:solidFill>
                  <a:srgbClr val="943735"/>
                </a:solidFill>
              </a:rPr>
              <a:t>dụng</a:t>
            </a:r>
            <a:r>
              <a:rPr dirty="0" sz="3300" spc="-15">
                <a:solidFill>
                  <a:srgbClr val="943735"/>
                </a:solidFill>
              </a:rPr>
              <a:t> </a:t>
            </a:r>
            <a:r>
              <a:rPr dirty="0" sz="3300" spc="-10">
                <a:solidFill>
                  <a:srgbClr val="943735"/>
                </a:solidFill>
              </a:rPr>
              <a:t>ICS</a:t>
            </a:r>
            <a:r>
              <a:rPr dirty="0" sz="3300" spc="-5">
                <a:solidFill>
                  <a:srgbClr val="943735"/>
                </a:solidFill>
              </a:rPr>
              <a:t> </a:t>
            </a:r>
            <a:r>
              <a:rPr dirty="0" sz="3300">
                <a:solidFill>
                  <a:srgbClr val="943735"/>
                </a:solidFill>
              </a:rPr>
              <a:t>hiệu</a:t>
            </a:r>
            <a:r>
              <a:rPr dirty="0" sz="3300" spc="-25">
                <a:solidFill>
                  <a:srgbClr val="943735"/>
                </a:solidFill>
              </a:rPr>
              <a:t> </a:t>
            </a:r>
            <a:r>
              <a:rPr dirty="0" sz="3300">
                <a:solidFill>
                  <a:srgbClr val="943735"/>
                </a:solidFill>
              </a:rPr>
              <a:t>quả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551" y="1752600"/>
            <a:ext cx="8845295" cy="37505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12316" y="7261352"/>
            <a:ext cx="6474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006FC0"/>
                </a:solidFill>
                <a:latin typeface="Arial"/>
                <a:cs typeface="Arial"/>
              </a:rPr>
              <a:t>Global</a:t>
            </a:r>
            <a:r>
              <a:rPr dirty="0" sz="1800" spc="-2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006FC0"/>
                </a:solidFill>
                <a:latin typeface="Arial"/>
                <a:cs typeface="Arial"/>
              </a:rPr>
              <a:t>Initiative</a:t>
            </a:r>
            <a:r>
              <a:rPr dirty="0" sz="1800" spc="-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006FC0"/>
                </a:solidFill>
                <a:latin typeface="Arial"/>
                <a:cs typeface="Arial"/>
              </a:rPr>
              <a:t>for</a:t>
            </a:r>
            <a:r>
              <a:rPr dirty="0" sz="1800" spc="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6FC0"/>
                </a:solidFill>
                <a:latin typeface="Arial"/>
                <a:cs typeface="Arial"/>
              </a:rPr>
              <a:t>Chronic </a:t>
            </a:r>
            <a:r>
              <a:rPr dirty="0" sz="1800" spc="-5" b="1" i="1">
                <a:solidFill>
                  <a:srgbClr val="006FC0"/>
                </a:solidFill>
                <a:latin typeface="Arial"/>
                <a:cs typeface="Arial"/>
              </a:rPr>
              <a:t>Obstructive</a:t>
            </a:r>
            <a:r>
              <a:rPr dirty="0" sz="1800" b="1" i="1">
                <a:solidFill>
                  <a:srgbClr val="006FC0"/>
                </a:solidFill>
                <a:latin typeface="Arial"/>
                <a:cs typeface="Arial"/>
              </a:rPr>
              <a:t> Lung</a:t>
            </a:r>
            <a:r>
              <a:rPr dirty="0" sz="1800" spc="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006FC0"/>
                </a:solidFill>
                <a:latin typeface="Arial"/>
                <a:cs typeface="Arial"/>
              </a:rPr>
              <a:t>Disease</a:t>
            </a:r>
            <a:r>
              <a:rPr dirty="0" sz="1800" spc="1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006FC0"/>
                </a:solidFill>
                <a:latin typeface="Arial"/>
                <a:cs typeface="Arial"/>
              </a:rPr>
              <a:t>2022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9270" y="517906"/>
            <a:ext cx="77260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>
                <a:latin typeface="Microsoft Sans Serif"/>
                <a:cs typeface="Microsoft Sans Serif"/>
              </a:rPr>
              <a:t>Chiến</a:t>
            </a:r>
            <a:r>
              <a:rPr dirty="0" sz="2000" spc="45">
                <a:latin typeface="Microsoft Sans Serif"/>
                <a:cs typeface="Microsoft Sans Serif"/>
              </a:rPr>
              <a:t> </a:t>
            </a:r>
            <a:r>
              <a:rPr dirty="0" sz="2000" spc="95">
                <a:latin typeface="Microsoft Sans Serif"/>
                <a:cs typeface="Microsoft Sans Serif"/>
              </a:rPr>
              <a:t>lược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toàn</a:t>
            </a:r>
            <a:r>
              <a:rPr dirty="0" sz="2000" spc="15">
                <a:latin typeface="Microsoft Sans Serif"/>
                <a:cs typeface="Microsoft Sans Serif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cầu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trong</a:t>
            </a:r>
            <a:r>
              <a:rPr dirty="0" sz="2000" spc="-5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chẩn</a:t>
            </a:r>
            <a:r>
              <a:rPr dirty="0" sz="2000" spc="-25">
                <a:latin typeface="Microsoft Sans Serif"/>
                <a:cs typeface="Microsoft Sans Serif"/>
              </a:rPr>
              <a:t> </a:t>
            </a:r>
            <a:r>
              <a:rPr dirty="0" sz="2000" spc="-15">
                <a:latin typeface="Microsoft Sans Serif"/>
                <a:cs typeface="Microsoft Sans Serif"/>
              </a:rPr>
              <a:t>đoán,</a:t>
            </a:r>
            <a:r>
              <a:rPr dirty="0" sz="2000" spc="-10">
                <a:latin typeface="Microsoft Sans Serif"/>
                <a:cs typeface="Microsoft Sans Serif"/>
              </a:rPr>
              <a:t> quản</a:t>
            </a:r>
            <a:r>
              <a:rPr dirty="0" sz="2000" spc="10">
                <a:latin typeface="Microsoft Sans Serif"/>
                <a:cs typeface="Microsoft Sans Serif"/>
              </a:rPr>
              <a:t> </a:t>
            </a:r>
            <a:r>
              <a:rPr dirty="0" sz="2000" spc="-15">
                <a:latin typeface="Microsoft Sans Serif"/>
                <a:cs typeface="Microsoft Sans Serif"/>
              </a:rPr>
              <a:t>lý</a:t>
            </a:r>
            <a:r>
              <a:rPr dirty="0" sz="2000" spc="15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và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105">
                <a:latin typeface="Microsoft Sans Serif"/>
                <a:cs typeface="Microsoft Sans Serif"/>
              </a:rPr>
              <a:t>dự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phòng</a:t>
            </a:r>
            <a:r>
              <a:rPr dirty="0" sz="2000" spc="15">
                <a:latin typeface="Microsoft Sans Serif"/>
                <a:cs typeface="Microsoft Sans Serif"/>
              </a:rPr>
              <a:t> </a:t>
            </a:r>
            <a:r>
              <a:rPr dirty="0" sz="2000" spc="-15">
                <a:latin typeface="Microsoft Sans Serif"/>
                <a:cs typeface="Microsoft Sans Serif"/>
              </a:rPr>
              <a:t>BPTNMT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3900" y="893140"/>
            <a:ext cx="48266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09925" algn="l"/>
              </a:tabLst>
            </a:pPr>
            <a:r>
              <a:rPr dirty="0" spc="-30"/>
              <a:t>Địn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40"/>
              <a:t>ng</a:t>
            </a:r>
            <a:r>
              <a:rPr dirty="0" spc="-30"/>
              <a:t>hĩ</a:t>
            </a:r>
            <a:r>
              <a:rPr dirty="0"/>
              <a:t>a</a:t>
            </a:r>
            <a:r>
              <a:rPr dirty="0"/>
              <a:t>	</a:t>
            </a:r>
            <a:r>
              <a:rPr dirty="0" spc="-40"/>
              <a:t>C</a:t>
            </a:r>
            <a:r>
              <a:rPr dirty="0" spc="-35"/>
              <a:t>O</a:t>
            </a:r>
            <a:r>
              <a:rPr dirty="0" spc="-35"/>
              <a:t>P</a:t>
            </a:r>
            <a:r>
              <a:rPr dirty="0"/>
              <a:t>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2891" y="1838222"/>
            <a:ext cx="8934450" cy="4634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76250" marR="5080" indent="-464184">
              <a:lnSpc>
                <a:spcPct val="150000"/>
              </a:lnSpc>
              <a:spcBef>
                <a:spcPts val="100"/>
              </a:spcBef>
              <a:buClr>
                <a:srgbClr val="DD8046"/>
              </a:buClr>
              <a:buFont typeface="Wingdings"/>
              <a:buChar char=""/>
              <a:tabLst>
                <a:tab pos="476884" algn="l"/>
              </a:tabLst>
            </a:pP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COPD:</a:t>
            </a:r>
            <a:r>
              <a:rPr dirty="0" sz="2800" spc="69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5">
                <a:solidFill>
                  <a:srgbClr val="775F54"/>
                </a:solidFill>
                <a:latin typeface="Times New Roman"/>
                <a:cs typeface="Times New Roman"/>
              </a:rPr>
              <a:t>là 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bệnh</a:t>
            </a:r>
            <a:r>
              <a:rPr dirty="0" sz="2800" spc="69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thường</a:t>
            </a:r>
            <a:r>
              <a:rPr dirty="0" sz="2800" spc="69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gặp,</a:t>
            </a:r>
            <a:r>
              <a:rPr dirty="0" sz="2800" spc="69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775F54"/>
                </a:solidFill>
                <a:latin typeface="Times New Roman"/>
                <a:cs typeface="Times New Roman"/>
              </a:rPr>
              <a:t>có</a:t>
            </a:r>
            <a:r>
              <a:rPr dirty="0" sz="2800" spc="700" i="1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775F54"/>
                </a:solidFill>
                <a:latin typeface="Times New Roman"/>
                <a:cs typeface="Times New Roman"/>
              </a:rPr>
              <a:t>thể</a:t>
            </a:r>
            <a:r>
              <a:rPr dirty="0" sz="2800" spc="700" i="1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775F54"/>
                </a:solidFill>
                <a:latin typeface="Times New Roman"/>
                <a:cs typeface="Times New Roman"/>
              </a:rPr>
              <a:t>dự</a:t>
            </a:r>
            <a:r>
              <a:rPr dirty="0" sz="2800" spc="700" i="1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80" i="1">
                <a:solidFill>
                  <a:srgbClr val="775F54"/>
                </a:solidFill>
                <a:latin typeface="Times New Roman"/>
                <a:cs typeface="Times New Roman"/>
              </a:rPr>
              <a:t>phòng </a:t>
            </a:r>
            <a:r>
              <a:rPr dirty="0" sz="2800" spc="5">
                <a:solidFill>
                  <a:srgbClr val="775F54"/>
                </a:solidFill>
                <a:latin typeface="Times New Roman"/>
                <a:cs typeface="Times New Roman"/>
              </a:rPr>
              <a:t>và  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điều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 trị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được,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đặc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trưng </a:t>
            </a:r>
            <a:r>
              <a:rPr dirty="0" sz="2800" spc="-165">
                <a:solidFill>
                  <a:srgbClr val="775F54"/>
                </a:solidFill>
                <a:latin typeface="Times New Roman"/>
                <a:cs typeface="Times New Roman"/>
              </a:rPr>
              <a:t>các</a:t>
            </a:r>
            <a:r>
              <a:rPr dirty="0" sz="2800" spc="-16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triệu chứng dai dẳng </a:t>
            </a:r>
            <a:r>
              <a:rPr dirty="0" sz="2800" spc="5">
                <a:solidFill>
                  <a:srgbClr val="775F54"/>
                </a:solidFill>
                <a:latin typeface="Times New Roman"/>
                <a:cs typeface="Times New Roman"/>
              </a:rPr>
              <a:t>và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giới hạn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đường thở hoặc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phế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nang thường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do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tiếp </a:t>
            </a:r>
            <a:r>
              <a:rPr dirty="0" sz="2800" spc="-135">
                <a:solidFill>
                  <a:srgbClr val="775F54"/>
                </a:solidFill>
                <a:latin typeface="Times New Roman"/>
                <a:cs typeface="Times New Roman"/>
              </a:rPr>
              <a:t>xúc</a:t>
            </a:r>
            <a:r>
              <a:rPr dirty="0" sz="2800" spc="-13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với hạt </a:t>
            </a:r>
            <a:r>
              <a:rPr dirty="0" sz="2800" spc="5">
                <a:solidFill>
                  <a:srgbClr val="775F54"/>
                </a:solidFill>
                <a:latin typeface="Times New Roman"/>
                <a:cs typeface="Times New Roman"/>
              </a:rPr>
              <a:t>và </a:t>
            </a:r>
            <a:r>
              <a:rPr dirty="0" sz="2800" spc="10">
                <a:solidFill>
                  <a:srgbClr val="775F54"/>
                </a:solidFill>
                <a:latin typeface="Times New Roman"/>
                <a:cs typeface="Times New Roman"/>
              </a:rPr>
              <a:t>khí </a:t>
            </a:r>
            <a:r>
              <a:rPr dirty="0" sz="2800" spc="-68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độc hại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có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thể </a:t>
            </a:r>
            <a:r>
              <a:rPr dirty="0" sz="2800" spc="-160">
                <a:solidFill>
                  <a:srgbClr val="775F54"/>
                </a:solidFill>
                <a:latin typeface="Times New Roman"/>
                <a:cs typeface="Times New Roman"/>
              </a:rPr>
              <a:t>kèm</a:t>
            </a:r>
            <a:r>
              <a:rPr dirty="0" sz="2800" spc="-15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theo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sự </a:t>
            </a:r>
            <a:r>
              <a:rPr dirty="0" sz="2800" spc="-120">
                <a:solidFill>
                  <a:srgbClr val="775F54"/>
                </a:solidFill>
                <a:latin typeface="Times New Roman"/>
                <a:cs typeface="Times New Roman"/>
              </a:rPr>
              <a:t>phát</a:t>
            </a:r>
            <a:r>
              <a:rPr dirty="0" sz="2800" spc="-114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triển bất thường 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của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phổi, </a:t>
            </a:r>
            <a:r>
              <a:rPr dirty="0" sz="2800" spc="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bệnh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đồng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 mắc</a:t>
            </a:r>
            <a:r>
              <a:rPr dirty="0" sz="2800" spc="1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165">
                <a:solidFill>
                  <a:srgbClr val="775F54"/>
                </a:solidFill>
                <a:latin typeface="Times New Roman"/>
                <a:cs typeface="Times New Roman"/>
              </a:rPr>
              <a:t>làm</a:t>
            </a:r>
            <a:r>
              <a:rPr dirty="0" sz="2800" spc="-6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tăng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160">
                <a:solidFill>
                  <a:srgbClr val="775F54"/>
                </a:solidFill>
                <a:latin typeface="Times New Roman"/>
                <a:cs typeface="Times New Roman"/>
              </a:rPr>
              <a:t>tàn</a:t>
            </a:r>
            <a:r>
              <a:rPr dirty="0" sz="2800" spc="-7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phế</a:t>
            </a:r>
            <a:r>
              <a:rPr dirty="0" sz="2800" spc="-2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5">
                <a:solidFill>
                  <a:srgbClr val="775F54"/>
                </a:solidFill>
                <a:latin typeface="Times New Roman"/>
                <a:cs typeface="Times New Roman"/>
              </a:rPr>
              <a:t>và</a:t>
            </a:r>
            <a:r>
              <a:rPr dirty="0" sz="2800" spc="-1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tử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vong</a:t>
            </a:r>
            <a:endParaRPr sz="2800">
              <a:latin typeface="Times New Roman"/>
              <a:cs typeface="Times New Roman"/>
            </a:endParaRPr>
          </a:p>
          <a:p>
            <a:pPr algn="just" marL="476250" marR="10160" indent="-464184">
              <a:lnSpc>
                <a:spcPct val="150100"/>
              </a:lnSpc>
              <a:spcBef>
                <a:spcPts val="994"/>
              </a:spcBef>
              <a:buClr>
                <a:srgbClr val="DD8046"/>
              </a:buClr>
              <a:buFont typeface="Wingdings"/>
              <a:buChar char=""/>
              <a:tabLst>
                <a:tab pos="476884" algn="l"/>
              </a:tabLst>
            </a:pPr>
            <a:r>
              <a:rPr dirty="0" sz="2800" spc="-165">
                <a:solidFill>
                  <a:srgbClr val="775F54"/>
                </a:solidFill>
                <a:latin typeface="Times New Roman"/>
                <a:cs typeface="Times New Roman"/>
              </a:rPr>
              <a:t>Các</a:t>
            </a:r>
            <a:r>
              <a:rPr dirty="0" sz="2800" spc="90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đợt cấp COPD </a:t>
            </a:r>
            <a:r>
              <a:rPr dirty="0" sz="2800" spc="-160">
                <a:solidFill>
                  <a:srgbClr val="775F54"/>
                </a:solidFill>
                <a:latin typeface="Times New Roman"/>
                <a:cs typeface="Times New Roman"/>
              </a:rPr>
              <a:t>làm</a:t>
            </a:r>
            <a:r>
              <a:rPr dirty="0" sz="2800" spc="38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suy giảm chức năng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phổi,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giảm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chất</a:t>
            </a:r>
            <a:r>
              <a:rPr dirty="0" sz="2800" spc="-1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lượng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cộc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sống </a:t>
            </a:r>
            <a:r>
              <a:rPr dirty="0" sz="2800" spc="5">
                <a:solidFill>
                  <a:srgbClr val="775F54"/>
                </a:solidFill>
                <a:latin typeface="Times New Roman"/>
                <a:cs typeface="Times New Roman"/>
              </a:rPr>
              <a:t>và</a:t>
            </a:r>
            <a:r>
              <a:rPr dirty="0" sz="2800" spc="-3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có thể</a:t>
            </a:r>
            <a:r>
              <a:rPr dirty="0" sz="2800" spc="-2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dẫn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tới</a:t>
            </a:r>
            <a:r>
              <a:rPr dirty="0" sz="2800" spc="-15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775F54"/>
                </a:solidFill>
                <a:latin typeface="Times New Roman"/>
                <a:cs typeface="Times New Roman"/>
              </a:rPr>
              <a:t>tử</a:t>
            </a:r>
            <a:r>
              <a:rPr dirty="0" sz="2800" spc="-1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775F54"/>
                </a:solidFill>
                <a:latin typeface="Times New Roman"/>
                <a:cs typeface="Times New Roman"/>
              </a:rPr>
              <a:t>vong.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539495"/>
            <a:ext cx="1066800" cy="11369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828" y="434085"/>
            <a:ext cx="7482205" cy="1300480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Chẩn đoán </a:t>
            </a:r>
            <a:r>
              <a:rPr dirty="0" spc="-5" b="0">
                <a:solidFill>
                  <a:srgbClr val="000000"/>
                </a:solidFill>
                <a:latin typeface="Times New Roman"/>
                <a:cs typeface="Times New Roman"/>
              </a:rPr>
              <a:t>sớm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và giảm biến </a:t>
            </a:r>
            <a:r>
              <a:rPr dirty="0" spc="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chứng,</a:t>
            </a:r>
            <a:r>
              <a:rPr dirty="0" spc="-3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tốc</a:t>
            </a:r>
            <a:r>
              <a:rPr dirty="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độ</a:t>
            </a:r>
            <a:r>
              <a:rPr dirty="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phát</a:t>
            </a:r>
            <a:r>
              <a:rPr dirty="0" spc="-2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triển</a:t>
            </a:r>
            <a:r>
              <a:rPr dirty="0" spc="-3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của</a:t>
            </a:r>
            <a:r>
              <a:rPr dirty="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bệnh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6428" y="6971792"/>
            <a:ext cx="12706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SimSun"/>
                <a:cs typeface="SimSun"/>
              </a:rPr>
              <a:t>2:</a:t>
            </a:r>
            <a:r>
              <a:rPr dirty="0" sz="2800" spc="-80">
                <a:latin typeface="SimSun"/>
                <a:cs typeface="SimSun"/>
              </a:rPr>
              <a:t> </a:t>
            </a:r>
            <a:r>
              <a:rPr dirty="0" sz="2800" spc="-5">
                <a:latin typeface="SimSun"/>
                <a:cs typeface="SimSun"/>
              </a:rPr>
              <a:t>52%.</a:t>
            </a:r>
            <a:endParaRPr sz="28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224" y="1752600"/>
            <a:ext cx="7997952" cy="48173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8340" y="6568846"/>
            <a:ext cx="9159875" cy="1172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70230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570865" algn="l"/>
                <a:tab pos="7194550" algn="l"/>
              </a:tabLst>
            </a:pPr>
            <a:r>
              <a:rPr dirty="0" sz="2800" spc="-5">
                <a:latin typeface="Microsoft Sans Serif"/>
                <a:cs typeface="Microsoft Sans Serif"/>
              </a:rPr>
              <a:t>Tỷ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15">
                <a:latin typeface="Microsoft Sans Serif"/>
                <a:cs typeface="Microsoft Sans Serif"/>
              </a:rPr>
              <a:t>lệ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SimSun"/>
                <a:cs typeface="SimSun"/>
              </a:rPr>
              <a:t>ch</a:t>
            </a:r>
            <a:r>
              <a:rPr dirty="0" sz="2800" spc="-5">
                <a:latin typeface="Cambria"/>
                <a:cs typeface="Cambria"/>
              </a:rPr>
              <a:t>ẩ</a:t>
            </a:r>
            <a:r>
              <a:rPr dirty="0" sz="2800" spc="-5">
                <a:latin typeface="SimSun"/>
                <a:cs typeface="SimSun"/>
              </a:rPr>
              <a:t>n</a:t>
            </a:r>
            <a:r>
              <a:rPr dirty="0" sz="2800" spc="-10">
                <a:latin typeface="SimSun"/>
                <a:cs typeface="SimSun"/>
              </a:rPr>
              <a:t> </a:t>
            </a:r>
            <a:r>
              <a:rPr dirty="0" sz="2800" spc="-5">
                <a:latin typeface="Cambria"/>
                <a:cs typeface="Cambria"/>
              </a:rPr>
              <a:t>đ</a:t>
            </a:r>
            <a:r>
              <a:rPr dirty="0" sz="2800" spc="-5">
                <a:latin typeface="SimSun"/>
                <a:cs typeface="SimSun"/>
              </a:rPr>
              <a:t>oán</a:t>
            </a:r>
            <a:r>
              <a:rPr dirty="0" sz="2800" spc="10">
                <a:latin typeface="SimSun"/>
                <a:cs typeface="SimSun"/>
              </a:rPr>
              <a:t> </a:t>
            </a:r>
            <a:r>
              <a:rPr dirty="0" sz="2800">
                <a:latin typeface="SimSun"/>
                <a:cs typeface="SimSun"/>
              </a:rPr>
              <a:t>s</a:t>
            </a:r>
            <a:r>
              <a:rPr dirty="0" sz="2800">
                <a:latin typeface="Cambria"/>
                <a:cs typeface="Cambria"/>
              </a:rPr>
              <a:t>ớ</a:t>
            </a:r>
            <a:r>
              <a:rPr dirty="0" sz="2800">
                <a:latin typeface="SimSun"/>
                <a:cs typeface="SimSun"/>
              </a:rPr>
              <a:t>m còn</a:t>
            </a:r>
            <a:r>
              <a:rPr dirty="0" sz="2800" spc="10">
                <a:latin typeface="SimSun"/>
                <a:cs typeface="SimSun"/>
              </a:rPr>
              <a:t> </a:t>
            </a:r>
            <a:r>
              <a:rPr dirty="0" sz="2800">
                <a:latin typeface="SimSun"/>
                <a:cs typeface="SimSun"/>
              </a:rPr>
              <a:t>th</a:t>
            </a:r>
            <a:r>
              <a:rPr dirty="0" sz="2800">
                <a:latin typeface="Cambria"/>
                <a:cs typeface="Cambria"/>
              </a:rPr>
              <a:t>ấ</a:t>
            </a:r>
            <a:r>
              <a:rPr dirty="0" sz="2800">
                <a:latin typeface="SimSun"/>
                <a:cs typeface="SimSun"/>
              </a:rPr>
              <a:t>p:</a:t>
            </a:r>
            <a:r>
              <a:rPr dirty="0" sz="2800" spc="-10">
                <a:latin typeface="SimSun"/>
                <a:cs typeface="SimSun"/>
              </a:rPr>
              <a:t> </a:t>
            </a:r>
            <a:r>
              <a:rPr dirty="0" sz="2800" spc="-5">
                <a:latin typeface="SimSun"/>
                <a:cs typeface="SimSun"/>
              </a:rPr>
              <a:t>17,1</a:t>
            </a:r>
            <a:r>
              <a:rPr dirty="0" sz="2800" spc="-10">
                <a:latin typeface="SimSun"/>
                <a:cs typeface="SimSun"/>
              </a:rPr>
              <a:t> </a:t>
            </a:r>
            <a:r>
              <a:rPr dirty="0" sz="2800" spc="-5">
                <a:latin typeface="SimSun"/>
                <a:cs typeface="SimSun"/>
              </a:rPr>
              <a:t>g</a:t>
            </a:r>
            <a:r>
              <a:rPr dirty="0" sz="2800" spc="-5">
                <a:latin typeface="Cambria"/>
                <a:cs typeface="Cambria"/>
              </a:rPr>
              <a:t>đ	</a:t>
            </a:r>
            <a:r>
              <a:rPr dirty="0" sz="2800" spc="-5">
                <a:latin typeface="SimSun"/>
                <a:cs typeface="SimSun"/>
              </a:rPr>
              <a:t>1,</a:t>
            </a:r>
            <a:r>
              <a:rPr dirty="0" sz="2800" spc="-60">
                <a:latin typeface="SimSun"/>
                <a:cs typeface="SimSun"/>
              </a:rPr>
              <a:t> </a:t>
            </a:r>
            <a:r>
              <a:rPr dirty="0" sz="2800" spc="-5">
                <a:latin typeface="SimSun"/>
                <a:cs typeface="SimSun"/>
              </a:rPr>
              <a:t>g</a:t>
            </a:r>
            <a:r>
              <a:rPr dirty="0" sz="2800" spc="-5">
                <a:latin typeface="Cambria"/>
                <a:cs typeface="Cambria"/>
              </a:rPr>
              <a:t>đ</a:t>
            </a:r>
            <a:endParaRPr sz="2800">
              <a:latin typeface="Cambria"/>
              <a:cs typeface="Cambria"/>
            </a:endParaRPr>
          </a:p>
          <a:p>
            <a:pPr marL="12700" marR="5080">
              <a:lnSpc>
                <a:spcPts val="1639"/>
              </a:lnSpc>
              <a:spcBef>
                <a:spcPts val="2435"/>
              </a:spcBef>
            </a:pPr>
            <a:r>
              <a:rPr dirty="0" sz="1400" spc="-5">
                <a:solidFill>
                  <a:srgbClr val="212121"/>
                </a:solidFill>
                <a:latin typeface="Microsoft Sans Serif"/>
                <a:cs typeface="Microsoft Sans Serif"/>
              </a:rPr>
              <a:t>Barrecheguren,</a:t>
            </a:r>
            <a:r>
              <a:rPr dirty="0" sz="1400" spc="-3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212121"/>
                </a:solidFill>
                <a:latin typeface="Microsoft Sans Serif"/>
                <a:cs typeface="Microsoft Sans Serif"/>
              </a:rPr>
              <a:t>Miriam,</a:t>
            </a:r>
            <a:r>
              <a:rPr dirty="0" sz="1400" spc="1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212121"/>
                </a:solidFill>
                <a:latin typeface="Microsoft Sans Serif"/>
                <a:cs typeface="Microsoft Sans Serif"/>
              </a:rPr>
              <a:t>Cruz</a:t>
            </a:r>
            <a:r>
              <a:rPr dirty="0" sz="1400" spc="1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212121"/>
                </a:solidFill>
                <a:latin typeface="Microsoft Sans Serif"/>
                <a:cs typeface="Microsoft Sans Serif"/>
              </a:rPr>
              <a:t>González,</a:t>
            </a:r>
            <a:r>
              <a:rPr dirty="0" sz="1400" spc="-2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212121"/>
                </a:solidFill>
                <a:latin typeface="Microsoft Sans Serif"/>
                <a:cs typeface="Microsoft Sans Serif"/>
              </a:rPr>
              <a:t>and </a:t>
            </a:r>
            <a:r>
              <a:rPr dirty="0" sz="1400" spc="-5">
                <a:solidFill>
                  <a:srgbClr val="212121"/>
                </a:solidFill>
                <a:latin typeface="Microsoft Sans Serif"/>
                <a:cs typeface="Microsoft Sans Serif"/>
              </a:rPr>
              <a:t>Marc</a:t>
            </a:r>
            <a:r>
              <a:rPr dirty="0" sz="1400" spc="1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212121"/>
                </a:solidFill>
                <a:latin typeface="Microsoft Sans Serif"/>
                <a:cs typeface="Microsoft Sans Serif"/>
              </a:rPr>
              <a:t>Miravitlles.</a:t>
            </a:r>
            <a:r>
              <a:rPr dirty="0" sz="140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">
                <a:solidFill>
                  <a:srgbClr val="212121"/>
                </a:solidFill>
                <a:latin typeface="Microsoft Sans Serif"/>
                <a:cs typeface="Microsoft Sans Serif"/>
              </a:rPr>
              <a:t>"What</a:t>
            </a:r>
            <a:r>
              <a:rPr dirty="0" sz="1400" spc="-1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212121"/>
                </a:solidFill>
                <a:latin typeface="Microsoft Sans Serif"/>
                <a:cs typeface="Microsoft Sans Serif"/>
              </a:rPr>
              <a:t>have</a:t>
            </a:r>
            <a:r>
              <a:rPr dirty="0" sz="1400" spc="2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212121"/>
                </a:solidFill>
                <a:latin typeface="Microsoft Sans Serif"/>
                <a:cs typeface="Microsoft Sans Serif"/>
              </a:rPr>
              <a:t>we</a:t>
            </a:r>
            <a:r>
              <a:rPr dirty="0" sz="1400" spc="4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212121"/>
                </a:solidFill>
                <a:latin typeface="Microsoft Sans Serif"/>
                <a:cs typeface="Microsoft Sans Serif"/>
              </a:rPr>
              <a:t>learned</a:t>
            </a:r>
            <a:r>
              <a:rPr dirty="0" sz="1400" spc="-2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212121"/>
                </a:solidFill>
                <a:latin typeface="Microsoft Sans Serif"/>
                <a:cs typeface="Microsoft Sans Serif"/>
              </a:rPr>
              <a:t>from</a:t>
            </a:r>
            <a:r>
              <a:rPr dirty="0" sz="1400" spc="-5">
                <a:solidFill>
                  <a:srgbClr val="212121"/>
                </a:solidFill>
                <a:latin typeface="Microsoft Sans Serif"/>
                <a:cs typeface="Microsoft Sans Serif"/>
              </a:rPr>
              <a:t> observational</a:t>
            </a:r>
            <a:r>
              <a:rPr dirty="0" sz="1400" spc="-2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212121"/>
                </a:solidFill>
                <a:latin typeface="Microsoft Sans Serif"/>
                <a:cs typeface="Microsoft Sans Serif"/>
              </a:rPr>
              <a:t>studies</a:t>
            </a:r>
            <a:r>
              <a:rPr dirty="0" sz="1400" spc="-1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212121"/>
                </a:solidFill>
                <a:latin typeface="Microsoft Sans Serif"/>
                <a:cs typeface="Microsoft Sans Serif"/>
              </a:rPr>
              <a:t>and </a:t>
            </a:r>
            <a:r>
              <a:rPr dirty="0" sz="1400" spc="-36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212121"/>
                </a:solidFill>
                <a:latin typeface="Microsoft Sans Serif"/>
                <a:cs typeface="Microsoft Sans Serif"/>
              </a:rPr>
              <a:t>clinical</a:t>
            </a:r>
            <a:r>
              <a:rPr dirty="0" sz="1400" spc="-1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212121"/>
                </a:solidFill>
                <a:latin typeface="Microsoft Sans Serif"/>
                <a:cs typeface="Microsoft Sans Serif"/>
              </a:rPr>
              <a:t>trials</a:t>
            </a:r>
            <a:r>
              <a:rPr dirty="0" sz="1400" spc="-1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212121"/>
                </a:solidFill>
                <a:latin typeface="Microsoft Sans Serif"/>
                <a:cs typeface="Microsoft Sans Serif"/>
              </a:rPr>
              <a:t>of</a:t>
            </a:r>
            <a:r>
              <a:rPr dirty="0" sz="1400" spc="1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212121"/>
                </a:solidFill>
                <a:latin typeface="Microsoft Sans Serif"/>
                <a:cs typeface="Microsoft Sans Serif"/>
              </a:rPr>
              <a:t>mild</a:t>
            </a:r>
            <a:r>
              <a:rPr dirty="0" sz="1400">
                <a:solidFill>
                  <a:srgbClr val="212121"/>
                </a:solidFill>
                <a:latin typeface="Microsoft Sans Serif"/>
                <a:cs typeface="Microsoft Sans Serif"/>
              </a:rPr>
              <a:t> to</a:t>
            </a:r>
            <a:r>
              <a:rPr dirty="0" sz="1400" spc="1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212121"/>
                </a:solidFill>
                <a:latin typeface="Microsoft Sans Serif"/>
                <a:cs typeface="Microsoft Sans Serif"/>
              </a:rPr>
              <a:t>moderate</a:t>
            </a:r>
            <a:r>
              <a:rPr dirty="0" sz="1400" spc="-2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212121"/>
                </a:solidFill>
                <a:latin typeface="Microsoft Sans Serif"/>
                <a:cs typeface="Microsoft Sans Serif"/>
              </a:rPr>
              <a:t>COPD?."</a:t>
            </a:r>
            <a:r>
              <a:rPr dirty="0" sz="1400" spc="2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 i="1">
                <a:solidFill>
                  <a:srgbClr val="212121"/>
                </a:solidFill>
                <a:latin typeface="Arial"/>
                <a:cs typeface="Arial"/>
              </a:rPr>
              <a:t>Respiratory</a:t>
            </a:r>
            <a:r>
              <a:rPr dirty="0" sz="1400" spc="-40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212121"/>
                </a:solidFill>
                <a:latin typeface="Arial"/>
                <a:cs typeface="Arial"/>
              </a:rPr>
              <a:t>Research</a:t>
            </a:r>
            <a:r>
              <a:rPr dirty="0" sz="1400" spc="-30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12121"/>
                </a:solidFill>
                <a:latin typeface="Microsoft Sans Serif"/>
                <a:cs typeface="Microsoft Sans Serif"/>
              </a:rPr>
              <a:t>19.1</a:t>
            </a:r>
            <a:r>
              <a:rPr dirty="0" sz="1400" spc="-1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212121"/>
                </a:solidFill>
                <a:latin typeface="Microsoft Sans Serif"/>
                <a:cs typeface="Microsoft Sans Serif"/>
              </a:rPr>
              <a:t>(2018):</a:t>
            </a:r>
            <a:r>
              <a:rPr dirty="0" sz="1400" spc="-2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Microsoft Sans Serif"/>
                <a:cs typeface="Microsoft Sans Serif"/>
              </a:rPr>
              <a:t>1-11.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27" y="435863"/>
            <a:ext cx="9381744" cy="62682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7031228"/>
            <a:ext cx="88601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Yang,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65">
                <a:latin typeface="Calibri"/>
                <a:cs typeface="Calibri"/>
              </a:rPr>
              <a:t>W.,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60">
                <a:latin typeface="Calibri"/>
                <a:cs typeface="Calibri"/>
              </a:rPr>
              <a:t>F.,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C., </a:t>
            </a:r>
            <a:r>
              <a:rPr dirty="0" sz="1800" spc="5">
                <a:latin typeface="Calibri"/>
                <a:cs typeface="Calibri"/>
              </a:rPr>
              <a:t>Meng, </a:t>
            </a:r>
            <a:r>
              <a:rPr dirty="0" sz="1800" spc="-10">
                <a:latin typeface="Calibri"/>
                <a:cs typeface="Calibri"/>
              </a:rPr>
              <a:t>J.,</a:t>
            </a:r>
            <a:r>
              <a:rPr dirty="0" sz="1800">
                <a:latin typeface="Calibri"/>
                <a:cs typeface="Calibri"/>
              </a:rPr>
              <a:t> &amp;</a:t>
            </a:r>
            <a:r>
              <a:rPr dirty="0" sz="1800" spc="-10">
                <a:latin typeface="Calibri"/>
                <a:cs typeface="Calibri"/>
              </a:rPr>
              <a:t> Wang,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5">
                <a:latin typeface="Calibri"/>
                <a:cs typeface="Calibri"/>
              </a:rPr>
              <a:t>Y.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(2021).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Focus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early </a:t>
            </a:r>
            <a:r>
              <a:rPr dirty="0" sz="1800" spc="-10">
                <a:latin typeface="Calibri"/>
                <a:cs typeface="Calibri"/>
              </a:rPr>
              <a:t>copd: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Definition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early </a:t>
            </a:r>
            <a:r>
              <a:rPr dirty="0" sz="1800" spc="-5">
                <a:latin typeface="Calibri"/>
                <a:cs typeface="Calibri"/>
              </a:rPr>
              <a:t>lung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development.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International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Journal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Chronic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Obstructive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Pulmonary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Disease,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16, 3217.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484" y="2368232"/>
            <a:ext cx="1344295" cy="1910080"/>
            <a:chOff x="574484" y="2368232"/>
            <a:chExt cx="1344295" cy="1910080"/>
          </a:xfrm>
        </p:grpSpPr>
        <p:sp>
          <p:nvSpPr>
            <p:cNvPr id="3" name="object 3"/>
            <p:cNvSpPr/>
            <p:nvPr/>
          </p:nvSpPr>
          <p:spPr>
            <a:xfrm>
              <a:off x="587502" y="2381250"/>
              <a:ext cx="1318260" cy="1884045"/>
            </a:xfrm>
            <a:custGeom>
              <a:avLst/>
              <a:gdLst/>
              <a:ahLst/>
              <a:cxnLst/>
              <a:rect l="l" t="t" r="r" b="b"/>
              <a:pathLst>
                <a:path w="1318260" h="1884045">
                  <a:moveTo>
                    <a:pt x="1318260" y="0"/>
                  </a:moveTo>
                  <a:lnTo>
                    <a:pt x="659130" y="659129"/>
                  </a:lnTo>
                  <a:lnTo>
                    <a:pt x="0" y="0"/>
                  </a:lnTo>
                  <a:lnTo>
                    <a:pt x="0" y="1224534"/>
                  </a:lnTo>
                  <a:lnTo>
                    <a:pt x="659130" y="1883664"/>
                  </a:lnTo>
                  <a:lnTo>
                    <a:pt x="1318260" y="1224534"/>
                  </a:lnTo>
                  <a:lnTo>
                    <a:pt x="13182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7502" y="2381250"/>
              <a:ext cx="1318260" cy="1884045"/>
            </a:xfrm>
            <a:custGeom>
              <a:avLst/>
              <a:gdLst/>
              <a:ahLst/>
              <a:cxnLst/>
              <a:rect l="l" t="t" r="r" b="b"/>
              <a:pathLst>
                <a:path w="1318260" h="1884045">
                  <a:moveTo>
                    <a:pt x="1318260" y="0"/>
                  </a:moveTo>
                  <a:lnTo>
                    <a:pt x="1318260" y="1224534"/>
                  </a:lnTo>
                  <a:lnTo>
                    <a:pt x="659130" y="1883664"/>
                  </a:lnTo>
                  <a:lnTo>
                    <a:pt x="0" y="1224534"/>
                  </a:lnTo>
                  <a:lnTo>
                    <a:pt x="0" y="0"/>
                  </a:lnTo>
                  <a:lnTo>
                    <a:pt x="659130" y="659129"/>
                  </a:lnTo>
                  <a:lnTo>
                    <a:pt x="1318260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14450" y="2972816"/>
            <a:ext cx="263525" cy="589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7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92744" y="2365184"/>
            <a:ext cx="8011795" cy="1250315"/>
            <a:chOff x="1892744" y="2365184"/>
            <a:chExt cx="8011795" cy="1250315"/>
          </a:xfrm>
        </p:grpSpPr>
        <p:sp>
          <p:nvSpPr>
            <p:cNvPr id="7" name="object 7"/>
            <p:cNvSpPr/>
            <p:nvPr/>
          </p:nvSpPr>
          <p:spPr>
            <a:xfrm>
              <a:off x="1905762" y="2378202"/>
              <a:ext cx="7985759" cy="1224280"/>
            </a:xfrm>
            <a:custGeom>
              <a:avLst/>
              <a:gdLst/>
              <a:ahLst/>
              <a:cxnLst/>
              <a:rect l="l" t="t" r="r" b="b"/>
              <a:pathLst>
                <a:path w="7985759" h="1224279">
                  <a:moveTo>
                    <a:pt x="7781798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7781798" y="1223772"/>
                  </a:lnTo>
                  <a:lnTo>
                    <a:pt x="7828565" y="1218385"/>
                  </a:lnTo>
                  <a:lnTo>
                    <a:pt x="7871497" y="1203041"/>
                  </a:lnTo>
                  <a:lnTo>
                    <a:pt x="7909367" y="1178965"/>
                  </a:lnTo>
                  <a:lnTo>
                    <a:pt x="7940953" y="1147379"/>
                  </a:lnTo>
                  <a:lnTo>
                    <a:pt x="7965029" y="1109509"/>
                  </a:lnTo>
                  <a:lnTo>
                    <a:pt x="7980373" y="1066577"/>
                  </a:lnTo>
                  <a:lnTo>
                    <a:pt x="7985759" y="1019810"/>
                  </a:lnTo>
                  <a:lnTo>
                    <a:pt x="7985759" y="203962"/>
                  </a:lnTo>
                  <a:lnTo>
                    <a:pt x="7980373" y="157194"/>
                  </a:lnTo>
                  <a:lnTo>
                    <a:pt x="7965029" y="114262"/>
                  </a:lnTo>
                  <a:lnTo>
                    <a:pt x="7940953" y="76392"/>
                  </a:lnTo>
                  <a:lnTo>
                    <a:pt x="7909367" y="44806"/>
                  </a:lnTo>
                  <a:lnTo>
                    <a:pt x="7871497" y="20730"/>
                  </a:lnTo>
                  <a:lnTo>
                    <a:pt x="7828565" y="5386"/>
                  </a:lnTo>
                  <a:lnTo>
                    <a:pt x="77817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05762" y="2378202"/>
              <a:ext cx="7985759" cy="1224280"/>
            </a:xfrm>
            <a:custGeom>
              <a:avLst/>
              <a:gdLst/>
              <a:ahLst/>
              <a:cxnLst/>
              <a:rect l="l" t="t" r="r" b="b"/>
              <a:pathLst>
                <a:path w="7985759" h="1224279">
                  <a:moveTo>
                    <a:pt x="7985759" y="203962"/>
                  </a:moveTo>
                  <a:lnTo>
                    <a:pt x="7985759" y="1019810"/>
                  </a:lnTo>
                  <a:lnTo>
                    <a:pt x="7980373" y="1066577"/>
                  </a:lnTo>
                  <a:lnTo>
                    <a:pt x="7965029" y="1109509"/>
                  </a:lnTo>
                  <a:lnTo>
                    <a:pt x="7940953" y="1147379"/>
                  </a:lnTo>
                  <a:lnTo>
                    <a:pt x="7909367" y="1178965"/>
                  </a:lnTo>
                  <a:lnTo>
                    <a:pt x="7871497" y="1203041"/>
                  </a:lnTo>
                  <a:lnTo>
                    <a:pt x="7828565" y="1218385"/>
                  </a:lnTo>
                  <a:lnTo>
                    <a:pt x="7781798" y="1223772"/>
                  </a:lnTo>
                  <a:lnTo>
                    <a:pt x="0" y="1223772"/>
                  </a:lnTo>
                  <a:lnTo>
                    <a:pt x="0" y="0"/>
                  </a:lnTo>
                  <a:lnTo>
                    <a:pt x="7781798" y="0"/>
                  </a:lnTo>
                  <a:lnTo>
                    <a:pt x="7828565" y="5386"/>
                  </a:lnTo>
                  <a:lnTo>
                    <a:pt x="7871497" y="20730"/>
                  </a:lnTo>
                  <a:lnTo>
                    <a:pt x="7909367" y="44806"/>
                  </a:lnTo>
                  <a:lnTo>
                    <a:pt x="7940953" y="76392"/>
                  </a:lnTo>
                  <a:lnTo>
                    <a:pt x="7965029" y="114262"/>
                  </a:lnTo>
                  <a:lnTo>
                    <a:pt x="7980373" y="157194"/>
                  </a:lnTo>
                  <a:lnTo>
                    <a:pt x="7985759" y="2039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091308" y="2546730"/>
            <a:ext cx="7738109" cy="820419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299085" marR="5080" indent="-287020">
              <a:lnSpc>
                <a:spcPts val="2900"/>
              </a:lnSpc>
              <a:spcBef>
                <a:spcPts val="57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2800" spc="150">
                <a:latin typeface="Microsoft Sans Serif"/>
                <a:cs typeface="Microsoft Sans Serif"/>
              </a:rPr>
              <a:t>Sử </a:t>
            </a:r>
            <a:r>
              <a:rPr dirty="0" sz="2800">
                <a:latin typeface="Microsoft Sans Serif"/>
                <a:cs typeface="Microsoft Sans Serif"/>
              </a:rPr>
              <a:t>dụng bảng câu </a:t>
            </a:r>
            <a:r>
              <a:rPr dirty="0" sz="2800" spc="-5">
                <a:latin typeface="Microsoft Sans Serif"/>
                <a:cs typeface="Microsoft Sans Serif"/>
              </a:rPr>
              <a:t>hỏi </a:t>
            </a:r>
            <a:r>
              <a:rPr dirty="0" sz="2800">
                <a:latin typeface="Microsoft Sans Serif"/>
                <a:cs typeface="Microsoft Sans Serif"/>
              </a:rPr>
              <a:t>phát </a:t>
            </a:r>
            <a:r>
              <a:rPr dirty="0" sz="2800" spc="-10">
                <a:latin typeface="Microsoft Sans Serif"/>
                <a:cs typeface="Microsoft Sans Serif"/>
              </a:rPr>
              <a:t>hiện </a:t>
            </a:r>
            <a:r>
              <a:rPr dirty="0" sz="2800" spc="90">
                <a:latin typeface="Microsoft Sans Serif"/>
                <a:cs typeface="Microsoft Sans Serif"/>
              </a:rPr>
              <a:t>sớm </a:t>
            </a:r>
            <a:r>
              <a:rPr dirty="0" sz="2800" spc="-10">
                <a:latin typeface="Microsoft Sans Serif"/>
                <a:cs typeface="Microsoft Sans Serif"/>
              </a:rPr>
              <a:t>BPTNMT </a:t>
            </a:r>
            <a:r>
              <a:rPr dirty="0" sz="2800" spc="-73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tại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cộng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đồng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4484" y="4059872"/>
            <a:ext cx="1344295" cy="1908175"/>
            <a:chOff x="574484" y="4059872"/>
            <a:chExt cx="1344295" cy="1908175"/>
          </a:xfrm>
        </p:grpSpPr>
        <p:sp>
          <p:nvSpPr>
            <p:cNvPr id="11" name="object 11"/>
            <p:cNvSpPr/>
            <p:nvPr/>
          </p:nvSpPr>
          <p:spPr>
            <a:xfrm>
              <a:off x="587502" y="4072889"/>
              <a:ext cx="1318260" cy="1882139"/>
            </a:xfrm>
            <a:custGeom>
              <a:avLst/>
              <a:gdLst/>
              <a:ahLst/>
              <a:cxnLst/>
              <a:rect l="l" t="t" r="r" b="b"/>
              <a:pathLst>
                <a:path w="1318260" h="1882139">
                  <a:moveTo>
                    <a:pt x="1318260" y="0"/>
                  </a:moveTo>
                  <a:lnTo>
                    <a:pt x="659130" y="659130"/>
                  </a:lnTo>
                  <a:lnTo>
                    <a:pt x="0" y="0"/>
                  </a:lnTo>
                  <a:lnTo>
                    <a:pt x="0" y="1223010"/>
                  </a:lnTo>
                  <a:lnTo>
                    <a:pt x="659130" y="1882140"/>
                  </a:lnTo>
                  <a:lnTo>
                    <a:pt x="1318260" y="1223010"/>
                  </a:lnTo>
                  <a:lnTo>
                    <a:pt x="13182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7502" y="4072889"/>
              <a:ext cx="1318260" cy="1882139"/>
            </a:xfrm>
            <a:custGeom>
              <a:avLst/>
              <a:gdLst/>
              <a:ahLst/>
              <a:cxnLst/>
              <a:rect l="l" t="t" r="r" b="b"/>
              <a:pathLst>
                <a:path w="1318260" h="1882139">
                  <a:moveTo>
                    <a:pt x="1318260" y="0"/>
                  </a:moveTo>
                  <a:lnTo>
                    <a:pt x="1318260" y="1223010"/>
                  </a:lnTo>
                  <a:lnTo>
                    <a:pt x="659130" y="1882140"/>
                  </a:lnTo>
                  <a:lnTo>
                    <a:pt x="0" y="1223010"/>
                  </a:lnTo>
                  <a:lnTo>
                    <a:pt x="0" y="0"/>
                  </a:lnTo>
                  <a:lnTo>
                    <a:pt x="659130" y="659130"/>
                  </a:lnTo>
                  <a:lnTo>
                    <a:pt x="1318260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114450" y="4663897"/>
            <a:ext cx="263525" cy="589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7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92744" y="4059872"/>
            <a:ext cx="8011795" cy="1250315"/>
            <a:chOff x="1892744" y="4059872"/>
            <a:chExt cx="8011795" cy="1250315"/>
          </a:xfrm>
        </p:grpSpPr>
        <p:sp>
          <p:nvSpPr>
            <p:cNvPr id="15" name="object 15"/>
            <p:cNvSpPr/>
            <p:nvPr/>
          </p:nvSpPr>
          <p:spPr>
            <a:xfrm>
              <a:off x="1905762" y="4072889"/>
              <a:ext cx="7985759" cy="1224280"/>
            </a:xfrm>
            <a:custGeom>
              <a:avLst/>
              <a:gdLst/>
              <a:ahLst/>
              <a:cxnLst/>
              <a:rect l="l" t="t" r="r" b="b"/>
              <a:pathLst>
                <a:path w="7985759" h="1224279">
                  <a:moveTo>
                    <a:pt x="7781798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7781798" y="1223772"/>
                  </a:lnTo>
                  <a:lnTo>
                    <a:pt x="7828565" y="1218385"/>
                  </a:lnTo>
                  <a:lnTo>
                    <a:pt x="7871497" y="1203041"/>
                  </a:lnTo>
                  <a:lnTo>
                    <a:pt x="7909367" y="1178965"/>
                  </a:lnTo>
                  <a:lnTo>
                    <a:pt x="7940953" y="1147379"/>
                  </a:lnTo>
                  <a:lnTo>
                    <a:pt x="7965029" y="1109509"/>
                  </a:lnTo>
                  <a:lnTo>
                    <a:pt x="7980373" y="1066577"/>
                  </a:lnTo>
                  <a:lnTo>
                    <a:pt x="7985759" y="1019810"/>
                  </a:lnTo>
                  <a:lnTo>
                    <a:pt x="7985759" y="203962"/>
                  </a:lnTo>
                  <a:lnTo>
                    <a:pt x="7980373" y="157194"/>
                  </a:lnTo>
                  <a:lnTo>
                    <a:pt x="7965029" y="114262"/>
                  </a:lnTo>
                  <a:lnTo>
                    <a:pt x="7940953" y="76392"/>
                  </a:lnTo>
                  <a:lnTo>
                    <a:pt x="7909367" y="44806"/>
                  </a:lnTo>
                  <a:lnTo>
                    <a:pt x="7871497" y="20730"/>
                  </a:lnTo>
                  <a:lnTo>
                    <a:pt x="7828565" y="5386"/>
                  </a:lnTo>
                  <a:lnTo>
                    <a:pt x="77817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05762" y="4072889"/>
              <a:ext cx="7985759" cy="1224280"/>
            </a:xfrm>
            <a:custGeom>
              <a:avLst/>
              <a:gdLst/>
              <a:ahLst/>
              <a:cxnLst/>
              <a:rect l="l" t="t" r="r" b="b"/>
              <a:pathLst>
                <a:path w="7985759" h="1224279">
                  <a:moveTo>
                    <a:pt x="7985759" y="203962"/>
                  </a:moveTo>
                  <a:lnTo>
                    <a:pt x="7985759" y="1019810"/>
                  </a:lnTo>
                  <a:lnTo>
                    <a:pt x="7980373" y="1066577"/>
                  </a:lnTo>
                  <a:lnTo>
                    <a:pt x="7965029" y="1109509"/>
                  </a:lnTo>
                  <a:lnTo>
                    <a:pt x="7940953" y="1147379"/>
                  </a:lnTo>
                  <a:lnTo>
                    <a:pt x="7909367" y="1178965"/>
                  </a:lnTo>
                  <a:lnTo>
                    <a:pt x="7871497" y="1203041"/>
                  </a:lnTo>
                  <a:lnTo>
                    <a:pt x="7828565" y="1218385"/>
                  </a:lnTo>
                  <a:lnTo>
                    <a:pt x="7781798" y="1223772"/>
                  </a:lnTo>
                  <a:lnTo>
                    <a:pt x="0" y="1223772"/>
                  </a:lnTo>
                  <a:lnTo>
                    <a:pt x="0" y="0"/>
                  </a:lnTo>
                  <a:lnTo>
                    <a:pt x="7781798" y="0"/>
                  </a:lnTo>
                  <a:lnTo>
                    <a:pt x="7828565" y="5386"/>
                  </a:lnTo>
                  <a:lnTo>
                    <a:pt x="7871497" y="20730"/>
                  </a:lnTo>
                  <a:lnTo>
                    <a:pt x="7909367" y="44806"/>
                  </a:lnTo>
                  <a:lnTo>
                    <a:pt x="7940953" y="76392"/>
                  </a:lnTo>
                  <a:lnTo>
                    <a:pt x="7965029" y="114262"/>
                  </a:lnTo>
                  <a:lnTo>
                    <a:pt x="7980373" y="157194"/>
                  </a:lnTo>
                  <a:lnTo>
                    <a:pt x="7985759" y="2039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091308" y="4241672"/>
            <a:ext cx="7574915" cy="820419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299085" marR="5080" indent="-287020">
              <a:lnSpc>
                <a:spcPts val="2900"/>
              </a:lnSpc>
              <a:spcBef>
                <a:spcPts val="57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2800" spc="-15">
                <a:latin typeface="Microsoft Sans Serif"/>
                <a:cs typeface="Microsoft Sans Serif"/>
              </a:rPr>
              <a:t>Hỏi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kỹ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110">
                <a:latin typeface="Microsoft Sans Serif"/>
                <a:cs typeface="Microsoft Sans Serif"/>
              </a:rPr>
              <a:t>người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bệnh</a:t>
            </a:r>
            <a:r>
              <a:rPr dirty="0" sz="2800" spc="2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để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phát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hiện</a:t>
            </a:r>
            <a:r>
              <a:rPr dirty="0" sz="2800" spc="2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CÁC</a:t>
            </a:r>
            <a:r>
              <a:rPr dirty="0" u="heavy" sz="2800" spc="-4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YẾU</a:t>
            </a:r>
            <a:r>
              <a:rPr dirty="0" u="heavy" sz="28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TỐ </a:t>
            </a:r>
            <a:r>
              <a:rPr dirty="0" sz="2800" spc="-7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NGUY</a:t>
            </a:r>
            <a:r>
              <a:rPr dirty="0" u="heavy" sz="2800" spc="-3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CƠ</a:t>
            </a:r>
            <a:r>
              <a:rPr dirty="0" u="heavy" sz="2800" spc="-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CỦA</a:t>
            </a:r>
            <a:r>
              <a:rPr dirty="0" u="heavy" sz="2800" spc="-9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BPTNMT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4484" y="5751512"/>
            <a:ext cx="1344295" cy="1908175"/>
            <a:chOff x="574484" y="5751512"/>
            <a:chExt cx="1344295" cy="1908175"/>
          </a:xfrm>
        </p:grpSpPr>
        <p:sp>
          <p:nvSpPr>
            <p:cNvPr id="19" name="object 19"/>
            <p:cNvSpPr/>
            <p:nvPr/>
          </p:nvSpPr>
          <p:spPr>
            <a:xfrm>
              <a:off x="587502" y="5764529"/>
              <a:ext cx="1318260" cy="1882139"/>
            </a:xfrm>
            <a:custGeom>
              <a:avLst/>
              <a:gdLst/>
              <a:ahLst/>
              <a:cxnLst/>
              <a:rect l="l" t="t" r="r" b="b"/>
              <a:pathLst>
                <a:path w="1318260" h="1882140">
                  <a:moveTo>
                    <a:pt x="1318260" y="0"/>
                  </a:moveTo>
                  <a:lnTo>
                    <a:pt x="659130" y="659130"/>
                  </a:lnTo>
                  <a:lnTo>
                    <a:pt x="0" y="0"/>
                  </a:lnTo>
                  <a:lnTo>
                    <a:pt x="0" y="1223010"/>
                  </a:lnTo>
                  <a:lnTo>
                    <a:pt x="659130" y="1882140"/>
                  </a:lnTo>
                  <a:lnTo>
                    <a:pt x="1318260" y="1223010"/>
                  </a:lnTo>
                  <a:lnTo>
                    <a:pt x="13182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87502" y="5764529"/>
              <a:ext cx="1318260" cy="1882139"/>
            </a:xfrm>
            <a:custGeom>
              <a:avLst/>
              <a:gdLst/>
              <a:ahLst/>
              <a:cxnLst/>
              <a:rect l="l" t="t" r="r" b="b"/>
              <a:pathLst>
                <a:path w="1318260" h="1882140">
                  <a:moveTo>
                    <a:pt x="1318260" y="0"/>
                  </a:moveTo>
                  <a:lnTo>
                    <a:pt x="1318260" y="1223010"/>
                  </a:lnTo>
                  <a:lnTo>
                    <a:pt x="659130" y="1882140"/>
                  </a:lnTo>
                  <a:lnTo>
                    <a:pt x="0" y="1223010"/>
                  </a:lnTo>
                  <a:lnTo>
                    <a:pt x="0" y="0"/>
                  </a:lnTo>
                  <a:lnTo>
                    <a:pt x="659130" y="659130"/>
                  </a:lnTo>
                  <a:lnTo>
                    <a:pt x="1318260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1114450" y="6355791"/>
            <a:ext cx="263525" cy="589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7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92807" y="5751576"/>
            <a:ext cx="8011795" cy="1249680"/>
            <a:chOff x="1892807" y="5751576"/>
            <a:chExt cx="8011795" cy="1249680"/>
          </a:xfrm>
        </p:grpSpPr>
        <p:sp>
          <p:nvSpPr>
            <p:cNvPr id="23" name="object 23"/>
            <p:cNvSpPr/>
            <p:nvPr/>
          </p:nvSpPr>
          <p:spPr>
            <a:xfrm>
              <a:off x="1905761" y="5764530"/>
              <a:ext cx="7985759" cy="1224280"/>
            </a:xfrm>
            <a:custGeom>
              <a:avLst/>
              <a:gdLst/>
              <a:ahLst/>
              <a:cxnLst/>
              <a:rect l="l" t="t" r="r" b="b"/>
              <a:pathLst>
                <a:path w="7985759" h="1224279">
                  <a:moveTo>
                    <a:pt x="7781798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7781798" y="1223772"/>
                  </a:lnTo>
                  <a:lnTo>
                    <a:pt x="7828565" y="1218384"/>
                  </a:lnTo>
                  <a:lnTo>
                    <a:pt x="7871497" y="1203039"/>
                  </a:lnTo>
                  <a:lnTo>
                    <a:pt x="7909367" y="1178961"/>
                  </a:lnTo>
                  <a:lnTo>
                    <a:pt x="7940953" y="1147374"/>
                  </a:lnTo>
                  <a:lnTo>
                    <a:pt x="7965029" y="1109503"/>
                  </a:lnTo>
                  <a:lnTo>
                    <a:pt x="7980373" y="1066573"/>
                  </a:lnTo>
                  <a:lnTo>
                    <a:pt x="7985759" y="1019810"/>
                  </a:lnTo>
                  <a:lnTo>
                    <a:pt x="7985759" y="203962"/>
                  </a:lnTo>
                  <a:lnTo>
                    <a:pt x="7980373" y="157194"/>
                  </a:lnTo>
                  <a:lnTo>
                    <a:pt x="7965029" y="114262"/>
                  </a:lnTo>
                  <a:lnTo>
                    <a:pt x="7940953" y="76392"/>
                  </a:lnTo>
                  <a:lnTo>
                    <a:pt x="7909367" y="44806"/>
                  </a:lnTo>
                  <a:lnTo>
                    <a:pt x="7871497" y="20730"/>
                  </a:lnTo>
                  <a:lnTo>
                    <a:pt x="7828565" y="5386"/>
                  </a:lnTo>
                  <a:lnTo>
                    <a:pt x="77817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905761" y="5764530"/>
              <a:ext cx="7985759" cy="1224280"/>
            </a:xfrm>
            <a:custGeom>
              <a:avLst/>
              <a:gdLst/>
              <a:ahLst/>
              <a:cxnLst/>
              <a:rect l="l" t="t" r="r" b="b"/>
              <a:pathLst>
                <a:path w="7985759" h="1224279">
                  <a:moveTo>
                    <a:pt x="7985759" y="203962"/>
                  </a:moveTo>
                  <a:lnTo>
                    <a:pt x="7985759" y="1019810"/>
                  </a:lnTo>
                  <a:lnTo>
                    <a:pt x="7980373" y="1066573"/>
                  </a:lnTo>
                  <a:lnTo>
                    <a:pt x="7965029" y="1109503"/>
                  </a:lnTo>
                  <a:lnTo>
                    <a:pt x="7940953" y="1147374"/>
                  </a:lnTo>
                  <a:lnTo>
                    <a:pt x="7909367" y="1178961"/>
                  </a:lnTo>
                  <a:lnTo>
                    <a:pt x="7871497" y="1203039"/>
                  </a:lnTo>
                  <a:lnTo>
                    <a:pt x="7828565" y="1218384"/>
                  </a:lnTo>
                  <a:lnTo>
                    <a:pt x="7781798" y="1223772"/>
                  </a:lnTo>
                  <a:lnTo>
                    <a:pt x="0" y="1223772"/>
                  </a:lnTo>
                  <a:lnTo>
                    <a:pt x="0" y="0"/>
                  </a:lnTo>
                  <a:lnTo>
                    <a:pt x="7781798" y="0"/>
                  </a:lnTo>
                  <a:lnTo>
                    <a:pt x="7828565" y="5386"/>
                  </a:lnTo>
                  <a:lnTo>
                    <a:pt x="7871497" y="20730"/>
                  </a:lnTo>
                  <a:lnTo>
                    <a:pt x="7909367" y="44806"/>
                  </a:lnTo>
                  <a:lnTo>
                    <a:pt x="7940953" y="76392"/>
                  </a:lnTo>
                  <a:lnTo>
                    <a:pt x="7965029" y="114262"/>
                  </a:lnTo>
                  <a:lnTo>
                    <a:pt x="7980373" y="157194"/>
                  </a:lnTo>
                  <a:lnTo>
                    <a:pt x="7985759" y="2039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463536" y="6522504"/>
              <a:ext cx="100965" cy="36830"/>
            </a:xfrm>
            <a:custGeom>
              <a:avLst/>
              <a:gdLst/>
              <a:ahLst/>
              <a:cxnLst/>
              <a:rect l="l" t="t" r="r" b="b"/>
              <a:pathLst>
                <a:path w="100965" h="36829">
                  <a:moveTo>
                    <a:pt x="100583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100583" y="36576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2091308" y="5748604"/>
            <a:ext cx="7678420" cy="1188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7020">
              <a:lnSpc>
                <a:spcPts val="313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2800" spc="-10">
                <a:latin typeface="Microsoft Sans Serif"/>
                <a:cs typeface="Microsoft Sans Serif"/>
              </a:rPr>
              <a:t>Hỏi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và</a:t>
            </a:r>
            <a:r>
              <a:rPr dirty="0" sz="2800" spc="2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khám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lâm</a:t>
            </a:r>
            <a:r>
              <a:rPr dirty="0" sz="2800" spc="1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sàng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để</a:t>
            </a:r>
            <a:r>
              <a:rPr dirty="0" sz="2800" spc="1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phát</a:t>
            </a:r>
            <a:r>
              <a:rPr dirty="0" sz="2800" spc="2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hiện</a:t>
            </a:r>
            <a:r>
              <a:rPr dirty="0" sz="2800" spc="2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u="heavy" sz="2800" spc="-2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CÁC</a:t>
            </a:r>
            <a:endParaRPr sz="2800">
              <a:latin typeface="Arial"/>
              <a:cs typeface="Arial"/>
            </a:endParaRPr>
          </a:p>
          <a:p>
            <a:pPr marL="299085" marR="5080">
              <a:lnSpc>
                <a:spcPts val="2890"/>
              </a:lnSpc>
              <a:spcBef>
                <a:spcPts val="260"/>
              </a:spcBef>
            </a:pPr>
            <a:r>
              <a:rPr dirty="0" u="heavy" sz="2800" spc="-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TRIỆU</a:t>
            </a:r>
            <a:r>
              <a:rPr dirty="0" u="heavy" sz="2800" spc="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CHỨNG</a:t>
            </a:r>
            <a:r>
              <a:rPr dirty="0" u="heavy" sz="2800" spc="1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THƯỜNG</a:t>
            </a:r>
            <a:r>
              <a:rPr dirty="0" u="heavy" sz="2800" spc="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GẶP</a:t>
            </a:r>
            <a:r>
              <a:rPr dirty="0" sz="2800" spc="-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và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CÁC</a:t>
            </a:r>
            <a:r>
              <a:rPr dirty="0" u="heavy" sz="2800" spc="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BIỂU </a:t>
            </a:r>
            <a:r>
              <a:rPr dirty="0" sz="2800" spc="-7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HIỆN </a:t>
            </a:r>
            <a:r>
              <a:rPr dirty="0" u="heavy" sz="2800" spc="-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LÂM</a:t>
            </a:r>
            <a:r>
              <a:rPr dirty="0" u="heavy" sz="2800" spc="2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SÀNG</a:t>
            </a:r>
            <a:r>
              <a:rPr dirty="0" u="heavy" sz="2800" spc="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CỦA</a:t>
            </a:r>
            <a:r>
              <a:rPr dirty="0" u="heavy" sz="2800" spc="-1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BỆNH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1256" y="101959"/>
            <a:ext cx="5726430" cy="2195195"/>
            <a:chOff x="71256" y="101959"/>
            <a:chExt cx="5726430" cy="2195195"/>
          </a:xfrm>
        </p:grpSpPr>
        <p:sp>
          <p:nvSpPr>
            <p:cNvPr id="28" name="object 28"/>
            <p:cNvSpPr/>
            <p:nvPr/>
          </p:nvSpPr>
          <p:spPr>
            <a:xfrm>
              <a:off x="84210" y="114913"/>
              <a:ext cx="5701030" cy="2169160"/>
            </a:xfrm>
            <a:custGeom>
              <a:avLst/>
              <a:gdLst/>
              <a:ahLst/>
              <a:cxnLst/>
              <a:rect l="l" t="t" r="r" b="b"/>
              <a:pathLst>
                <a:path w="5701030" h="2169160">
                  <a:moveTo>
                    <a:pt x="2898664" y="120"/>
                  </a:moveTo>
                  <a:lnTo>
                    <a:pt x="2843551" y="0"/>
                  </a:lnTo>
                  <a:lnTo>
                    <a:pt x="2788499" y="240"/>
                  </a:lnTo>
                  <a:lnTo>
                    <a:pt x="2733524" y="839"/>
                  </a:lnTo>
                  <a:lnTo>
                    <a:pt x="2678642" y="1795"/>
                  </a:lnTo>
                  <a:lnTo>
                    <a:pt x="2623868" y="3108"/>
                  </a:lnTo>
                  <a:lnTo>
                    <a:pt x="2569218" y="4776"/>
                  </a:lnTo>
                  <a:lnTo>
                    <a:pt x="2514708" y="6796"/>
                  </a:lnTo>
                  <a:lnTo>
                    <a:pt x="2460352" y="9169"/>
                  </a:lnTo>
                  <a:lnTo>
                    <a:pt x="2406167" y="11892"/>
                  </a:lnTo>
                  <a:lnTo>
                    <a:pt x="2352169" y="14963"/>
                  </a:lnTo>
                  <a:lnTo>
                    <a:pt x="2298373" y="18382"/>
                  </a:lnTo>
                  <a:lnTo>
                    <a:pt x="2244794" y="22147"/>
                  </a:lnTo>
                  <a:lnTo>
                    <a:pt x="2191448" y="26256"/>
                  </a:lnTo>
                  <a:lnTo>
                    <a:pt x="2138352" y="30708"/>
                  </a:lnTo>
                  <a:lnTo>
                    <a:pt x="2085519" y="35501"/>
                  </a:lnTo>
                  <a:lnTo>
                    <a:pt x="2032967" y="40635"/>
                  </a:lnTo>
                  <a:lnTo>
                    <a:pt x="1980710" y="46107"/>
                  </a:lnTo>
                  <a:lnTo>
                    <a:pt x="1928764" y="51916"/>
                  </a:lnTo>
                  <a:lnTo>
                    <a:pt x="1877146" y="58060"/>
                  </a:lnTo>
                  <a:lnTo>
                    <a:pt x="1825869" y="64539"/>
                  </a:lnTo>
                  <a:lnTo>
                    <a:pt x="1774951" y="71351"/>
                  </a:lnTo>
                  <a:lnTo>
                    <a:pt x="1724406" y="78493"/>
                  </a:lnTo>
                  <a:lnTo>
                    <a:pt x="1674251" y="85965"/>
                  </a:lnTo>
                  <a:lnTo>
                    <a:pt x="1624501" y="93766"/>
                  </a:lnTo>
                  <a:lnTo>
                    <a:pt x="1575171" y="101893"/>
                  </a:lnTo>
                  <a:lnTo>
                    <a:pt x="1526277" y="110345"/>
                  </a:lnTo>
                  <a:lnTo>
                    <a:pt x="1477835" y="119122"/>
                  </a:lnTo>
                  <a:lnTo>
                    <a:pt x="1429860" y="128220"/>
                  </a:lnTo>
                  <a:lnTo>
                    <a:pt x="1382369" y="137640"/>
                  </a:lnTo>
                  <a:lnTo>
                    <a:pt x="1335375" y="147379"/>
                  </a:lnTo>
                  <a:lnTo>
                    <a:pt x="1288896" y="157436"/>
                  </a:lnTo>
                  <a:lnTo>
                    <a:pt x="1242947" y="167809"/>
                  </a:lnTo>
                  <a:lnTo>
                    <a:pt x="1197543" y="178498"/>
                  </a:lnTo>
                  <a:lnTo>
                    <a:pt x="1152700" y="189500"/>
                  </a:lnTo>
                  <a:lnTo>
                    <a:pt x="1108434" y="200814"/>
                  </a:lnTo>
                  <a:lnTo>
                    <a:pt x="1064760" y="212438"/>
                  </a:lnTo>
                  <a:lnTo>
                    <a:pt x="1021694" y="224372"/>
                  </a:lnTo>
                  <a:lnTo>
                    <a:pt x="979251" y="236614"/>
                  </a:lnTo>
                  <a:lnTo>
                    <a:pt x="937448" y="249161"/>
                  </a:lnTo>
                  <a:lnTo>
                    <a:pt x="896299" y="262014"/>
                  </a:lnTo>
                  <a:lnTo>
                    <a:pt x="855820" y="275169"/>
                  </a:lnTo>
                  <a:lnTo>
                    <a:pt x="816027" y="288627"/>
                  </a:lnTo>
                  <a:lnTo>
                    <a:pt x="776936" y="302384"/>
                  </a:lnTo>
                  <a:lnTo>
                    <a:pt x="738561" y="316441"/>
                  </a:lnTo>
                  <a:lnTo>
                    <a:pt x="700920" y="330795"/>
                  </a:lnTo>
                  <a:lnTo>
                    <a:pt x="664027" y="345445"/>
                  </a:lnTo>
                  <a:lnTo>
                    <a:pt x="627898" y="360389"/>
                  </a:lnTo>
                  <a:lnTo>
                    <a:pt x="592548" y="375627"/>
                  </a:lnTo>
                  <a:lnTo>
                    <a:pt x="524250" y="406974"/>
                  </a:lnTo>
                  <a:lnTo>
                    <a:pt x="459257" y="439476"/>
                  </a:lnTo>
                  <a:lnTo>
                    <a:pt x="397695" y="473121"/>
                  </a:lnTo>
                  <a:lnTo>
                    <a:pt x="330612" y="513653"/>
                  </a:lnTo>
                  <a:lnTo>
                    <a:pt x="295070" y="537133"/>
                  </a:lnTo>
                  <a:lnTo>
                    <a:pt x="261604" y="560795"/>
                  </a:lnTo>
                  <a:lnTo>
                    <a:pt x="230202" y="584626"/>
                  </a:lnTo>
                  <a:lnTo>
                    <a:pt x="173555" y="632747"/>
                  </a:lnTo>
                  <a:lnTo>
                    <a:pt x="125044" y="681395"/>
                  </a:lnTo>
                  <a:lnTo>
                    <a:pt x="84588" y="730471"/>
                  </a:lnTo>
                  <a:lnTo>
                    <a:pt x="52104" y="779875"/>
                  </a:lnTo>
                  <a:lnTo>
                    <a:pt x="27509" y="829506"/>
                  </a:lnTo>
                  <a:lnTo>
                    <a:pt x="10722" y="879264"/>
                  </a:lnTo>
                  <a:lnTo>
                    <a:pt x="1660" y="929050"/>
                  </a:lnTo>
                  <a:lnTo>
                    <a:pt x="0" y="953922"/>
                  </a:lnTo>
                  <a:lnTo>
                    <a:pt x="240" y="978763"/>
                  </a:lnTo>
                  <a:lnTo>
                    <a:pt x="6379" y="1028302"/>
                  </a:lnTo>
                  <a:lnTo>
                    <a:pt x="19996" y="1077569"/>
                  </a:lnTo>
                  <a:lnTo>
                    <a:pt x="41008" y="1126462"/>
                  </a:lnTo>
                  <a:lnTo>
                    <a:pt x="69332" y="1174882"/>
                  </a:lnTo>
                  <a:lnTo>
                    <a:pt x="104886" y="1222729"/>
                  </a:lnTo>
                  <a:lnTo>
                    <a:pt x="147587" y="1269902"/>
                  </a:lnTo>
                  <a:lnTo>
                    <a:pt x="197354" y="1316302"/>
                  </a:lnTo>
                  <a:lnTo>
                    <a:pt x="254102" y="1361828"/>
                  </a:lnTo>
                  <a:lnTo>
                    <a:pt x="285069" y="1384231"/>
                  </a:lnTo>
                  <a:lnTo>
                    <a:pt x="317751" y="1406379"/>
                  </a:lnTo>
                  <a:lnTo>
                    <a:pt x="352137" y="1428259"/>
                  </a:lnTo>
                  <a:lnTo>
                    <a:pt x="388217" y="1449857"/>
                  </a:lnTo>
                  <a:lnTo>
                    <a:pt x="425981" y="1471162"/>
                  </a:lnTo>
                  <a:lnTo>
                    <a:pt x="465418" y="1492161"/>
                  </a:lnTo>
                  <a:lnTo>
                    <a:pt x="506519" y="1512842"/>
                  </a:lnTo>
                  <a:lnTo>
                    <a:pt x="549272" y="1533191"/>
                  </a:lnTo>
                  <a:lnTo>
                    <a:pt x="593668" y="1553197"/>
                  </a:lnTo>
                  <a:lnTo>
                    <a:pt x="639696" y="1572847"/>
                  </a:lnTo>
                  <a:lnTo>
                    <a:pt x="687345" y="1592128"/>
                  </a:lnTo>
                  <a:lnTo>
                    <a:pt x="736607" y="1611028"/>
                  </a:lnTo>
                  <a:lnTo>
                    <a:pt x="787470" y="1629534"/>
                  </a:lnTo>
                  <a:lnTo>
                    <a:pt x="839923" y="1647635"/>
                  </a:lnTo>
                  <a:lnTo>
                    <a:pt x="893958" y="1665316"/>
                  </a:lnTo>
                  <a:lnTo>
                    <a:pt x="949562" y="1682567"/>
                  </a:lnTo>
                  <a:lnTo>
                    <a:pt x="1006727" y="1699374"/>
                  </a:lnTo>
                  <a:lnTo>
                    <a:pt x="1065442" y="1715724"/>
                  </a:lnTo>
                  <a:lnTo>
                    <a:pt x="1125695" y="1731606"/>
                  </a:lnTo>
                  <a:lnTo>
                    <a:pt x="1187478" y="1747007"/>
                  </a:lnTo>
                  <a:lnTo>
                    <a:pt x="1250780" y="1761914"/>
                  </a:lnTo>
                  <a:lnTo>
                    <a:pt x="1315590" y="1776315"/>
                  </a:lnTo>
                  <a:lnTo>
                    <a:pt x="1381899" y="1790197"/>
                  </a:lnTo>
                  <a:lnTo>
                    <a:pt x="1449695" y="1803548"/>
                  </a:lnTo>
                  <a:lnTo>
                    <a:pt x="1662801" y="2168927"/>
                  </a:lnTo>
                  <a:lnTo>
                    <a:pt x="2481443" y="1919880"/>
                  </a:lnTo>
                  <a:lnTo>
                    <a:pt x="2541006" y="1922299"/>
                  </a:lnTo>
                  <a:lnTo>
                    <a:pt x="2600510" y="1924290"/>
                  </a:lnTo>
                  <a:lnTo>
                    <a:pt x="2659937" y="1925855"/>
                  </a:lnTo>
                  <a:lnTo>
                    <a:pt x="2719273" y="1926997"/>
                  </a:lnTo>
                  <a:lnTo>
                    <a:pt x="2778499" y="1927720"/>
                  </a:lnTo>
                  <a:lnTo>
                    <a:pt x="2837601" y="1928025"/>
                  </a:lnTo>
                  <a:lnTo>
                    <a:pt x="2896562" y="1927916"/>
                  </a:lnTo>
                  <a:lnTo>
                    <a:pt x="2955364" y="1927396"/>
                  </a:lnTo>
                  <a:lnTo>
                    <a:pt x="3013993" y="1926466"/>
                  </a:lnTo>
                  <a:lnTo>
                    <a:pt x="3072431" y="1925130"/>
                  </a:lnTo>
                  <a:lnTo>
                    <a:pt x="3130662" y="1923391"/>
                  </a:lnTo>
                  <a:lnTo>
                    <a:pt x="3188670" y="1921252"/>
                  </a:lnTo>
                  <a:lnTo>
                    <a:pt x="3246438" y="1918715"/>
                  </a:lnTo>
                  <a:lnTo>
                    <a:pt x="3303950" y="1915782"/>
                  </a:lnTo>
                  <a:lnTo>
                    <a:pt x="3361190" y="1912458"/>
                  </a:lnTo>
                  <a:lnTo>
                    <a:pt x="3418141" y="1908744"/>
                  </a:lnTo>
                  <a:lnTo>
                    <a:pt x="3474786" y="1904643"/>
                  </a:lnTo>
                  <a:lnTo>
                    <a:pt x="3531110" y="1900158"/>
                  </a:lnTo>
                  <a:lnTo>
                    <a:pt x="3587096" y="1895292"/>
                  </a:lnTo>
                  <a:lnTo>
                    <a:pt x="3642728" y="1890048"/>
                  </a:lnTo>
                  <a:lnTo>
                    <a:pt x="3697988" y="1884428"/>
                  </a:lnTo>
                  <a:lnTo>
                    <a:pt x="3752862" y="1878436"/>
                  </a:lnTo>
                  <a:lnTo>
                    <a:pt x="3807332" y="1872073"/>
                  </a:lnTo>
                  <a:lnTo>
                    <a:pt x="3861382" y="1865343"/>
                  </a:lnTo>
                  <a:lnTo>
                    <a:pt x="3914996" y="1858248"/>
                  </a:lnTo>
                  <a:lnTo>
                    <a:pt x="3968157" y="1850792"/>
                  </a:lnTo>
                  <a:lnTo>
                    <a:pt x="4020849" y="1842977"/>
                  </a:lnTo>
                  <a:lnTo>
                    <a:pt x="4073055" y="1834806"/>
                  </a:lnTo>
                  <a:lnTo>
                    <a:pt x="4124760" y="1826281"/>
                  </a:lnTo>
                  <a:lnTo>
                    <a:pt x="4175946" y="1817405"/>
                  </a:lnTo>
                  <a:lnTo>
                    <a:pt x="4226598" y="1808182"/>
                  </a:lnTo>
                  <a:lnTo>
                    <a:pt x="4276698" y="1798614"/>
                  </a:lnTo>
                  <a:lnTo>
                    <a:pt x="4326231" y="1788703"/>
                  </a:lnTo>
                  <a:lnTo>
                    <a:pt x="4375181" y="1778452"/>
                  </a:lnTo>
                  <a:lnTo>
                    <a:pt x="4423530" y="1767865"/>
                  </a:lnTo>
                  <a:lnTo>
                    <a:pt x="4471262" y="1756944"/>
                  </a:lnTo>
                  <a:lnTo>
                    <a:pt x="4518362" y="1745692"/>
                  </a:lnTo>
                  <a:lnTo>
                    <a:pt x="4564812" y="1734111"/>
                  </a:lnTo>
                  <a:lnTo>
                    <a:pt x="4610596" y="1722205"/>
                  </a:lnTo>
                  <a:lnTo>
                    <a:pt x="4655699" y="1709975"/>
                  </a:lnTo>
                  <a:lnTo>
                    <a:pt x="4700103" y="1697426"/>
                  </a:lnTo>
                  <a:lnTo>
                    <a:pt x="4743791" y="1684559"/>
                  </a:lnTo>
                  <a:lnTo>
                    <a:pt x="4786749" y="1671377"/>
                  </a:lnTo>
                  <a:lnTo>
                    <a:pt x="4828959" y="1657884"/>
                  </a:lnTo>
                  <a:lnTo>
                    <a:pt x="4870405" y="1644081"/>
                  </a:lnTo>
                  <a:lnTo>
                    <a:pt x="4911070" y="1629973"/>
                  </a:lnTo>
                  <a:lnTo>
                    <a:pt x="4950938" y="1615561"/>
                  </a:lnTo>
                  <a:lnTo>
                    <a:pt x="4989993" y="1600848"/>
                  </a:lnTo>
                  <a:lnTo>
                    <a:pt x="5028219" y="1585837"/>
                  </a:lnTo>
                  <a:lnTo>
                    <a:pt x="5065599" y="1570531"/>
                  </a:lnTo>
                  <a:lnTo>
                    <a:pt x="5102116" y="1554932"/>
                  </a:lnTo>
                  <a:lnTo>
                    <a:pt x="5137754" y="1539044"/>
                  </a:lnTo>
                  <a:lnTo>
                    <a:pt x="5172497" y="1522869"/>
                  </a:lnTo>
                  <a:lnTo>
                    <a:pt x="5239233" y="1489669"/>
                  </a:lnTo>
                  <a:lnTo>
                    <a:pt x="5302191" y="1455356"/>
                  </a:lnTo>
                  <a:lnTo>
                    <a:pt x="5369844" y="1414503"/>
                  </a:lnTo>
                  <a:lnTo>
                    <a:pt x="5405389" y="1391023"/>
                  </a:lnTo>
                  <a:lnTo>
                    <a:pt x="5438859" y="1367361"/>
                  </a:lnTo>
                  <a:lnTo>
                    <a:pt x="5470263" y="1343530"/>
                  </a:lnTo>
                  <a:lnTo>
                    <a:pt x="5526916" y="1295409"/>
                  </a:lnTo>
                  <a:lnTo>
                    <a:pt x="5575432" y="1246760"/>
                  </a:lnTo>
                  <a:lnTo>
                    <a:pt x="5615893" y="1197684"/>
                  </a:lnTo>
                  <a:lnTo>
                    <a:pt x="5648380" y="1148281"/>
                  </a:lnTo>
                  <a:lnTo>
                    <a:pt x="5672978" y="1098650"/>
                  </a:lnTo>
                  <a:lnTo>
                    <a:pt x="5689767" y="1048891"/>
                  </a:lnTo>
                  <a:lnTo>
                    <a:pt x="5698832" y="999106"/>
                  </a:lnTo>
                  <a:lnTo>
                    <a:pt x="5700493" y="974234"/>
                  </a:lnTo>
                  <a:lnTo>
                    <a:pt x="5700254" y="949393"/>
                  </a:lnTo>
                  <a:lnTo>
                    <a:pt x="5694115" y="899853"/>
                  </a:lnTo>
                  <a:lnTo>
                    <a:pt x="5680499" y="850587"/>
                  </a:lnTo>
                  <a:lnTo>
                    <a:pt x="5659488" y="801693"/>
                  </a:lnTo>
                  <a:lnTo>
                    <a:pt x="5631164" y="753273"/>
                  </a:lnTo>
                  <a:lnTo>
                    <a:pt x="5595610" y="705426"/>
                  </a:lnTo>
                  <a:lnTo>
                    <a:pt x="5552909" y="658253"/>
                  </a:lnTo>
                  <a:lnTo>
                    <a:pt x="5503142" y="611854"/>
                  </a:lnTo>
                  <a:lnTo>
                    <a:pt x="5446393" y="566328"/>
                  </a:lnTo>
                  <a:lnTo>
                    <a:pt x="5415426" y="543924"/>
                  </a:lnTo>
                  <a:lnTo>
                    <a:pt x="5382744" y="521776"/>
                  </a:lnTo>
                  <a:lnTo>
                    <a:pt x="5348358" y="499897"/>
                  </a:lnTo>
                  <a:lnTo>
                    <a:pt x="5312278" y="478298"/>
                  </a:lnTo>
                  <a:lnTo>
                    <a:pt x="5274514" y="456993"/>
                  </a:lnTo>
                  <a:lnTo>
                    <a:pt x="5235077" y="435994"/>
                  </a:lnTo>
                  <a:lnTo>
                    <a:pt x="5193976" y="415314"/>
                  </a:lnTo>
                  <a:lnTo>
                    <a:pt x="5151223" y="394964"/>
                  </a:lnTo>
                  <a:lnTo>
                    <a:pt x="5106827" y="374959"/>
                  </a:lnTo>
                  <a:lnTo>
                    <a:pt x="5060799" y="355309"/>
                  </a:lnTo>
                  <a:lnTo>
                    <a:pt x="5013149" y="336028"/>
                  </a:lnTo>
                  <a:lnTo>
                    <a:pt x="4963888" y="317128"/>
                  </a:lnTo>
                  <a:lnTo>
                    <a:pt x="4913025" y="298621"/>
                  </a:lnTo>
                  <a:lnTo>
                    <a:pt x="4860572" y="280521"/>
                  </a:lnTo>
                  <a:lnTo>
                    <a:pt x="4806538" y="262839"/>
                  </a:lnTo>
                  <a:lnTo>
                    <a:pt x="4750934" y="245589"/>
                  </a:lnTo>
                  <a:lnTo>
                    <a:pt x="4693769" y="228782"/>
                  </a:lnTo>
                  <a:lnTo>
                    <a:pt x="4635055" y="212431"/>
                  </a:lnTo>
                  <a:lnTo>
                    <a:pt x="4574802" y="196549"/>
                  </a:lnTo>
                  <a:lnTo>
                    <a:pt x="4513020" y="181148"/>
                  </a:lnTo>
                  <a:lnTo>
                    <a:pt x="4449719" y="166241"/>
                  </a:lnTo>
                  <a:lnTo>
                    <a:pt x="4384910" y="151841"/>
                  </a:lnTo>
                  <a:lnTo>
                    <a:pt x="4318602" y="137959"/>
                  </a:lnTo>
                  <a:lnTo>
                    <a:pt x="4250807" y="124608"/>
                  </a:lnTo>
                  <a:lnTo>
                    <a:pt x="4199231" y="114996"/>
                  </a:lnTo>
                  <a:lnTo>
                    <a:pt x="4147326" y="105782"/>
                  </a:lnTo>
                  <a:lnTo>
                    <a:pt x="4095108" y="96963"/>
                  </a:lnTo>
                  <a:lnTo>
                    <a:pt x="4042593" y="88539"/>
                  </a:lnTo>
                  <a:lnTo>
                    <a:pt x="3989795" y="80508"/>
                  </a:lnTo>
                  <a:lnTo>
                    <a:pt x="3936731" y="72868"/>
                  </a:lnTo>
                  <a:lnTo>
                    <a:pt x="3883416" y="65618"/>
                  </a:lnTo>
                  <a:lnTo>
                    <a:pt x="3829866" y="58756"/>
                  </a:lnTo>
                  <a:lnTo>
                    <a:pt x="3776097" y="52282"/>
                  </a:lnTo>
                  <a:lnTo>
                    <a:pt x="3722123" y="46192"/>
                  </a:lnTo>
                  <a:lnTo>
                    <a:pt x="3667961" y="40487"/>
                  </a:lnTo>
                  <a:lnTo>
                    <a:pt x="3613627" y="35165"/>
                  </a:lnTo>
                  <a:lnTo>
                    <a:pt x="3559135" y="30224"/>
                  </a:lnTo>
                  <a:lnTo>
                    <a:pt x="3504502" y="25662"/>
                  </a:lnTo>
                  <a:lnTo>
                    <a:pt x="3449743" y="21479"/>
                  </a:lnTo>
                  <a:lnTo>
                    <a:pt x="3394874" y="17672"/>
                  </a:lnTo>
                  <a:lnTo>
                    <a:pt x="3339910" y="14240"/>
                  </a:lnTo>
                  <a:lnTo>
                    <a:pt x="3284867" y="11182"/>
                  </a:lnTo>
                  <a:lnTo>
                    <a:pt x="3229761" y="8497"/>
                  </a:lnTo>
                  <a:lnTo>
                    <a:pt x="3174606" y="6182"/>
                  </a:lnTo>
                  <a:lnTo>
                    <a:pt x="3119420" y="4237"/>
                  </a:lnTo>
                  <a:lnTo>
                    <a:pt x="3064217" y="2660"/>
                  </a:lnTo>
                  <a:lnTo>
                    <a:pt x="3009013" y="1449"/>
                  </a:lnTo>
                  <a:lnTo>
                    <a:pt x="2953823" y="603"/>
                  </a:lnTo>
                  <a:lnTo>
                    <a:pt x="2898664" y="12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4210" y="114913"/>
              <a:ext cx="5701030" cy="2169160"/>
            </a:xfrm>
            <a:custGeom>
              <a:avLst/>
              <a:gdLst/>
              <a:ahLst/>
              <a:cxnLst/>
              <a:rect l="l" t="t" r="r" b="b"/>
              <a:pathLst>
                <a:path w="5701030" h="2169160">
                  <a:moveTo>
                    <a:pt x="1662801" y="2168927"/>
                  </a:moveTo>
                  <a:lnTo>
                    <a:pt x="1449695" y="1803548"/>
                  </a:lnTo>
                  <a:lnTo>
                    <a:pt x="1381899" y="1790197"/>
                  </a:lnTo>
                  <a:lnTo>
                    <a:pt x="1315590" y="1776315"/>
                  </a:lnTo>
                  <a:lnTo>
                    <a:pt x="1250780" y="1761914"/>
                  </a:lnTo>
                  <a:lnTo>
                    <a:pt x="1187478" y="1747007"/>
                  </a:lnTo>
                  <a:lnTo>
                    <a:pt x="1125695" y="1731606"/>
                  </a:lnTo>
                  <a:lnTo>
                    <a:pt x="1065442" y="1715724"/>
                  </a:lnTo>
                  <a:lnTo>
                    <a:pt x="1006727" y="1699374"/>
                  </a:lnTo>
                  <a:lnTo>
                    <a:pt x="949562" y="1682567"/>
                  </a:lnTo>
                  <a:lnTo>
                    <a:pt x="893958" y="1665316"/>
                  </a:lnTo>
                  <a:lnTo>
                    <a:pt x="839923" y="1647635"/>
                  </a:lnTo>
                  <a:lnTo>
                    <a:pt x="787470" y="1629534"/>
                  </a:lnTo>
                  <a:lnTo>
                    <a:pt x="736607" y="1611028"/>
                  </a:lnTo>
                  <a:lnTo>
                    <a:pt x="687345" y="1592128"/>
                  </a:lnTo>
                  <a:lnTo>
                    <a:pt x="639696" y="1572847"/>
                  </a:lnTo>
                  <a:lnTo>
                    <a:pt x="593668" y="1553197"/>
                  </a:lnTo>
                  <a:lnTo>
                    <a:pt x="549272" y="1533191"/>
                  </a:lnTo>
                  <a:lnTo>
                    <a:pt x="506519" y="1512842"/>
                  </a:lnTo>
                  <a:lnTo>
                    <a:pt x="465418" y="1492161"/>
                  </a:lnTo>
                  <a:lnTo>
                    <a:pt x="425981" y="1471162"/>
                  </a:lnTo>
                  <a:lnTo>
                    <a:pt x="388217" y="1449857"/>
                  </a:lnTo>
                  <a:lnTo>
                    <a:pt x="352137" y="1428259"/>
                  </a:lnTo>
                  <a:lnTo>
                    <a:pt x="317751" y="1406379"/>
                  </a:lnTo>
                  <a:lnTo>
                    <a:pt x="285069" y="1384231"/>
                  </a:lnTo>
                  <a:lnTo>
                    <a:pt x="254102" y="1361828"/>
                  </a:lnTo>
                  <a:lnTo>
                    <a:pt x="197354" y="1316302"/>
                  </a:lnTo>
                  <a:lnTo>
                    <a:pt x="147587" y="1269902"/>
                  </a:lnTo>
                  <a:lnTo>
                    <a:pt x="104886" y="1222729"/>
                  </a:lnTo>
                  <a:lnTo>
                    <a:pt x="69332" y="1174882"/>
                  </a:lnTo>
                  <a:lnTo>
                    <a:pt x="41008" y="1126462"/>
                  </a:lnTo>
                  <a:lnTo>
                    <a:pt x="19996" y="1077569"/>
                  </a:lnTo>
                  <a:lnTo>
                    <a:pt x="6379" y="1028302"/>
                  </a:lnTo>
                  <a:lnTo>
                    <a:pt x="240" y="978763"/>
                  </a:lnTo>
                  <a:lnTo>
                    <a:pt x="0" y="953922"/>
                  </a:lnTo>
                  <a:lnTo>
                    <a:pt x="1660" y="929050"/>
                  </a:lnTo>
                  <a:lnTo>
                    <a:pt x="10722" y="879264"/>
                  </a:lnTo>
                  <a:lnTo>
                    <a:pt x="27509" y="829506"/>
                  </a:lnTo>
                  <a:lnTo>
                    <a:pt x="52104" y="779875"/>
                  </a:lnTo>
                  <a:lnTo>
                    <a:pt x="84588" y="730471"/>
                  </a:lnTo>
                  <a:lnTo>
                    <a:pt x="125044" y="681395"/>
                  </a:lnTo>
                  <a:lnTo>
                    <a:pt x="173555" y="632747"/>
                  </a:lnTo>
                  <a:lnTo>
                    <a:pt x="230202" y="584626"/>
                  </a:lnTo>
                  <a:lnTo>
                    <a:pt x="261604" y="560795"/>
                  </a:lnTo>
                  <a:lnTo>
                    <a:pt x="295070" y="537133"/>
                  </a:lnTo>
                  <a:lnTo>
                    <a:pt x="330612" y="513653"/>
                  </a:lnTo>
                  <a:lnTo>
                    <a:pt x="368239" y="490368"/>
                  </a:lnTo>
                  <a:lnTo>
                    <a:pt x="428040" y="456156"/>
                  </a:lnTo>
                  <a:lnTo>
                    <a:pt x="491333" y="423082"/>
                  </a:lnTo>
                  <a:lnTo>
                    <a:pt x="557994" y="391155"/>
                  </a:lnTo>
                  <a:lnTo>
                    <a:pt x="627898" y="360389"/>
                  </a:lnTo>
                  <a:lnTo>
                    <a:pt x="664027" y="345445"/>
                  </a:lnTo>
                  <a:lnTo>
                    <a:pt x="700920" y="330795"/>
                  </a:lnTo>
                  <a:lnTo>
                    <a:pt x="738561" y="316441"/>
                  </a:lnTo>
                  <a:lnTo>
                    <a:pt x="776936" y="302384"/>
                  </a:lnTo>
                  <a:lnTo>
                    <a:pt x="816027" y="288627"/>
                  </a:lnTo>
                  <a:lnTo>
                    <a:pt x="855820" y="275169"/>
                  </a:lnTo>
                  <a:lnTo>
                    <a:pt x="896299" y="262014"/>
                  </a:lnTo>
                  <a:lnTo>
                    <a:pt x="937448" y="249161"/>
                  </a:lnTo>
                  <a:lnTo>
                    <a:pt x="979251" y="236614"/>
                  </a:lnTo>
                  <a:lnTo>
                    <a:pt x="1021694" y="224372"/>
                  </a:lnTo>
                  <a:lnTo>
                    <a:pt x="1064760" y="212438"/>
                  </a:lnTo>
                  <a:lnTo>
                    <a:pt x="1108434" y="200814"/>
                  </a:lnTo>
                  <a:lnTo>
                    <a:pt x="1152700" y="189500"/>
                  </a:lnTo>
                  <a:lnTo>
                    <a:pt x="1197543" y="178498"/>
                  </a:lnTo>
                  <a:lnTo>
                    <a:pt x="1242947" y="167809"/>
                  </a:lnTo>
                  <a:lnTo>
                    <a:pt x="1288896" y="157436"/>
                  </a:lnTo>
                  <a:lnTo>
                    <a:pt x="1335375" y="147379"/>
                  </a:lnTo>
                  <a:lnTo>
                    <a:pt x="1382369" y="137640"/>
                  </a:lnTo>
                  <a:lnTo>
                    <a:pt x="1429860" y="128220"/>
                  </a:lnTo>
                  <a:lnTo>
                    <a:pt x="1477835" y="119122"/>
                  </a:lnTo>
                  <a:lnTo>
                    <a:pt x="1526277" y="110345"/>
                  </a:lnTo>
                  <a:lnTo>
                    <a:pt x="1575171" y="101893"/>
                  </a:lnTo>
                  <a:lnTo>
                    <a:pt x="1624501" y="93766"/>
                  </a:lnTo>
                  <a:lnTo>
                    <a:pt x="1674251" y="85965"/>
                  </a:lnTo>
                  <a:lnTo>
                    <a:pt x="1724406" y="78493"/>
                  </a:lnTo>
                  <a:lnTo>
                    <a:pt x="1774951" y="71351"/>
                  </a:lnTo>
                  <a:lnTo>
                    <a:pt x="1825869" y="64539"/>
                  </a:lnTo>
                  <a:lnTo>
                    <a:pt x="1877146" y="58060"/>
                  </a:lnTo>
                  <a:lnTo>
                    <a:pt x="1928764" y="51916"/>
                  </a:lnTo>
                  <a:lnTo>
                    <a:pt x="1980710" y="46107"/>
                  </a:lnTo>
                  <a:lnTo>
                    <a:pt x="2032967" y="40635"/>
                  </a:lnTo>
                  <a:lnTo>
                    <a:pt x="2085519" y="35501"/>
                  </a:lnTo>
                  <a:lnTo>
                    <a:pt x="2138352" y="30708"/>
                  </a:lnTo>
                  <a:lnTo>
                    <a:pt x="2191448" y="26256"/>
                  </a:lnTo>
                  <a:lnTo>
                    <a:pt x="2244794" y="22147"/>
                  </a:lnTo>
                  <a:lnTo>
                    <a:pt x="2298373" y="18382"/>
                  </a:lnTo>
                  <a:lnTo>
                    <a:pt x="2352169" y="14963"/>
                  </a:lnTo>
                  <a:lnTo>
                    <a:pt x="2406167" y="11892"/>
                  </a:lnTo>
                  <a:lnTo>
                    <a:pt x="2460352" y="9169"/>
                  </a:lnTo>
                  <a:lnTo>
                    <a:pt x="2514708" y="6796"/>
                  </a:lnTo>
                  <a:lnTo>
                    <a:pt x="2569218" y="4776"/>
                  </a:lnTo>
                  <a:lnTo>
                    <a:pt x="2623868" y="3108"/>
                  </a:lnTo>
                  <a:lnTo>
                    <a:pt x="2678642" y="1795"/>
                  </a:lnTo>
                  <a:lnTo>
                    <a:pt x="2733524" y="839"/>
                  </a:lnTo>
                  <a:lnTo>
                    <a:pt x="2788499" y="240"/>
                  </a:lnTo>
                  <a:lnTo>
                    <a:pt x="2843551" y="0"/>
                  </a:lnTo>
                  <a:lnTo>
                    <a:pt x="2898664" y="120"/>
                  </a:lnTo>
                  <a:lnTo>
                    <a:pt x="2953823" y="603"/>
                  </a:lnTo>
                  <a:lnTo>
                    <a:pt x="3009013" y="1449"/>
                  </a:lnTo>
                  <a:lnTo>
                    <a:pt x="3064217" y="2660"/>
                  </a:lnTo>
                  <a:lnTo>
                    <a:pt x="3119420" y="4237"/>
                  </a:lnTo>
                  <a:lnTo>
                    <a:pt x="3174606" y="6182"/>
                  </a:lnTo>
                  <a:lnTo>
                    <a:pt x="3229761" y="8497"/>
                  </a:lnTo>
                  <a:lnTo>
                    <a:pt x="3284867" y="11182"/>
                  </a:lnTo>
                  <a:lnTo>
                    <a:pt x="3339910" y="14240"/>
                  </a:lnTo>
                  <a:lnTo>
                    <a:pt x="3394874" y="17672"/>
                  </a:lnTo>
                  <a:lnTo>
                    <a:pt x="3449743" y="21479"/>
                  </a:lnTo>
                  <a:lnTo>
                    <a:pt x="3504502" y="25662"/>
                  </a:lnTo>
                  <a:lnTo>
                    <a:pt x="3559135" y="30224"/>
                  </a:lnTo>
                  <a:lnTo>
                    <a:pt x="3613627" y="35165"/>
                  </a:lnTo>
                  <a:lnTo>
                    <a:pt x="3667961" y="40487"/>
                  </a:lnTo>
                  <a:lnTo>
                    <a:pt x="3722123" y="46192"/>
                  </a:lnTo>
                  <a:lnTo>
                    <a:pt x="3776097" y="52282"/>
                  </a:lnTo>
                  <a:lnTo>
                    <a:pt x="3829866" y="58756"/>
                  </a:lnTo>
                  <a:lnTo>
                    <a:pt x="3883416" y="65618"/>
                  </a:lnTo>
                  <a:lnTo>
                    <a:pt x="3936731" y="72868"/>
                  </a:lnTo>
                  <a:lnTo>
                    <a:pt x="3989795" y="80508"/>
                  </a:lnTo>
                  <a:lnTo>
                    <a:pt x="4042593" y="88539"/>
                  </a:lnTo>
                  <a:lnTo>
                    <a:pt x="4095108" y="96963"/>
                  </a:lnTo>
                  <a:lnTo>
                    <a:pt x="4147326" y="105782"/>
                  </a:lnTo>
                  <a:lnTo>
                    <a:pt x="4199231" y="114996"/>
                  </a:lnTo>
                  <a:lnTo>
                    <a:pt x="4250807" y="124608"/>
                  </a:lnTo>
                  <a:lnTo>
                    <a:pt x="4318602" y="137959"/>
                  </a:lnTo>
                  <a:lnTo>
                    <a:pt x="4384910" y="151841"/>
                  </a:lnTo>
                  <a:lnTo>
                    <a:pt x="4449719" y="166241"/>
                  </a:lnTo>
                  <a:lnTo>
                    <a:pt x="4513020" y="181148"/>
                  </a:lnTo>
                  <a:lnTo>
                    <a:pt x="4574802" y="196549"/>
                  </a:lnTo>
                  <a:lnTo>
                    <a:pt x="4635055" y="212431"/>
                  </a:lnTo>
                  <a:lnTo>
                    <a:pt x="4693769" y="228782"/>
                  </a:lnTo>
                  <a:lnTo>
                    <a:pt x="4750934" y="245589"/>
                  </a:lnTo>
                  <a:lnTo>
                    <a:pt x="4806538" y="262839"/>
                  </a:lnTo>
                  <a:lnTo>
                    <a:pt x="4860572" y="280521"/>
                  </a:lnTo>
                  <a:lnTo>
                    <a:pt x="4913025" y="298621"/>
                  </a:lnTo>
                  <a:lnTo>
                    <a:pt x="4963888" y="317128"/>
                  </a:lnTo>
                  <a:lnTo>
                    <a:pt x="5013149" y="336028"/>
                  </a:lnTo>
                  <a:lnTo>
                    <a:pt x="5060799" y="355309"/>
                  </a:lnTo>
                  <a:lnTo>
                    <a:pt x="5106827" y="374959"/>
                  </a:lnTo>
                  <a:lnTo>
                    <a:pt x="5151223" y="394964"/>
                  </a:lnTo>
                  <a:lnTo>
                    <a:pt x="5193976" y="415314"/>
                  </a:lnTo>
                  <a:lnTo>
                    <a:pt x="5235077" y="435994"/>
                  </a:lnTo>
                  <a:lnTo>
                    <a:pt x="5274514" y="456993"/>
                  </a:lnTo>
                  <a:lnTo>
                    <a:pt x="5312278" y="478298"/>
                  </a:lnTo>
                  <a:lnTo>
                    <a:pt x="5348358" y="499897"/>
                  </a:lnTo>
                  <a:lnTo>
                    <a:pt x="5382744" y="521776"/>
                  </a:lnTo>
                  <a:lnTo>
                    <a:pt x="5415426" y="543924"/>
                  </a:lnTo>
                  <a:lnTo>
                    <a:pt x="5446393" y="566328"/>
                  </a:lnTo>
                  <a:lnTo>
                    <a:pt x="5503142" y="611854"/>
                  </a:lnTo>
                  <a:lnTo>
                    <a:pt x="5552909" y="658253"/>
                  </a:lnTo>
                  <a:lnTo>
                    <a:pt x="5595610" y="705426"/>
                  </a:lnTo>
                  <a:lnTo>
                    <a:pt x="5631164" y="753273"/>
                  </a:lnTo>
                  <a:lnTo>
                    <a:pt x="5659488" y="801693"/>
                  </a:lnTo>
                  <a:lnTo>
                    <a:pt x="5680499" y="850587"/>
                  </a:lnTo>
                  <a:lnTo>
                    <a:pt x="5694115" y="899853"/>
                  </a:lnTo>
                  <a:lnTo>
                    <a:pt x="5700254" y="949393"/>
                  </a:lnTo>
                  <a:lnTo>
                    <a:pt x="5700493" y="974234"/>
                  </a:lnTo>
                  <a:lnTo>
                    <a:pt x="5698832" y="999106"/>
                  </a:lnTo>
                  <a:lnTo>
                    <a:pt x="5689767" y="1048891"/>
                  </a:lnTo>
                  <a:lnTo>
                    <a:pt x="5672978" y="1098650"/>
                  </a:lnTo>
                  <a:lnTo>
                    <a:pt x="5648380" y="1148281"/>
                  </a:lnTo>
                  <a:lnTo>
                    <a:pt x="5615893" y="1197684"/>
                  </a:lnTo>
                  <a:lnTo>
                    <a:pt x="5575432" y="1246760"/>
                  </a:lnTo>
                  <a:lnTo>
                    <a:pt x="5526916" y="1295409"/>
                  </a:lnTo>
                  <a:lnTo>
                    <a:pt x="5470263" y="1343530"/>
                  </a:lnTo>
                  <a:lnTo>
                    <a:pt x="5438859" y="1367361"/>
                  </a:lnTo>
                  <a:lnTo>
                    <a:pt x="5405389" y="1391023"/>
                  </a:lnTo>
                  <a:lnTo>
                    <a:pt x="5369844" y="1414503"/>
                  </a:lnTo>
                  <a:lnTo>
                    <a:pt x="5332212" y="1437788"/>
                  </a:lnTo>
                  <a:lnTo>
                    <a:pt x="5271192" y="1472650"/>
                  </a:lnTo>
                  <a:lnTo>
                    <a:pt x="5206329" y="1506410"/>
                  </a:lnTo>
                  <a:lnTo>
                    <a:pt x="5137754" y="1539044"/>
                  </a:lnTo>
                  <a:lnTo>
                    <a:pt x="5102116" y="1554932"/>
                  </a:lnTo>
                  <a:lnTo>
                    <a:pt x="5065599" y="1570531"/>
                  </a:lnTo>
                  <a:lnTo>
                    <a:pt x="5028219" y="1585837"/>
                  </a:lnTo>
                  <a:lnTo>
                    <a:pt x="4989993" y="1600848"/>
                  </a:lnTo>
                  <a:lnTo>
                    <a:pt x="4950938" y="1615561"/>
                  </a:lnTo>
                  <a:lnTo>
                    <a:pt x="4911070" y="1629973"/>
                  </a:lnTo>
                  <a:lnTo>
                    <a:pt x="4870405" y="1644081"/>
                  </a:lnTo>
                  <a:lnTo>
                    <a:pt x="4828959" y="1657884"/>
                  </a:lnTo>
                  <a:lnTo>
                    <a:pt x="4786749" y="1671377"/>
                  </a:lnTo>
                  <a:lnTo>
                    <a:pt x="4743791" y="1684559"/>
                  </a:lnTo>
                  <a:lnTo>
                    <a:pt x="4700103" y="1697426"/>
                  </a:lnTo>
                  <a:lnTo>
                    <a:pt x="4655699" y="1709975"/>
                  </a:lnTo>
                  <a:lnTo>
                    <a:pt x="4610596" y="1722205"/>
                  </a:lnTo>
                  <a:lnTo>
                    <a:pt x="4564812" y="1734111"/>
                  </a:lnTo>
                  <a:lnTo>
                    <a:pt x="4518362" y="1745692"/>
                  </a:lnTo>
                  <a:lnTo>
                    <a:pt x="4471262" y="1756944"/>
                  </a:lnTo>
                  <a:lnTo>
                    <a:pt x="4423530" y="1767865"/>
                  </a:lnTo>
                  <a:lnTo>
                    <a:pt x="4375181" y="1778452"/>
                  </a:lnTo>
                  <a:lnTo>
                    <a:pt x="4326231" y="1788703"/>
                  </a:lnTo>
                  <a:lnTo>
                    <a:pt x="4276698" y="1798614"/>
                  </a:lnTo>
                  <a:lnTo>
                    <a:pt x="4226598" y="1808182"/>
                  </a:lnTo>
                  <a:lnTo>
                    <a:pt x="4175946" y="1817405"/>
                  </a:lnTo>
                  <a:lnTo>
                    <a:pt x="4124760" y="1826281"/>
                  </a:lnTo>
                  <a:lnTo>
                    <a:pt x="4073055" y="1834806"/>
                  </a:lnTo>
                  <a:lnTo>
                    <a:pt x="4020849" y="1842977"/>
                  </a:lnTo>
                  <a:lnTo>
                    <a:pt x="3968157" y="1850792"/>
                  </a:lnTo>
                  <a:lnTo>
                    <a:pt x="3914996" y="1858248"/>
                  </a:lnTo>
                  <a:lnTo>
                    <a:pt x="3861382" y="1865343"/>
                  </a:lnTo>
                  <a:lnTo>
                    <a:pt x="3807332" y="1872073"/>
                  </a:lnTo>
                  <a:lnTo>
                    <a:pt x="3752862" y="1878436"/>
                  </a:lnTo>
                  <a:lnTo>
                    <a:pt x="3697988" y="1884428"/>
                  </a:lnTo>
                  <a:lnTo>
                    <a:pt x="3642728" y="1890048"/>
                  </a:lnTo>
                  <a:lnTo>
                    <a:pt x="3587096" y="1895292"/>
                  </a:lnTo>
                  <a:lnTo>
                    <a:pt x="3531110" y="1900158"/>
                  </a:lnTo>
                  <a:lnTo>
                    <a:pt x="3474786" y="1904643"/>
                  </a:lnTo>
                  <a:lnTo>
                    <a:pt x="3418141" y="1908744"/>
                  </a:lnTo>
                  <a:lnTo>
                    <a:pt x="3361190" y="1912458"/>
                  </a:lnTo>
                  <a:lnTo>
                    <a:pt x="3303950" y="1915782"/>
                  </a:lnTo>
                  <a:lnTo>
                    <a:pt x="3246438" y="1918715"/>
                  </a:lnTo>
                  <a:lnTo>
                    <a:pt x="3188670" y="1921252"/>
                  </a:lnTo>
                  <a:lnTo>
                    <a:pt x="3130662" y="1923391"/>
                  </a:lnTo>
                  <a:lnTo>
                    <a:pt x="3072431" y="1925130"/>
                  </a:lnTo>
                  <a:lnTo>
                    <a:pt x="3013993" y="1926466"/>
                  </a:lnTo>
                  <a:lnTo>
                    <a:pt x="2955364" y="1927396"/>
                  </a:lnTo>
                  <a:lnTo>
                    <a:pt x="2896562" y="1927916"/>
                  </a:lnTo>
                  <a:lnTo>
                    <a:pt x="2837601" y="1928025"/>
                  </a:lnTo>
                  <a:lnTo>
                    <a:pt x="2778499" y="1927720"/>
                  </a:lnTo>
                  <a:lnTo>
                    <a:pt x="2719273" y="1926997"/>
                  </a:lnTo>
                  <a:lnTo>
                    <a:pt x="2659937" y="1925855"/>
                  </a:lnTo>
                  <a:lnTo>
                    <a:pt x="2600510" y="1924290"/>
                  </a:lnTo>
                  <a:lnTo>
                    <a:pt x="2541006" y="1922299"/>
                  </a:lnTo>
                  <a:lnTo>
                    <a:pt x="2481443" y="1919880"/>
                  </a:lnTo>
                  <a:lnTo>
                    <a:pt x="1662801" y="216892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270761" y="350647"/>
            <a:ext cx="3325495" cy="14344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1000"/>
              </a:lnSpc>
              <a:spcBef>
                <a:spcPts val="95"/>
              </a:spcBef>
            </a:pPr>
            <a:r>
              <a:rPr dirty="0" sz="3050" spc="20">
                <a:solidFill>
                  <a:srgbClr val="FFFF00"/>
                </a:solidFill>
              </a:rPr>
              <a:t>Để</a:t>
            </a:r>
            <a:r>
              <a:rPr dirty="0" sz="3050" spc="-30">
                <a:solidFill>
                  <a:srgbClr val="FFFF00"/>
                </a:solidFill>
              </a:rPr>
              <a:t> </a:t>
            </a:r>
            <a:r>
              <a:rPr dirty="0" sz="3050" spc="-60">
                <a:solidFill>
                  <a:srgbClr val="FFFF00"/>
                </a:solidFill>
              </a:rPr>
              <a:t>phát</a:t>
            </a:r>
            <a:r>
              <a:rPr dirty="0" sz="3050" spc="270">
                <a:solidFill>
                  <a:srgbClr val="FFFF00"/>
                </a:solidFill>
              </a:rPr>
              <a:t> </a:t>
            </a:r>
            <a:r>
              <a:rPr dirty="0" sz="3050" spc="15">
                <a:solidFill>
                  <a:srgbClr val="FFFF00"/>
                </a:solidFill>
              </a:rPr>
              <a:t>hiện</a:t>
            </a:r>
            <a:r>
              <a:rPr dirty="0" sz="3050" spc="-25">
                <a:solidFill>
                  <a:srgbClr val="FFFF00"/>
                </a:solidFill>
              </a:rPr>
              <a:t> </a:t>
            </a:r>
            <a:r>
              <a:rPr dirty="0" sz="3050" spc="15">
                <a:solidFill>
                  <a:srgbClr val="FFFF00"/>
                </a:solidFill>
              </a:rPr>
              <a:t>sớm </a:t>
            </a:r>
            <a:r>
              <a:rPr dirty="0" sz="3050" spc="-830">
                <a:solidFill>
                  <a:srgbClr val="FFFF00"/>
                </a:solidFill>
              </a:rPr>
              <a:t> </a:t>
            </a:r>
            <a:r>
              <a:rPr dirty="0" sz="3050" spc="25">
                <a:solidFill>
                  <a:srgbClr val="FFFF00"/>
                </a:solidFill>
              </a:rPr>
              <a:t>BPTNMT </a:t>
            </a:r>
            <a:r>
              <a:rPr dirty="0" sz="3050" spc="10">
                <a:solidFill>
                  <a:srgbClr val="FFFF00"/>
                </a:solidFill>
              </a:rPr>
              <a:t>tại </a:t>
            </a:r>
            <a:r>
              <a:rPr dirty="0" sz="3050" spc="15">
                <a:solidFill>
                  <a:srgbClr val="FFFF00"/>
                </a:solidFill>
              </a:rPr>
              <a:t>cộng </a:t>
            </a:r>
            <a:r>
              <a:rPr dirty="0" sz="3050" spc="-835">
                <a:solidFill>
                  <a:srgbClr val="FFFF00"/>
                </a:solidFill>
              </a:rPr>
              <a:t> </a:t>
            </a:r>
            <a:r>
              <a:rPr dirty="0" sz="3050" spc="20">
                <a:solidFill>
                  <a:srgbClr val="FFFF00"/>
                </a:solidFill>
              </a:rPr>
              <a:t>đồng</a:t>
            </a:r>
            <a:r>
              <a:rPr dirty="0" sz="3050" spc="5">
                <a:solidFill>
                  <a:srgbClr val="FFFF00"/>
                </a:solidFill>
              </a:rPr>
              <a:t> </a:t>
            </a:r>
            <a:r>
              <a:rPr dirty="0" sz="3050" spc="15">
                <a:solidFill>
                  <a:srgbClr val="FFFF00"/>
                </a:solidFill>
              </a:rPr>
              <a:t>cần</a:t>
            </a:r>
            <a:endParaRPr sz="305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24" y="328675"/>
            <a:ext cx="8584565" cy="1173480"/>
          </a:xfrm>
          <a:prstGeom prst="rect"/>
        </p:spPr>
        <p:txBody>
          <a:bodyPr wrap="square" lIns="0" tIns="79375" rIns="0" bIns="0" rtlCol="0" vert="horz">
            <a:spAutoFit/>
          </a:bodyPr>
          <a:lstStyle/>
          <a:p>
            <a:pPr marL="12700" marR="5080">
              <a:lnSpc>
                <a:spcPts val="4290"/>
              </a:lnSpc>
              <a:spcBef>
                <a:spcPts val="625"/>
              </a:spcBef>
            </a:pPr>
            <a:r>
              <a:rPr dirty="0" sz="3950" spc="5" b="0">
                <a:solidFill>
                  <a:srgbClr val="17375E"/>
                </a:solidFill>
                <a:latin typeface="Microsoft Sans Serif"/>
                <a:cs typeface="Microsoft Sans Serif"/>
              </a:rPr>
              <a:t>BẢNG</a:t>
            </a:r>
            <a:r>
              <a:rPr dirty="0" sz="3950" spc="35" b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dirty="0" sz="3950" b="0">
                <a:solidFill>
                  <a:srgbClr val="17375E"/>
                </a:solidFill>
                <a:latin typeface="Microsoft Sans Serif"/>
                <a:cs typeface="Microsoft Sans Serif"/>
              </a:rPr>
              <a:t>CÂU</a:t>
            </a:r>
            <a:r>
              <a:rPr dirty="0" sz="3950" spc="40" b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dirty="0" sz="3950" b="0">
                <a:solidFill>
                  <a:srgbClr val="17375E"/>
                </a:solidFill>
                <a:latin typeface="Microsoft Sans Serif"/>
                <a:cs typeface="Microsoft Sans Serif"/>
              </a:rPr>
              <a:t>HỎI</a:t>
            </a:r>
            <a:r>
              <a:rPr dirty="0" sz="3950" spc="-35" b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dirty="0" sz="3950" spc="5" b="0">
                <a:solidFill>
                  <a:srgbClr val="17375E"/>
                </a:solidFill>
                <a:latin typeface="Microsoft Sans Serif"/>
                <a:cs typeface="Microsoft Sans Serif"/>
              </a:rPr>
              <a:t>TẦM</a:t>
            </a:r>
            <a:r>
              <a:rPr dirty="0" sz="3950" spc="35" b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dirty="0" sz="3950" spc="5" b="0">
                <a:solidFill>
                  <a:srgbClr val="17375E"/>
                </a:solidFill>
                <a:latin typeface="Microsoft Sans Serif"/>
                <a:cs typeface="Microsoft Sans Serif"/>
              </a:rPr>
              <a:t>SOÁT</a:t>
            </a:r>
            <a:r>
              <a:rPr dirty="0" sz="3950" spc="-30" b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dirty="0" sz="3950" spc="5" b="0">
                <a:solidFill>
                  <a:srgbClr val="17375E"/>
                </a:solidFill>
                <a:latin typeface="Microsoft Sans Serif"/>
                <a:cs typeface="Microsoft Sans Serif"/>
              </a:rPr>
              <a:t>BPTNMT </a:t>
            </a:r>
            <a:r>
              <a:rPr dirty="0" sz="3950" spc="-1035" b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dirty="0" sz="3950" spc="320" b="0">
                <a:solidFill>
                  <a:srgbClr val="17375E"/>
                </a:solidFill>
                <a:latin typeface="Microsoft Sans Serif"/>
                <a:cs typeface="Microsoft Sans Serif"/>
              </a:rPr>
              <a:t>Ở</a:t>
            </a:r>
            <a:r>
              <a:rPr dirty="0" sz="3950" spc="40" b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dirty="0" sz="3950" b="0">
                <a:solidFill>
                  <a:srgbClr val="17375E"/>
                </a:solidFill>
                <a:latin typeface="Microsoft Sans Serif"/>
                <a:cs typeface="Microsoft Sans Serif"/>
              </a:rPr>
              <a:t>CỘNG</a:t>
            </a:r>
            <a:r>
              <a:rPr dirty="0" sz="3950" spc="50" b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dirty="0" sz="3950" b="0">
                <a:solidFill>
                  <a:srgbClr val="17375E"/>
                </a:solidFill>
                <a:latin typeface="Microsoft Sans Serif"/>
                <a:cs typeface="Microsoft Sans Serif"/>
              </a:rPr>
              <a:t>ĐỒNG</a:t>
            </a:r>
            <a:endParaRPr sz="3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60" y="6316978"/>
            <a:ext cx="8526780" cy="1455420"/>
          </a:xfrm>
          <a:custGeom>
            <a:avLst/>
            <a:gdLst/>
            <a:ahLst/>
            <a:cxnLst/>
            <a:rect l="l" t="t" r="r" b="b"/>
            <a:pathLst>
              <a:path w="8526780" h="1455420">
                <a:moveTo>
                  <a:pt x="8526780" y="0"/>
                </a:moveTo>
                <a:lnTo>
                  <a:pt x="0" y="0"/>
                </a:lnTo>
                <a:lnTo>
                  <a:pt x="0" y="1455418"/>
                </a:lnTo>
                <a:lnTo>
                  <a:pt x="8526780" y="1455418"/>
                </a:lnTo>
                <a:lnTo>
                  <a:pt x="852678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58646" y="6339941"/>
            <a:ext cx="8082280" cy="1435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0"/>
              </a:spcBef>
            </a:pPr>
            <a:r>
              <a:rPr dirty="0" sz="3050" spc="20">
                <a:latin typeface="Microsoft Sans Serif"/>
                <a:cs typeface="Microsoft Sans Serif"/>
              </a:rPr>
              <a:t>Nếu </a:t>
            </a:r>
            <a:r>
              <a:rPr dirty="0" sz="3050" spc="10">
                <a:latin typeface="Microsoft Sans Serif"/>
                <a:cs typeface="Microsoft Sans Serif"/>
              </a:rPr>
              <a:t>trả </a:t>
            </a:r>
            <a:r>
              <a:rPr dirty="0" sz="3050" spc="100">
                <a:latin typeface="Microsoft Sans Serif"/>
                <a:cs typeface="Microsoft Sans Serif"/>
              </a:rPr>
              <a:t>lời </a:t>
            </a:r>
            <a:r>
              <a:rPr dirty="0" u="heavy" sz="3050" spc="-20" b="1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Arial"/>
                <a:cs typeface="Arial"/>
              </a:rPr>
              <a:t>CÓ</a:t>
            </a:r>
            <a:r>
              <a:rPr dirty="0" sz="3050" spc="-20" b="1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dirty="0" sz="3050" spc="185">
                <a:latin typeface="Microsoft Sans Serif"/>
                <a:cs typeface="Microsoft Sans Serif"/>
              </a:rPr>
              <a:t>từ </a:t>
            </a:r>
            <a:r>
              <a:rPr dirty="0" sz="3050" spc="20">
                <a:latin typeface="Microsoft Sans Serif"/>
                <a:cs typeface="Microsoft Sans Serif"/>
              </a:rPr>
              <a:t>3 câu </a:t>
            </a:r>
            <a:r>
              <a:rPr dirty="0" sz="3050" spc="110">
                <a:latin typeface="Microsoft Sans Serif"/>
                <a:cs typeface="Microsoft Sans Serif"/>
              </a:rPr>
              <a:t>trở </a:t>
            </a:r>
            <a:r>
              <a:rPr dirty="0" sz="3050" spc="5">
                <a:latin typeface="Microsoft Sans Serif"/>
                <a:cs typeface="Microsoft Sans Serif"/>
              </a:rPr>
              <a:t>lên </a:t>
            </a:r>
            <a:r>
              <a:rPr dirty="0" sz="3050" spc="35">
                <a:latin typeface="Wingdings"/>
                <a:cs typeface="Wingdings"/>
              </a:rPr>
              <a:t></a:t>
            </a:r>
            <a:r>
              <a:rPr dirty="0" sz="3050" spc="35">
                <a:latin typeface="Times New Roman"/>
                <a:cs typeface="Times New Roman"/>
              </a:rPr>
              <a:t> </a:t>
            </a:r>
            <a:r>
              <a:rPr dirty="0" u="heavy" sz="3050" spc="25" b="1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Arial"/>
                <a:cs typeface="Arial"/>
              </a:rPr>
              <a:t>CẦN </a:t>
            </a:r>
            <a:r>
              <a:rPr dirty="0" u="heavy" sz="3050" spc="10" b="1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Arial"/>
                <a:cs typeface="Arial"/>
              </a:rPr>
              <a:t>ĐI </a:t>
            </a:r>
            <a:r>
              <a:rPr dirty="0" sz="3050" spc="15" b="1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dirty="0" u="heavy" sz="3050" spc="15" b="1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Arial"/>
                <a:cs typeface="Arial"/>
              </a:rPr>
              <a:t>KHÁM </a:t>
            </a:r>
            <a:r>
              <a:rPr dirty="0" sz="3050" spc="15">
                <a:latin typeface="Microsoft Sans Serif"/>
                <a:cs typeface="Microsoft Sans Serif"/>
              </a:rPr>
              <a:t>ngay</a:t>
            </a:r>
            <a:r>
              <a:rPr dirty="0" sz="3050" spc="25">
                <a:latin typeface="Microsoft Sans Serif"/>
                <a:cs typeface="Microsoft Sans Serif"/>
              </a:rPr>
              <a:t> </a:t>
            </a:r>
            <a:r>
              <a:rPr dirty="0" sz="3050" spc="15">
                <a:latin typeface="Microsoft Sans Serif"/>
                <a:cs typeface="Microsoft Sans Serif"/>
              </a:rPr>
              <a:t>để</a:t>
            </a:r>
            <a:r>
              <a:rPr dirty="0" sz="3050" spc="30">
                <a:latin typeface="Microsoft Sans Serif"/>
                <a:cs typeface="Microsoft Sans Serif"/>
              </a:rPr>
              <a:t> </a:t>
            </a:r>
            <a:r>
              <a:rPr dirty="0" sz="3050" spc="180">
                <a:latin typeface="Microsoft Sans Serif"/>
                <a:cs typeface="Microsoft Sans Serif"/>
              </a:rPr>
              <a:t>được</a:t>
            </a:r>
            <a:r>
              <a:rPr dirty="0" sz="3050" spc="20">
                <a:latin typeface="Microsoft Sans Serif"/>
                <a:cs typeface="Microsoft Sans Serif"/>
              </a:rPr>
              <a:t> </a:t>
            </a:r>
            <a:r>
              <a:rPr dirty="0" sz="3050" spc="15">
                <a:latin typeface="Microsoft Sans Serif"/>
                <a:cs typeface="Microsoft Sans Serif"/>
              </a:rPr>
              <a:t>chẩn đoán</a:t>
            </a:r>
            <a:r>
              <a:rPr dirty="0" sz="3050" spc="25">
                <a:latin typeface="Microsoft Sans Serif"/>
                <a:cs typeface="Microsoft Sans Serif"/>
              </a:rPr>
              <a:t> </a:t>
            </a:r>
            <a:r>
              <a:rPr dirty="0" sz="3050" spc="20">
                <a:latin typeface="Microsoft Sans Serif"/>
                <a:cs typeface="Microsoft Sans Serif"/>
              </a:rPr>
              <a:t>và</a:t>
            </a:r>
            <a:r>
              <a:rPr dirty="0" sz="3050" spc="30">
                <a:latin typeface="Microsoft Sans Serif"/>
                <a:cs typeface="Microsoft Sans Serif"/>
              </a:rPr>
              <a:t> </a:t>
            </a:r>
            <a:r>
              <a:rPr dirty="0" sz="3050" spc="10">
                <a:latin typeface="Microsoft Sans Serif"/>
                <a:cs typeface="Microsoft Sans Serif"/>
              </a:rPr>
              <a:t>điều</a:t>
            </a:r>
            <a:r>
              <a:rPr dirty="0" sz="3050" spc="30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trị</a:t>
            </a:r>
            <a:r>
              <a:rPr dirty="0" sz="3050" spc="25">
                <a:latin typeface="Microsoft Sans Serif"/>
                <a:cs typeface="Microsoft Sans Serif"/>
              </a:rPr>
              <a:t> </a:t>
            </a:r>
            <a:r>
              <a:rPr dirty="0" sz="3050" spc="5">
                <a:latin typeface="Microsoft Sans Serif"/>
                <a:cs typeface="Microsoft Sans Serif"/>
              </a:rPr>
              <a:t>kịp </a:t>
            </a:r>
            <a:r>
              <a:rPr dirty="0" sz="3050" spc="-795">
                <a:latin typeface="Microsoft Sans Serif"/>
                <a:cs typeface="Microsoft Sans Serif"/>
              </a:rPr>
              <a:t> </a:t>
            </a:r>
            <a:r>
              <a:rPr dirty="0" sz="3050" spc="85">
                <a:latin typeface="Microsoft Sans Serif"/>
                <a:cs typeface="Microsoft Sans Serif"/>
              </a:rPr>
              <a:t>thời</a:t>
            </a:r>
            <a:endParaRPr sz="3050">
              <a:latin typeface="Microsoft Sans Serif"/>
              <a:cs typeface="Microsoft Sans Serif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7787" y="1868551"/>
          <a:ext cx="9825355" cy="420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740"/>
                <a:gridCol w="7124065"/>
                <a:gridCol w="643890"/>
                <a:gridCol w="1450975"/>
              </a:tblGrid>
              <a:tr h="8205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80"/>
                        </a:lnSpc>
                      </a:pPr>
                      <a:r>
                        <a:rPr dirty="0" sz="26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Câu</a:t>
                      </a:r>
                      <a:r>
                        <a:rPr dirty="0" sz="2600" spc="1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hỏi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4640">
                        <a:lnSpc>
                          <a:spcPts val="2980"/>
                        </a:lnSpc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Chọn</a:t>
                      </a:r>
                      <a:r>
                        <a:rPr dirty="0" sz="26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câu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6267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trả</a:t>
                      </a:r>
                      <a:r>
                        <a:rPr dirty="0" sz="26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lời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20547">
                <a:tc>
                  <a:txBody>
                    <a:bodyPr/>
                    <a:lstStyle/>
                    <a:p>
                      <a:pPr algn="ctr">
                        <a:lnSpc>
                          <a:spcPts val="2985"/>
                        </a:lnSpc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985"/>
                        </a:lnSpc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Ông/bà</a:t>
                      </a:r>
                      <a:r>
                        <a:rPr dirty="0" sz="2600" spc="1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có</a:t>
                      </a:r>
                      <a:r>
                        <a:rPr dirty="0" sz="2600" spc="1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ho</a:t>
                      </a:r>
                      <a:r>
                        <a:rPr dirty="0" sz="2600" spc="1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5">
                          <a:latin typeface="Microsoft Sans Serif"/>
                          <a:cs typeface="Microsoft Sans Serif"/>
                        </a:rPr>
                        <a:t>vài</a:t>
                      </a:r>
                      <a:r>
                        <a:rPr dirty="0" sz="2600" spc="1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10">
                          <a:latin typeface="Microsoft Sans Serif"/>
                          <a:cs typeface="Microsoft Sans Serif"/>
                        </a:rPr>
                        <a:t>lần</a:t>
                      </a:r>
                      <a:r>
                        <a:rPr dirty="0" sz="2600" spc="1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trong</a:t>
                      </a:r>
                      <a:r>
                        <a:rPr dirty="0" sz="2600" spc="1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ngày</a:t>
                      </a:r>
                      <a:r>
                        <a:rPr dirty="0" sz="2600" spc="1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260">
                          <a:latin typeface="Microsoft Sans Serif"/>
                          <a:cs typeface="Microsoft Sans Serif"/>
                        </a:rPr>
                        <a:t>ở</a:t>
                      </a:r>
                      <a:r>
                        <a:rPr dirty="0" sz="2600" spc="1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5">
                          <a:latin typeface="Microsoft Sans Serif"/>
                          <a:cs typeface="Microsoft Sans Serif"/>
                        </a:rPr>
                        <a:t>hầu</a:t>
                      </a:r>
                      <a:r>
                        <a:rPr dirty="0" sz="2600" spc="1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hết</a:t>
                      </a:r>
                      <a:r>
                        <a:rPr dirty="0" sz="2600" spc="1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các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ngày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ts val="2985"/>
                        </a:lnSpc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Có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85"/>
                        </a:lnSpc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Không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52754">
                <a:tc>
                  <a:txBody>
                    <a:bodyPr/>
                    <a:lstStyle/>
                    <a:p>
                      <a:pPr algn="ctr">
                        <a:lnSpc>
                          <a:spcPts val="2985"/>
                        </a:lnSpc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985"/>
                        </a:lnSpc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Ông/bà</a:t>
                      </a:r>
                      <a:r>
                        <a:rPr dirty="0" sz="2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có</a:t>
                      </a:r>
                      <a:r>
                        <a:rPr dirty="0" sz="26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khạc</a:t>
                      </a:r>
                      <a:r>
                        <a:rPr dirty="0" sz="26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85">
                          <a:latin typeface="Microsoft Sans Serif"/>
                          <a:cs typeface="Microsoft Sans Serif"/>
                        </a:rPr>
                        <a:t>đờm</a:t>
                      </a:r>
                      <a:r>
                        <a:rPr dirty="0" sz="2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125">
                          <a:latin typeface="Microsoft Sans Serif"/>
                          <a:cs typeface="Microsoft Sans Serif"/>
                        </a:rPr>
                        <a:t>ở</a:t>
                      </a:r>
                      <a:r>
                        <a:rPr dirty="0" sz="26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hầu</a:t>
                      </a:r>
                      <a:r>
                        <a:rPr dirty="0" sz="26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hết</a:t>
                      </a:r>
                      <a:r>
                        <a:rPr dirty="0" sz="26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các</a:t>
                      </a:r>
                      <a:r>
                        <a:rPr dirty="0" sz="2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ngày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ts val="2985"/>
                        </a:lnSpc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Có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85"/>
                        </a:lnSpc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Không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20547">
                <a:tc>
                  <a:txBody>
                    <a:bodyPr/>
                    <a:lstStyle/>
                    <a:p>
                      <a:pPr algn="ctr">
                        <a:lnSpc>
                          <a:spcPts val="2990"/>
                        </a:lnSpc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990"/>
                        </a:lnSpc>
                        <a:tabLst>
                          <a:tab pos="1343025" algn="l"/>
                          <a:tab pos="1877060" algn="l"/>
                          <a:tab pos="2428875" algn="l"/>
                          <a:tab pos="2868930" algn="l"/>
                          <a:tab pos="3587115" algn="l"/>
                          <a:tab pos="4262120" algn="l"/>
                          <a:tab pos="5030470" algn="l"/>
                          <a:tab pos="6170930" algn="l"/>
                        </a:tabLst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Ông/bà	có	dễ	</a:t>
                      </a:r>
                      <a:r>
                        <a:rPr dirty="0" sz="2600" spc="-10">
                          <a:latin typeface="Microsoft Sans Serif"/>
                          <a:cs typeface="Microsoft Sans Serif"/>
                        </a:rPr>
                        <a:t>bị	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khó	</a:t>
                      </a:r>
                      <a:r>
                        <a:rPr dirty="0" sz="2600" spc="65">
                          <a:latin typeface="Microsoft Sans Serif"/>
                          <a:cs typeface="Microsoft Sans Serif"/>
                        </a:rPr>
                        <a:t>thở	</a:t>
                      </a:r>
                      <a:r>
                        <a:rPr dirty="0" sz="2600" spc="85">
                          <a:latin typeface="Microsoft Sans Serif"/>
                          <a:cs typeface="Microsoft Sans Serif"/>
                        </a:rPr>
                        <a:t>hơn	</a:t>
                      </a:r>
                      <a:r>
                        <a:rPr dirty="0" sz="2600" spc="55">
                          <a:latin typeface="Microsoft Sans Serif"/>
                          <a:cs typeface="Microsoft Sans Serif"/>
                        </a:rPr>
                        <a:t>những	</a:t>
                      </a:r>
                      <a:r>
                        <a:rPr dirty="0" sz="2600" spc="100">
                          <a:latin typeface="Microsoft Sans Serif"/>
                          <a:cs typeface="Microsoft Sans Serif"/>
                        </a:rPr>
                        <a:t>người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cùng</a:t>
                      </a:r>
                      <a:r>
                        <a:rPr dirty="0" sz="26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5">
                          <a:latin typeface="Microsoft Sans Serif"/>
                          <a:cs typeface="Microsoft Sans Serif"/>
                        </a:rPr>
                        <a:t>tuổi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ts val="2990"/>
                        </a:lnSpc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Có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90"/>
                        </a:lnSpc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Không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52754">
                <a:tc>
                  <a:txBody>
                    <a:bodyPr/>
                    <a:lstStyle/>
                    <a:p>
                      <a:pPr algn="ctr">
                        <a:lnSpc>
                          <a:spcPts val="2985"/>
                        </a:lnSpc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985"/>
                        </a:lnSpc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Ông/bà</a:t>
                      </a:r>
                      <a:r>
                        <a:rPr dirty="0" sz="26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có</a:t>
                      </a:r>
                      <a:r>
                        <a:rPr dirty="0" sz="2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trên</a:t>
                      </a:r>
                      <a:r>
                        <a:rPr dirty="0" sz="2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40</a:t>
                      </a:r>
                      <a:r>
                        <a:rPr dirty="0" sz="26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5">
                          <a:latin typeface="Microsoft Sans Serif"/>
                          <a:cs typeface="Microsoft Sans Serif"/>
                        </a:rPr>
                        <a:t>tuổi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ts val="2985"/>
                        </a:lnSpc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Có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85"/>
                        </a:lnSpc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Không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20674">
                <a:tc>
                  <a:txBody>
                    <a:bodyPr/>
                    <a:lstStyle/>
                    <a:p>
                      <a:pPr algn="ctr">
                        <a:lnSpc>
                          <a:spcPts val="2990"/>
                        </a:lnSpc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990"/>
                        </a:lnSpc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Ông/bà</a:t>
                      </a:r>
                      <a:r>
                        <a:rPr dirty="0" sz="2600" spc="2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vẫn</a:t>
                      </a:r>
                      <a:r>
                        <a:rPr dirty="0" sz="2600" spc="2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còn</a:t>
                      </a:r>
                      <a:r>
                        <a:rPr dirty="0" sz="2600" spc="2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hút</a:t>
                      </a:r>
                      <a:r>
                        <a:rPr dirty="0" sz="2600" spc="2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thuốc</a:t>
                      </a:r>
                      <a:r>
                        <a:rPr dirty="0" sz="2600" spc="229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10">
                          <a:latin typeface="Microsoft Sans Serif"/>
                          <a:cs typeface="Microsoft Sans Serif"/>
                        </a:rPr>
                        <a:t>lá</a:t>
                      </a:r>
                      <a:r>
                        <a:rPr dirty="0" sz="2600" spc="229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dirty="0" sz="2600" spc="2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5">
                          <a:latin typeface="Microsoft Sans Serif"/>
                          <a:cs typeface="Microsoft Sans Serif"/>
                        </a:rPr>
                        <a:t>đã</a:t>
                      </a:r>
                      <a:r>
                        <a:rPr dirty="0" sz="2600" spc="2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70">
                          <a:latin typeface="Microsoft Sans Serif"/>
                          <a:cs typeface="Microsoft Sans Serif"/>
                        </a:rPr>
                        <a:t>từng</a:t>
                      </a:r>
                      <a:r>
                        <a:rPr dirty="0" sz="2600" spc="229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hút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thuốc</a:t>
                      </a:r>
                      <a:r>
                        <a:rPr dirty="0" sz="26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10">
                          <a:latin typeface="Microsoft Sans Serif"/>
                          <a:cs typeface="Microsoft Sans Serif"/>
                        </a:rPr>
                        <a:t>lá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ts val="2990"/>
                        </a:lnSpc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Có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90"/>
                        </a:lnSpc>
                      </a:pPr>
                      <a:r>
                        <a:rPr dirty="0" sz="2600">
                          <a:latin typeface="Microsoft Sans Serif"/>
                          <a:cs typeface="Microsoft Sans Serif"/>
                        </a:rPr>
                        <a:t>Không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-12700" y="6725070"/>
            <a:ext cx="1207770" cy="568960"/>
            <a:chOff x="-12700" y="6725070"/>
            <a:chExt cx="1207770" cy="568960"/>
          </a:xfrm>
        </p:grpSpPr>
        <p:sp>
          <p:nvSpPr>
            <p:cNvPr id="7" name="object 7"/>
            <p:cNvSpPr/>
            <p:nvPr/>
          </p:nvSpPr>
          <p:spPr>
            <a:xfrm>
              <a:off x="82886" y="6820535"/>
              <a:ext cx="1099820" cy="461009"/>
            </a:xfrm>
            <a:custGeom>
              <a:avLst/>
              <a:gdLst/>
              <a:ahLst/>
              <a:cxnLst/>
              <a:rect l="l" t="t" r="r" b="b"/>
              <a:pathLst>
                <a:path w="1099820" h="461009">
                  <a:moveTo>
                    <a:pt x="765092" y="0"/>
                  </a:moveTo>
                  <a:lnTo>
                    <a:pt x="813784" y="115138"/>
                  </a:lnTo>
                  <a:lnTo>
                    <a:pt x="752888" y="130522"/>
                  </a:lnTo>
                  <a:lnTo>
                    <a:pt x="692862" y="143384"/>
                  </a:lnTo>
                  <a:lnTo>
                    <a:pt x="633859" y="153737"/>
                  </a:lnTo>
                  <a:lnTo>
                    <a:pt x="576029" y="161595"/>
                  </a:lnTo>
                  <a:lnTo>
                    <a:pt x="519524" y="166971"/>
                  </a:lnTo>
                  <a:lnTo>
                    <a:pt x="464496" y="169879"/>
                  </a:lnTo>
                  <a:lnTo>
                    <a:pt x="411096" y="170332"/>
                  </a:lnTo>
                  <a:lnTo>
                    <a:pt x="359475" y="168343"/>
                  </a:lnTo>
                  <a:lnTo>
                    <a:pt x="309787" y="163927"/>
                  </a:lnTo>
                  <a:lnTo>
                    <a:pt x="262181" y="157096"/>
                  </a:lnTo>
                  <a:lnTo>
                    <a:pt x="216810" y="147865"/>
                  </a:lnTo>
                  <a:lnTo>
                    <a:pt x="173825" y="136246"/>
                  </a:lnTo>
                  <a:lnTo>
                    <a:pt x="133378" y="122253"/>
                  </a:lnTo>
                  <a:lnTo>
                    <a:pt x="95620" y="105900"/>
                  </a:lnTo>
                  <a:lnTo>
                    <a:pt x="60704" y="87199"/>
                  </a:lnTo>
                  <a:lnTo>
                    <a:pt x="28780" y="66165"/>
                  </a:lnTo>
                  <a:lnTo>
                    <a:pt x="0" y="42811"/>
                  </a:lnTo>
                  <a:lnTo>
                    <a:pt x="634" y="78934"/>
                  </a:lnTo>
                  <a:lnTo>
                    <a:pt x="13452" y="146036"/>
                  </a:lnTo>
                  <a:lnTo>
                    <a:pt x="40881" y="206021"/>
                  </a:lnTo>
                  <a:lnTo>
                    <a:pt x="81977" y="258575"/>
                  </a:lnTo>
                  <a:lnTo>
                    <a:pt x="135798" y="303384"/>
                  </a:lnTo>
                  <a:lnTo>
                    <a:pt x="201399" y="340135"/>
                  </a:lnTo>
                  <a:lnTo>
                    <a:pt x="238322" y="355390"/>
                  </a:lnTo>
                  <a:lnTo>
                    <a:pt x="277836" y="368514"/>
                  </a:lnTo>
                  <a:lnTo>
                    <a:pt x="319823" y="379466"/>
                  </a:lnTo>
                  <a:lnTo>
                    <a:pt x="364165" y="388208"/>
                  </a:lnTo>
                  <a:lnTo>
                    <a:pt x="410745" y="394700"/>
                  </a:lnTo>
                  <a:lnTo>
                    <a:pt x="459443" y="398903"/>
                  </a:lnTo>
                  <a:lnTo>
                    <a:pt x="510143" y="400778"/>
                  </a:lnTo>
                  <a:lnTo>
                    <a:pt x="562726" y="400286"/>
                  </a:lnTo>
                  <a:lnTo>
                    <a:pt x="617075" y="397387"/>
                  </a:lnTo>
                  <a:lnTo>
                    <a:pt x="673071" y="392043"/>
                  </a:lnTo>
                  <a:lnTo>
                    <a:pt x="730596" y="384214"/>
                  </a:lnTo>
                  <a:lnTo>
                    <a:pt x="789532" y="373861"/>
                  </a:lnTo>
                  <a:lnTo>
                    <a:pt x="849762" y="360945"/>
                  </a:lnTo>
                  <a:lnTo>
                    <a:pt x="911167" y="345427"/>
                  </a:lnTo>
                  <a:lnTo>
                    <a:pt x="959859" y="460578"/>
                  </a:lnTo>
                  <a:lnTo>
                    <a:pt x="1099254" y="148272"/>
                  </a:lnTo>
                  <a:lnTo>
                    <a:pt x="7650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6737770"/>
              <a:ext cx="1182370" cy="543560"/>
            </a:xfrm>
            <a:custGeom>
              <a:avLst/>
              <a:gdLst/>
              <a:ahLst/>
              <a:cxnLst/>
              <a:rect l="l" t="t" r="r" b="b"/>
              <a:pathLst>
                <a:path w="1182370" h="543559">
                  <a:moveTo>
                    <a:pt x="82886" y="125575"/>
                  </a:moveTo>
                  <a:lnTo>
                    <a:pt x="143590" y="169963"/>
                  </a:lnTo>
                  <a:lnTo>
                    <a:pt x="178507" y="188664"/>
                  </a:lnTo>
                  <a:lnTo>
                    <a:pt x="216265" y="205017"/>
                  </a:lnTo>
                  <a:lnTo>
                    <a:pt x="256712" y="219010"/>
                  </a:lnTo>
                  <a:lnTo>
                    <a:pt x="299697" y="230629"/>
                  </a:lnTo>
                  <a:lnTo>
                    <a:pt x="345068" y="239861"/>
                  </a:lnTo>
                  <a:lnTo>
                    <a:pt x="392673" y="246691"/>
                  </a:lnTo>
                  <a:lnTo>
                    <a:pt x="442362" y="251108"/>
                  </a:lnTo>
                  <a:lnTo>
                    <a:pt x="493982" y="253096"/>
                  </a:lnTo>
                  <a:lnTo>
                    <a:pt x="547382" y="252643"/>
                  </a:lnTo>
                  <a:lnTo>
                    <a:pt x="602410" y="249735"/>
                  </a:lnTo>
                  <a:lnTo>
                    <a:pt x="658915" y="244359"/>
                  </a:lnTo>
                  <a:lnTo>
                    <a:pt x="716745" y="236501"/>
                  </a:lnTo>
                  <a:lnTo>
                    <a:pt x="775749" y="226148"/>
                  </a:lnTo>
                  <a:lnTo>
                    <a:pt x="835774" y="213286"/>
                  </a:lnTo>
                  <a:lnTo>
                    <a:pt x="896670" y="197902"/>
                  </a:lnTo>
                  <a:lnTo>
                    <a:pt x="847979" y="82764"/>
                  </a:lnTo>
                  <a:lnTo>
                    <a:pt x="1182141" y="231036"/>
                  </a:lnTo>
                  <a:lnTo>
                    <a:pt x="1042746" y="543342"/>
                  </a:lnTo>
                  <a:lnTo>
                    <a:pt x="994054" y="428191"/>
                  </a:lnTo>
                  <a:lnTo>
                    <a:pt x="933083" y="443597"/>
                  </a:lnTo>
                  <a:lnTo>
                    <a:pt x="873122" y="456454"/>
                  </a:lnTo>
                  <a:lnTo>
                    <a:pt x="814307" y="466788"/>
                  </a:lnTo>
                  <a:lnTo>
                    <a:pt x="756772" y="474627"/>
                  </a:lnTo>
                  <a:lnTo>
                    <a:pt x="700653" y="479996"/>
                  </a:lnTo>
                  <a:lnTo>
                    <a:pt x="646083" y="482924"/>
                  </a:lnTo>
                  <a:lnTo>
                    <a:pt x="593197" y="483435"/>
                  </a:lnTo>
                  <a:lnTo>
                    <a:pt x="542130" y="481558"/>
                  </a:lnTo>
                  <a:lnTo>
                    <a:pt x="493018" y="477318"/>
                  </a:lnTo>
                  <a:lnTo>
                    <a:pt x="445993" y="470743"/>
                  </a:lnTo>
                  <a:lnTo>
                    <a:pt x="401193" y="461859"/>
                  </a:lnTo>
                  <a:lnTo>
                    <a:pt x="358750" y="450693"/>
                  </a:lnTo>
                  <a:lnTo>
                    <a:pt x="318800" y="437272"/>
                  </a:lnTo>
                  <a:lnTo>
                    <a:pt x="281477" y="421622"/>
                  </a:lnTo>
                  <a:lnTo>
                    <a:pt x="246917" y="403770"/>
                  </a:lnTo>
                  <a:lnTo>
                    <a:pt x="186622" y="361568"/>
                  </a:lnTo>
                  <a:lnTo>
                    <a:pt x="138993" y="310878"/>
                  </a:lnTo>
                  <a:lnTo>
                    <a:pt x="105107" y="251915"/>
                  </a:lnTo>
                  <a:lnTo>
                    <a:pt x="7726" y="2162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12700" y="5873369"/>
            <a:ext cx="847090" cy="1129030"/>
            <a:chOff x="-12700" y="5873369"/>
            <a:chExt cx="847090" cy="1129030"/>
          </a:xfrm>
        </p:grpSpPr>
        <p:sp>
          <p:nvSpPr>
            <p:cNvPr id="10" name="object 10"/>
            <p:cNvSpPr/>
            <p:nvPr/>
          </p:nvSpPr>
          <p:spPr>
            <a:xfrm>
              <a:off x="0" y="5886069"/>
              <a:ext cx="821690" cy="1103630"/>
            </a:xfrm>
            <a:custGeom>
              <a:avLst/>
              <a:gdLst/>
              <a:ahLst/>
              <a:cxnLst/>
              <a:rect l="l" t="t" r="r" b="b"/>
              <a:pathLst>
                <a:path w="821690" h="1103629">
                  <a:moveTo>
                    <a:pt x="724293" y="0"/>
                  </a:moveTo>
                  <a:lnTo>
                    <a:pt x="668553" y="24612"/>
                  </a:lnTo>
                  <a:lnTo>
                    <a:pt x="614434" y="50581"/>
                  </a:lnTo>
                  <a:lnTo>
                    <a:pt x="562012" y="77816"/>
                  </a:lnTo>
                  <a:lnTo>
                    <a:pt x="511361" y="106223"/>
                  </a:lnTo>
                  <a:lnTo>
                    <a:pt x="462557" y="135713"/>
                  </a:lnTo>
                  <a:lnTo>
                    <a:pt x="415674" y="166194"/>
                  </a:lnTo>
                  <a:lnTo>
                    <a:pt x="370787" y="197574"/>
                  </a:lnTo>
                  <a:lnTo>
                    <a:pt x="327972" y="229762"/>
                  </a:lnTo>
                  <a:lnTo>
                    <a:pt x="287303" y="262667"/>
                  </a:lnTo>
                  <a:lnTo>
                    <a:pt x="248856" y="296197"/>
                  </a:lnTo>
                  <a:lnTo>
                    <a:pt x="212704" y="330260"/>
                  </a:lnTo>
                  <a:lnTo>
                    <a:pt x="178924" y="364767"/>
                  </a:lnTo>
                  <a:lnTo>
                    <a:pt x="147590" y="399624"/>
                  </a:lnTo>
                  <a:lnTo>
                    <a:pt x="118777" y="434742"/>
                  </a:lnTo>
                  <a:lnTo>
                    <a:pt x="92559" y="470028"/>
                  </a:lnTo>
                  <a:lnTo>
                    <a:pt x="69013" y="505390"/>
                  </a:lnTo>
                  <a:lnTo>
                    <a:pt x="48213" y="540739"/>
                  </a:lnTo>
                  <a:lnTo>
                    <a:pt x="30234" y="575981"/>
                  </a:lnTo>
                  <a:lnTo>
                    <a:pt x="15150" y="611027"/>
                  </a:lnTo>
                  <a:lnTo>
                    <a:pt x="0" y="657301"/>
                  </a:lnTo>
                  <a:lnTo>
                    <a:pt x="0" y="851701"/>
                  </a:lnTo>
                  <a:lnTo>
                    <a:pt x="7726" y="873328"/>
                  </a:lnTo>
                  <a:lnTo>
                    <a:pt x="105107" y="1103617"/>
                  </a:lnTo>
                  <a:lnTo>
                    <a:pt x="94326" y="1073434"/>
                  </a:lnTo>
                  <a:lnTo>
                    <a:pt x="87040" y="1042323"/>
                  </a:lnTo>
                  <a:lnTo>
                    <a:pt x="83175" y="1010376"/>
                  </a:lnTo>
                  <a:lnTo>
                    <a:pt x="82655" y="977684"/>
                  </a:lnTo>
                  <a:lnTo>
                    <a:pt x="85406" y="944338"/>
                  </a:lnTo>
                  <a:lnTo>
                    <a:pt x="100419" y="876050"/>
                  </a:lnTo>
                  <a:lnTo>
                    <a:pt x="127616" y="806243"/>
                  </a:lnTo>
                  <a:lnTo>
                    <a:pt x="145595" y="770999"/>
                  </a:lnTo>
                  <a:lnTo>
                    <a:pt x="166396" y="735649"/>
                  </a:lnTo>
                  <a:lnTo>
                    <a:pt x="189942" y="700285"/>
                  </a:lnTo>
                  <a:lnTo>
                    <a:pt x="216159" y="664998"/>
                  </a:lnTo>
                  <a:lnTo>
                    <a:pt x="244972" y="629880"/>
                  </a:lnTo>
                  <a:lnTo>
                    <a:pt x="276307" y="595021"/>
                  </a:lnTo>
                  <a:lnTo>
                    <a:pt x="310087" y="560514"/>
                  </a:lnTo>
                  <a:lnTo>
                    <a:pt x="346239" y="526449"/>
                  </a:lnTo>
                  <a:lnTo>
                    <a:pt x="384686" y="492919"/>
                  </a:lnTo>
                  <a:lnTo>
                    <a:pt x="425355" y="460014"/>
                  </a:lnTo>
                  <a:lnTo>
                    <a:pt x="468170" y="427825"/>
                  </a:lnTo>
                  <a:lnTo>
                    <a:pt x="513057" y="396445"/>
                  </a:lnTo>
                  <a:lnTo>
                    <a:pt x="559940" y="365964"/>
                  </a:lnTo>
                  <a:lnTo>
                    <a:pt x="608744" y="336474"/>
                  </a:lnTo>
                  <a:lnTo>
                    <a:pt x="659395" y="308067"/>
                  </a:lnTo>
                  <a:lnTo>
                    <a:pt x="711817" y="280833"/>
                  </a:lnTo>
                  <a:lnTo>
                    <a:pt x="765936" y="254863"/>
                  </a:lnTo>
                  <a:lnTo>
                    <a:pt x="821677" y="230250"/>
                  </a:lnTo>
                  <a:lnTo>
                    <a:pt x="724293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5886069"/>
              <a:ext cx="821690" cy="1103630"/>
            </a:xfrm>
            <a:custGeom>
              <a:avLst/>
              <a:gdLst/>
              <a:ahLst/>
              <a:cxnLst/>
              <a:rect l="l" t="t" r="r" b="b"/>
              <a:pathLst>
                <a:path w="821690" h="1103629">
                  <a:moveTo>
                    <a:pt x="0" y="657301"/>
                  </a:moveTo>
                  <a:lnTo>
                    <a:pt x="15150" y="611027"/>
                  </a:lnTo>
                  <a:lnTo>
                    <a:pt x="30234" y="575981"/>
                  </a:lnTo>
                  <a:lnTo>
                    <a:pt x="48213" y="540739"/>
                  </a:lnTo>
                  <a:lnTo>
                    <a:pt x="69013" y="505390"/>
                  </a:lnTo>
                  <a:lnTo>
                    <a:pt x="92559" y="470028"/>
                  </a:lnTo>
                  <a:lnTo>
                    <a:pt x="118777" y="434742"/>
                  </a:lnTo>
                  <a:lnTo>
                    <a:pt x="147590" y="399624"/>
                  </a:lnTo>
                  <a:lnTo>
                    <a:pt x="178924" y="364767"/>
                  </a:lnTo>
                  <a:lnTo>
                    <a:pt x="212704" y="330260"/>
                  </a:lnTo>
                  <a:lnTo>
                    <a:pt x="248856" y="296197"/>
                  </a:lnTo>
                  <a:lnTo>
                    <a:pt x="287303" y="262667"/>
                  </a:lnTo>
                  <a:lnTo>
                    <a:pt x="327972" y="229762"/>
                  </a:lnTo>
                  <a:lnTo>
                    <a:pt x="370787" y="197574"/>
                  </a:lnTo>
                  <a:lnTo>
                    <a:pt x="415674" y="166194"/>
                  </a:lnTo>
                  <a:lnTo>
                    <a:pt x="462557" y="135713"/>
                  </a:lnTo>
                  <a:lnTo>
                    <a:pt x="511361" y="106223"/>
                  </a:lnTo>
                  <a:lnTo>
                    <a:pt x="562012" y="77816"/>
                  </a:lnTo>
                  <a:lnTo>
                    <a:pt x="614434" y="50581"/>
                  </a:lnTo>
                  <a:lnTo>
                    <a:pt x="668553" y="24612"/>
                  </a:lnTo>
                  <a:lnTo>
                    <a:pt x="724293" y="0"/>
                  </a:lnTo>
                  <a:lnTo>
                    <a:pt x="821677" y="230250"/>
                  </a:lnTo>
                  <a:lnTo>
                    <a:pt x="765936" y="254863"/>
                  </a:lnTo>
                  <a:lnTo>
                    <a:pt x="711817" y="280833"/>
                  </a:lnTo>
                  <a:lnTo>
                    <a:pt x="659395" y="308067"/>
                  </a:lnTo>
                  <a:lnTo>
                    <a:pt x="608744" y="336474"/>
                  </a:lnTo>
                  <a:lnTo>
                    <a:pt x="559940" y="365964"/>
                  </a:lnTo>
                  <a:lnTo>
                    <a:pt x="513057" y="396445"/>
                  </a:lnTo>
                  <a:lnTo>
                    <a:pt x="468170" y="427825"/>
                  </a:lnTo>
                  <a:lnTo>
                    <a:pt x="425355" y="460014"/>
                  </a:lnTo>
                  <a:lnTo>
                    <a:pt x="384686" y="492919"/>
                  </a:lnTo>
                  <a:lnTo>
                    <a:pt x="346239" y="526449"/>
                  </a:lnTo>
                  <a:lnTo>
                    <a:pt x="310087" y="560514"/>
                  </a:lnTo>
                  <a:lnTo>
                    <a:pt x="276307" y="595021"/>
                  </a:lnTo>
                  <a:lnTo>
                    <a:pt x="244972" y="629880"/>
                  </a:lnTo>
                  <a:lnTo>
                    <a:pt x="216159" y="664998"/>
                  </a:lnTo>
                  <a:lnTo>
                    <a:pt x="189942" y="700285"/>
                  </a:lnTo>
                  <a:lnTo>
                    <a:pt x="166396" y="735649"/>
                  </a:lnTo>
                  <a:lnTo>
                    <a:pt x="145595" y="770999"/>
                  </a:lnTo>
                  <a:lnTo>
                    <a:pt x="127616" y="806243"/>
                  </a:lnTo>
                  <a:lnTo>
                    <a:pt x="112532" y="841291"/>
                  </a:lnTo>
                  <a:lnTo>
                    <a:pt x="91352" y="910430"/>
                  </a:lnTo>
                  <a:lnTo>
                    <a:pt x="82655" y="977684"/>
                  </a:lnTo>
                  <a:lnTo>
                    <a:pt x="83175" y="1010376"/>
                  </a:lnTo>
                  <a:lnTo>
                    <a:pt x="87040" y="1042323"/>
                  </a:lnTo>
                  <a:lnTo>
                    <a:pt x="94326" y="1073434"/>
                  </a:lnTo>
                  <a:lnTo>
                    <a:pt x="105107" y="1103617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15" y="114300"/>
            <a:ext cx="10006965" cy="7230109"/>
            <a:chOff x="51815" y="114300"/>
            <a:chExt cx="10006965" cy="7230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39" y="114300"/>
              <a:ext cx="9814559" cy="32537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5" y="3368040"/>
              <a:ext cx="9779508" cy="39761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19" y="416051"/>
            <a:ext cx="9355836" cy="64373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19" y="690372"/>
            <a:ext cx="9244584" cy="61630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828" y="598754"/>
            <a:ext cx="64833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Biện</a:t>
            </a:r>
            <a:r>
              <a:rPr dirty="0" spc="-2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pháp</a:t>
            </a:r>
            <a:r>
              <a:rPr dirty="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không</a:t>
            </a:r>
            <a:r>
              <a:rPr dirty="0" spc="-4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dùng</a:t>
            </a:r>
            <a:r>
              <a:rPr dirty="0" spc="-3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thuốc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1803" y="2212289"/>
            <a:ext cx="7238365" cy="4248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Microsoft Sans Serif"/>
                <a:cs typeface="Microsoft Sans Serif"/>
              </a:rPr>
              <a:t>Quản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15">
                <a:latin typeface="Microsoft Sans Serif"/>
                <a:cs typeface="Microsoft Sans Serif"/>
              </a:rPr>
              <a:t>lý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bệnh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lý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đồng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mấc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Microsoft Sans Serif"/>
              <a:buChar char="•"/>
            </a:pPr>
            <a:endParaRPr sz="385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dirty="0" sz="2800" spc="-10">
                <a:latin typeface="Microsoft Sans Serif"/>
                <a:cs typeface="Microsoft Sans Serif"/>
              </a:rPr>
              <a:t>Giáo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dục</a:t>
            </a:r>
            <a:r>
              <a:rPr dirty="0" sz="2800" spc="2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bệnh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nhân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Sans Serif"/>
              <a:buChar char="•"/>
            </a:pPr>
            <a:endParaRPr sz="385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2800" spc="155">
                <a:latin typeface="Microsoft Sans Serif"/>
                <a:cs typeface="Microsoft Sans Serif"/>
              </a:rPr>
              <a:t>Tự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giám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sát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85">
                <a:latin typeface="Microsoft Sans Serif"/>
                <a:cs typeface="Microsoft Sans Serif"/>
              </a:rPr>
              <a:t>với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theo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dõi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hàng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tháng</a:t>
            </a:r>
            <a:endParaRPr sz="28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200100"/>
              </a:lnSpc>
              <a:spcBef>
                <a:spcPts val="995"/>
              </a:spcBef>
              <a:buChar char="•"/>
              <a:tabLst>
                <a:tab pos="241300" algn="l"/>
              </a:tabLst>
            </a:pPr>
            <a:r>
              <a:rPr dirty="0" sz="2800" spc="-10">
                <a:latin typeface="Microsoft Sans Serif"/>
                <a:cs typeface="Microsoft Sans Serif"/>
              </a:rPr>
              <a:t>Kiểm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tra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cách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155">
                <a:latin typeface="Microsoft Sans Serif"/>
                <a:cs typeface="Microsoft Sans Serif"/>
              </a:rPr>
              <a:t>sử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dụng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các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dụng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cụ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phun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45">
                <a:latin typeface="Microsoft Sans Serif"/>
                <a:cs typeface="Microsoft Sans Serif"/>
              </a:rPr>
              <a:t>hít </a:t>
            </a:r>
            <a:r>
              <a:rPr dirty="0" sz="2800" spc="-7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hàng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tháng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đối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85">
                <a:latin typeface="Microsoft Sans Serif"/>
                <a:cs typeface="Microsoft Sans Serif"/>
              </a:rPr>
              <a:t>với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bệnh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nhân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604" y="3558920"/>
            <a:ext cx="76828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 b="0">
                <a:solidFill>
                  <a:srgbClr val="000000"/>
                </a:solidFill>
                <a:latin typeface="Times New Roman"/>
                <a:cs typeface="Times New Roman"/>
              </a:rPr>
              <a:t>PHÒN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dirty="0" spc="-9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TỪ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pc="-5" b="0">
                <a:solidFill>
                  <a:srgbClr val="000000"/>
                </a:solidFill>
                <a:latin typeface="Times New Roman"/>
                <a:cs typeface="Times New Roman"/>
              </a:rPr>
              <a:t>PHÍ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dirty="0" spc="-27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BỆNH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pc="-5" b="0">
                <a:solidFill>
                  <a:srgbClr val="000000"/>
                </a:solidFill>
                <a:latin typeface="Times New Roman"/>
                <a:cs typeface="Times New Roman"/>
              </a:rPr>
              <a:t>NHÂN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7703" y="1102309"/>
            <a:ext cx="29019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513D1B"/>
                </a:solidFill>
              </a:rPr>
              <a:t>Cai</a:t>
            </a:r>
            <a:r>
              <a:rPr dirty="0" sz="4000" spc="-50">
                <a:solidFill>
                  <a:srgbClr val="513D1B"/>
                </a:solidFill>
              </a:rPr>
              <a:t> </a:t>
            </a:r>
            <a:r>
              <a:rPr dirty="0" sz="4000" spc="-5">
                <a:solidFill>
                  <a:srgbClr val="513D1B"/>
                </a:solidFill>
              </a:rPr>
              <a:t>thuốc</a:t>
            </a:r>
            <a:r>
              <a:rPr dirty="0" sz="4000" spc="-40">
                <a:solidFill>
                  <a:srgbClr val="513D1B"/>
                </a:solidFill>
              </a:rPr>
              <a:t> </a:t>
            </a:r>
            <a:r>
              <a:rPr dirty="0" sz="4000" spc="-5">
                <a:solidFill>
                  <a:srgbClr val="513D1B"/>
                </a:solidFill>
              </a:rPr>
              <a:t>lá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227703" y="1985263"/>
            <a:ext cx="5158105" cy="44634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38455" indent="-32639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92307"/>
              <a:buFont typeface="Wingdings"/>
              <a:buChar char=""/>
              <a:tabLst>
                <a:tab pos="339090" algn="l"/>
              </a:tabLst>
            </a:pP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Nhân</a:t>
            </a:r>
            <a:r>
              <a:rPr dirty="0" sz="2600" spc="81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viên</a:t>
            </a:r>
            <a:r>
              <a:rPr dirty="0" sz="2600" spc="81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y</a:t>
            </a:r>
            <a:r>
              <a:rPr dirty="0" sz="2600" spc="83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84640"/>
                </a:solidFill>
                <a:latin typeface="Microsoft Sans Serif"/>
                <a:cs typeface="Microsoft Sans Serif"/>
              </a:rPr>
              <a:t>tế</a:t>
            </a:r>
            <a:r>
              <a:rPr dirty="0" sz="2600" spc="81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584640"/>
                </a:solidFill>
                <a:latin typeface="Microsoft Sans Serif"/>
                <a:cs typeface="Microsoft Sans Serif"/>
              </a:rPr>
              <a:t>cần </a:t>
            </a:r>
            <a:r>
              <a:rPr dirty="0" sz="2600" spc="12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phát</a:t>
            </a:r>
            <a:r>
              <a:rPr dirty="0" sz="2600" spc="83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584640"/>
                </a:solidFill>
                <a:latin typeface="Microsoft Sans Serif"/>
                <a:cs typeface="Microsoft Sans Serif"/>
              </a:rPr>
              <a:t>hiện</a:t>
            </a:r>
            <a:endParaRPr sz="2600">
              <a:latin typeface="Microsoft Sans Serif"/>
              <a:cs typeface="Microsoft Sans Serif"/>
            </a:endParaRPr>
          </a:p>
          <a:p>
            <a:pPr algn="just" marL="12700" marR="6350">
              <a:lnSpc>
                <a:spcPct val="160000"/>
              </a:lnSpc>
            </a:pP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BN hút thuốc </a:t>
            </a:r>
            <a:r>
              <a:rPr dirty="0" sz="2600" spc="-5">
                <a:solidFill>
                  <a:srgbClr val="584640"/>
                </a:solidFill>
                <a:latin typeface="Microsoft Sans Serif"/>
                <a:cs typeface="Microsoft Sans Serif"/>
              </a:rPr>
              <a:t>lá, 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và </a:t>
            </a:r>
            <a:r>
              <a:rPr dirty="0" sz="2600" spc="145">
                <a:solidFill>
                  <a:srgbClr val="584640"/>
                </a:solidFill>
                <a:latin typeface="Microsoft Sans Serif"/>
                <a:cs typeface="Microsoft Sans Serif"/>
              </a:rPr>
              <a:t>tư 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vấn BN bỏ </a:t>
            </a:r>
            <a:r>
              <a:rPr dirty="0" sz="2600" spc="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thuốc.</a:t>
            </a:r>
            <a:endParaRPr sz="2600">
              <a:latin typeface="Microsoft Sans Serif"/>
              <a:cs typeface="Microsoft Sans Serif"/>
            </a:endParaRPr>
          </a:p>
          <a:p>
            <a:pPr algn="just" lvl="1" marL="573405" marR="5080" indent="-287020">
              <a:lnSpc>
                <a:spcPct val="160000"/>
              </a:lnSpc>
              <a:spcBef>
                <a:spcPts val="1860"/>
              </a:spcBef>
              <a:buClr>
                <a:srgbClr val="DD8046"/>
              </a:buClr>
              <a:buSzPct val="92307"/>
              <a:buFont typeface="Wingdings"/>
              <a:buChar char=""/>
              <a:tabLst>
                <a:tab pos="610870" algn="l"/>
              </a:tabLst>
            </a:pPr>
            <a:r>
              <a:rPr dirty="0"/>
              <a:t>	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Khuyến </a:t>
            </a:r>
            <a:r>
              <a:rPr dirty="0" sz="2600" spc="25">
                <a:solidFill>
                  <a:srgbClr val="584640"/>
                </a:solidFill>
                <a:latin typeface="Microsoft Sans Serif"/>
                <a:cs typeface="Microsoft Sans Serif"/>
              </a:rPr>
              <a:t>khích 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xây </a:t>
            </a:r>
            <a:r>
              <a:rPr dirty="0" sz="2600" spc="75">
                <a:solidFill>
                  <a:srgbClr val="584640"/>
                </a:solidFill>
                <a:latin typeface="Microsoft Sans Serif"/>
                <a:cs typeface="Microsoft Sans Serif"/>
              </a:rPr>
              <a:t>dựng </a:t>
            </a:r>
            <a:r>
              <a:rPr dirty="0" sz="2600" spc="55">
                <a:solidFill>
                  <a:srgbClr val="584640"/>
                </a:solidFill>
                <a:latin typeface="Microsoft Sans Serif"/>
                <a:cs typeface="Microsoft Sans Serif"/>
              </a:rPr>
              <a:t>những </a:t>
            </a:r>
            <a:r>
              <a:rPr dirty="0" sz="2600" spc="-68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25">
                <a:solidFill>
                  <a:srgbClr val="584640"/>
                </a:solidFill>
                <a:latin typeface="Microsoft Sans Serif"/>
                <a:cs typeface="Microsoft Sans Serif"/>
              </a:rPr>
              <a:t>chính 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sách </a:t>
            </a:r>
            <a:r>
              <a:rPr dirty="0" sz="2600" spc="-5">
                <a:solidFill>
                  <a:srgbClr val="584640"/>
                </a:solidFill>
                <a:latin typeface="Microsoft Sans Serif"/>
                <a:cs typeface="Microsoft Sans Serif"/>
              </a:rPr>
              <a:t>kiểm 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soát thuốc </a:t>
            </a:r>
            <a:r>
              <a:rPr dirty="0" sz="2600" spc="-10">
                <a:solidFill>
                  <a:srgbClr val="584640"/>
                </a:solidFill>
                <a:latin typeface="Microsoft Sans Serif"/>
                <a:cs typeface="Microsoft Sans Serif"/>
              </a:rPr>
              <a:t>lá </a:t>
            </a:r>
            <a:r>
              <a:rPr dirty="0" sz="2600" spc="-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rõ ràng, bền </a:t>
            </a:r>
            <a:r>
              <a:rPr dirty="0" sz="2600" spc="60">
                <a:solidFill>
                  <a:srgbClr val="584640"/>
                </a:solidFill>
                <a:latin typeface="Microsoft Sans Serif"/>
                <a:cs typeface="Microsoft Sans Serif"/>
              </a:rPr>
              <a:t>vững, 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và nhắc </a:t>
            </a:r>
            <a:r>
              <a:rPr dirty="0" sz="2600" spc="-20">
                <a:solidFill>
                  <a:srgbClr val="584640"/>
                </a:solidFill>
                <a:latin typeface="Microsoft Sans Serif"/>
                <a:cs typeface="Microsoft Sans Serif"/>
              </a:rPr>
              <a:t>lại </a:t>
            </a:r>
            <a:r>
              <a:rPr dirty="0" sz="2600" spc="-1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thông</a:t>
            </a:r>
            <a:r>
              <a:rPr dirty="0" sz="2600" spc="3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584640"/>
                </a:solidFill>
                <a:latin typeface="Microsoft Sans Serif"/>
                <a:cs typeface="Microsoft Sans Serif"/>
              </a:rPr>
              <a:t>điệp</a:t>
            </a:r>
            <a:r>
              <a:rPr dirty="0" sz="2600" spc="30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không</a:t>
            </a:r>
            <a:r>
              <a:rPr dirty="0" sz="2600" spc="2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584640"/>
                </a:solidFill>
                <a:latin typeface="Microsoft Sans Serif"/>
                <a:cs typeface="Microsoft Sans Serif"/>
              </a:rPr>
              <a:t>hút</a:t>
            </a:r>
            <a:r>
              <a:rPr dirty="0" sz="2600" spc="25">
                <a:solidFill>
                  <a:srgbClr val="584640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84640"/>
                </a:solidFill>
                <a:latin typeface="Microsoft Sans Serif"/>
                <a:cs typeface="Microsoft Sans Serif"/>
              </a:rPr>
              <a:t>thuốc.</a:t>
            </a:r>
            <a:endParaRPr sz="2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515" y="2045207"/>
            <a:ext cx="38862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173" y="510285"/>
            <a:ext cx="342836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solidFill>
                  <a:srgbClr val="000000"/>
                </a:solidFill>
                <a:latin typeface="Times New Roman"/>
                <a:cs typeface="Times New Roman"/>
              </a:rPr>
              <a:t>Đợt</a:t>
            </a:r>
            <a:r>
              <a:rPr dirty="0" spc="-4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cấp</a:t>
            </a:r>
            <a:r>
              <a:rPr dirty="0" spc="-3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COPD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1803" y="1345543"/>
            <a:ext cx="8026400" cy="5959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10">
                <a:latin typeface="Times New Roman"/>
                <a:cs typeface="Times New Roman"/>
              </a:rPr>
              <a:t>Đợt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cấp</a:t>
            </a:r>
            <a:r>
              <a:rPr dirty="0" sz="2800" spc="-5">
                <a:latin typeface="Times New Roman"/>
                <a:cs typeface="Times New Roman"/>
              </a:rPr>
              <a:t> COPD: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222222"/>
                </a:solidFill>
                <a:latin typeface="Times New Roman"/>
                <a:cs typeface="Times New Roman"/>
              </a:rPr>
              <a:t>một</a:t>
            </a:r>
            <a:r>
              <a:rPr dirty="0" sz="2800" spc="1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sự kiện</a:t>
            </a:r>
            <a:r>
              <a:rPr dirty="0" sz="2800" spc="-1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222222"/>
                </a:solidFill>
                <a:latin typeface="Times New Roman"/>
                <a:cs typeface="Times New Roman"/>
              </a:rPr>
              <a:t>cấp</a:t>
            </a:r>
            <a:r>
              <a:rPr dirty="0" sz="2800">
                <a:solidFill>
                  <a:srgbClr val="222222"/>
                </a:solidFill>
                <a:latin typeface="Times New Roman"/>
                <a:cs typeface="Times New Roman"/>
              </a:rPr>
              <a:t> tính</a:t>
            </a:r>
            <a:r>
              <a:rPr dirty="0" sz="2800" spc="-1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được</a:t>
            </a:r>
            <a:r>
              <a:rPr dirty="0" sz="2800" spc="-1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đặc</a:t>
            </a:r>
            <a:r>
              <a:rPr dirty="0" sz="2800" spc="-1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trưng </a:t>
            </a:r>
            <a:r>
              <a:rPr dirty="0" sz="280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bởi</a:t>
            </a:r>
            <a:r>
              <a:rPr dirty="0" sz="2800" spc="-1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sự trầm</a:t>
            </a:r>
            <a:r>
              <a:rPr dirty="0" sz="2800" spc="1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22222"/>
                </a:solidFill>
                <a:latin typeface="Times New Roman"/>
                <a:cs typeface="Times New Roman"/>
              </a:rPr>
              <a:t>trọng</a:t>
            </a:r>
            <a:r>
              <a:rPr dirty="0" sz="2800" spc="-1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hơn</a:t>
            </a:r>
            <a:r>
              <a:rPr dirty="0" sz="280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222222"/>
                </a:solidFill>
                <a:latin typeface="Times New Roman"/>
                <a:cs typeface="Times New Roman"/>
              </a:rPr>
              <a:t>các</a:t>
            </a:r>
            <a:r>
              <a:rPr dirty="0" sz="2800" spc="-1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triệu</a:t>
            </a:r>
            <a:r>
              <a:rPr dirty="0" sz="2800" spc="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chứng hô</a:t>
            </a:r>
            <a:r>
              <a:rPr dirty="0" sz="2800" spc="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hấp</a:t>
            </a:r>
            <a:r>
              <a:rPr dirty="0" sz="280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của bệnh </a:t>
            </a:r>
            <a:r>
              <a:rPr dirty="0" sz="2800" spc="-68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nhân vượt quá </a:t>
            </a:r>
            <a:r>
              <a:rPr dirty="0" sz="2800" spc="-10">
                <a:solidFill>
                  <a:srgbClr val="222222"/>
                </a:solidFill>
                <a:latin typeface="Times New Roman"/>
                <a:cs typeface="Times New Roman"/>
              </a:rPr>
              <a:t>mức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bình thường và dẫn đến </a:t>
            </a:r>
            <a:r>
              <a:rPr dirty="0" sz="2800">
                <a:solidFill>
                  <a:srgbClr val="222222"/>
                </a:solidFill>
                <a:latin typeface="Times New Roman"/>
                <a:cs typeface="Times New Roman"/>
              </a:rPr>
              <a:t>thay đổi </a:t>
            </a:r>
            <a:r>
              <a:rPr dirty="0" sz="2800" spc="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22222"/>
                </a:solidFill>
                <a:latin typeface="Times New Roman"/>
                <a:cs typeface="Times New Roman"/>
              </a:rPr>
              <a:t>thuốc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7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Sự</a:t>
            </a:r>
            <a:r>
              <a:rPr dirty="0" sz="2800" spc="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thay</a:t>
            </a:r>
            <a:r>
              <a:rPr dirty="0" sz="2800" spc="-1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22222"/>
                </a:solidFill>
                <a:latin typeface="Times New Roman"/>
                <a:cs typeface="Times New Roman"/>
              </a:rPr>
              <a:t>đổi</a:t>
            </a:r>
            <a:r>
              <a:rPr dirty="0" sz="2800" spc="-1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của 1 trong</a:t>
            </a:r>
            <a:r>
              <a:rPr dirty="0" sz="2800" spc="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222222"/>
                </a:solidFill>
                <a:latin typeface="Times New Roman"/>
                <a:cs typeface="Times New Roman"/>
              </a:rPr>
              <a:t>các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dấu hiệu</a:t>
            </a:r>
            <a:r>
              <a:rPr dirty="0" sz="2800" spc="-1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222222"/>
                </a:solidFill>
                <a:latin typeface="Times New Roman"/>
                <a:cs typeface="Times New Roman"/>
              </a:rPr>
              <a:t>sau:</a:t>
            </a:r>
            <a:endParaRPr sz="28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204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222222"/>
                </a:solidFill>
                <a:latin typeface="Times New Roman"/>
                <a:cs typeface="Times New Roman"/>
              </a:rPr>
              <a:t>Ho</a:t>
            </a:r>
            <a:r>
              <a:rPr dirty="0" sz="2400" spc="-3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22222"/>
                </a:solidFill>
                <a:latin typeface="Times New Roman"/>
                <a:cs typeface="Times New Roman"/>
              </a:rPr>
              <a:t>tăng</a:t>
            </a:r>
            <a:r>
              <a:rPr dirty="0" sz="2400" spc="-3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22222"/>
                </a:solidFill>
                <a:latin typeface="Times New Roman"/>
                <a:cs typeface="Times New Roman"/>
              </a:rPr>
              <a:t>lên</a:t>
            </a:r>
            <a:endParaRPr sz="2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1950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dirty="0" sz="2400">
                <a:solidFill>
                  <a:srgbClr val="222222"/>
                </a:solidFill>
                <a:latin typeface="Times New Roman"/>
                <a:cs typeface="Times New Roman"/>
              </a:rPr>
              <a:t>Tăng</a:t>
            </a:r>
            <a:r>
              <a:rPr dirty="0" sz="2400" spc="-2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22222"/>
                </a:solidFill>
                <a:latin typeface="Times New Roman"/>
                <a:cs typeface="Times New Roman"/>
              </a:rPr>
              <a:t>tiết</a:t>
            </a:r>
            <a:r>
              <a:rPr dirty="0" sz="2400" spc="-3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22222"/>
                </a:solidFill>
                <a:latin typeface="Times New Roman"/>
                <a:cs typeface="Times New Roman"/>
              </a:rPr>
              <a:t>đờm</a:t>
            </a:r>
            <a:r>
              <a:rPr dirty="0" sz="2400" spc="-1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22222"/>
                </a:solidFill>
                <a:latin typeface="Times New Roman"/>
                <a:cs typeface="Times New Roman"/>
              </a:rPr>
              <a:t>và</a:t>
            </a:r>
            <a:r>
              <a:rPr dirty="0" sz="2400" spc="-1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22222"/>
                </a:solidFill>
                <a:latin typeface="Times New Roman"/>
                <a:cs typeface="Times New Roman"/>
              </a:rPr>
              <a:t>thay</a:t>
            </a:r>
            <a:r>
              <a:rPr dirty="0" sz="2400" spc="-3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22222"/>
                </a:solidFill>
                <a:latin typeface="Times New Roman"/>
                <a:cs typeface="Times New Roman"/>
              </a:rPr>
              <a:t>đổi</a:t>
            </a:r>
            <a:r>
              <a:rPr dirty="0" sz="2400" spc="-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22222"/>
                </a:solidFill>
                <a:latin typeface="Times New Roman"/>
                <a:cs typeface="Times New Roman"/>
              </a:rPr>
              <a:t>tính</a:t>
            </a:r>
            <a:r>
              <a:rPr dirty="0" sz="2400" spc="-3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22222"/>
                </a:solidFill>
                <a:latin typeface="Times New Roman"/>
                <a:cs typeface="Times New Roman"/>
              </a:rPr>
              <a:t>chất</a:t>
            </a:r>
            <a:r>
              <a:rPr dirty="0" sz="2400" spc="-3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22222"/>
                </a:solidFill>
                <a:latin typeface="Times New Roman"/>
                <a:cs typeface="Times New Roman"/>
              </a:rPr>
              <a:t>của</a:t>
            </a:r>
            <a:r>
              <a:rPr dirty="0" sz="2400" spc="-1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22222"/>
                </a:solidFill>
                <a:latin typeface="Times New Roman"/>
                <a:cs typeface="Times New Roman"/>
              </a:rPr>
              <a:t>đờm</a:t>
            </a:r>
            <a:endParaRPr sz="2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1930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222222"/>
                </a:solidFill>
                <a:latin typeface="Times New Roman"/>
                <a:cs typeface="Times New Roman"/>
              </a:rPr>
              <a:t>Khó</a:t>
            </a:r>
            <a:r>
              <a:rPr dirty="0" sz="2400" spc="-3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22222"/>
                </a:solidFill>
                <a:latin typeface="Times New Roman"/>
                <a:cs typeface="Times New Roman"/>
              </a:rPr>
              <a:t>thở</a:t>
            </a:r>
            <a:r>
              <a:rPr dirty="0" sz="2400" spc="-4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22222"/>
                </a:solidFill>
                <a:latin typeface="Times New Roman"/>
                <a:cs typeface="Times New Roman"/>
              </a:rPr>
              <a:t>tăng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222222"/>
              </a:buClr>
              <a:buFont typeface="Microsoft Sans Serif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10">
                <a:solidFill>
                  <a:srgbClr val="222222"/>
                </a:solidFill>
                <a:latin typeface="Times New Roman"/>
                <a:cs typeface="Times New Roman"/>
              </a:rPr>
              <a:t>Đây </a:t>
            </a:r>
            <a:r>
              <a:rPr dirty="0" sz="2800">
                <a:solidFill>
                  <a:srgbClr val="222222"/>
                </a:solidFill>
                <a:latin typeface="Times New Roman"/>
                <a:cs typeface="Times New Roman"/>
              </a:rPr>
              <a:t>là</a:t>
            </a:r>
            <a:r>
              <a:rPr dirty="0" sz="2800" spc="-1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nguyễn</a:t>
            </a:r>
            <a:r>
              <a:rPr dirty="0" sz="2800" spc="-1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nhân</a:t>
            </a:r>
            <a:r>
              <a:rPr dirty="0" sz="2800" spc="-15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tử </a:t>
            </a:r>
            <a:r>
              <a:rPr dirty="0" sz="2800">
                <a:solidFill>
                  <a:srgbClr val="222222"/>
                </a:solidFill>
                <a:latin typeface="Times New Roman"/>
                <a:cs typeface="Times New Roman"/>
              </a:rPr>
              <a:t>vong</a:t>
            </a:r>
            <a:r>
              <a:rPr dirty="0" sz="2800" spc="-1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22222"/>
                </a:solidFill>
                <a:latin typeface="Times New Roman"/>
                <a:cs typeface="Times New Roman"/>
              </a:rPr>
              <a:t>của bệnh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4968" y="1902732"/>
            <a:ext cx="8092440" cy="4392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356870" marR="5080" indent="-344805">
              <a:lnSpc>
                <a:spcPct val="119100"/>
              </a:lnSpc>
              <a:spcBef>
                <a:spcPts val="90"/>
              </a:spcBef>
              <a:buClr>
                <a:srgbClr val="DD8046"/>
              </a:buClr>
              <a:buFont typeface="Wingdings"/>
              <a:buChar char=""/>
              <a:tabLst>
                <a:tab pos="357505" algn="l"/>
              </a:tabLst>
            </a:pP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Thầy thuốc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 và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nhân viên</a:t>
            </a:r>
            <a:r>
              <a:rPr dirty="0" sz="2800" spc="7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y tế </a:t>
            </a:r>
            <a:r>
              <a:rPr dirty="0" sz="2800" spc="155">
                <a:solidFill>
                  <a:srgbClr val="513D1B"/>
                </a:solidFill>
                <a:latin typeface="Microsoft Sans Serif"/>
                <a:cs typeface="Microsoft Sans Serif"/>
              </a:rPr>
              <a:t>tư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vấn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bỏ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thuốc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làm</a:t>
            </a:r>
            <a:r>
              <a:rPr dirty="0" sz="2800" spc="147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513D1B"/>
                </a:solidFill>
                <a:latin typeface="Microsoft Sans Serif"/>
                <a:cs typeface="Microsoft Sans Serif"/>
              </a:rPr>
              <a:t>gia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tăng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rõ rệt tỷ </a:t>
            </a:r>
            <a:r>
              <a:rPr dirty="0" sz="2800" spc="-15">
                <a:solidFill>
                  <a:srgbClr val="513D1B"/>
                </a:solidFill>
                <a:latin typeface="Microsoft Sans Serif"/>
                <a:cs typeface="Microsoft Sans Serif"/>
              </a:rPr>
              <a:t>lệ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bỏ hút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thuốc so </a:t>
            </a:r>
            <a:r>
              <a:rPr dirty="0" sz="2800" spc="85">
                <a:solidFill>
                  <a:srgbClr val="513D1B"/>
                </a:solidFill>
                <a:latin typeface="Microsoft Sans Serif"/>
                <a:cs typeface="Microsoft Sans Serif"/>
              </a:rPr>
              <a:t>với </a:t>
            </a:r>
            <a:r>
              <a:rPr dirty="0" sz="2800" spc="155">
                <a:solidFill>
                  <a:srgbClr val="513D1B"/>
                </a:solidFill>
                <a:latin typeface="Microsoft Sans Serif"/>
                <a:cs typeface="Microsoft Sans Serif"/>
              </a:rPr>
              <a:t>tự </a:t>
            </a:r>
            <a:r>
              <a:rPr dirty="0" sz="2800" spc="16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513D1B"/>
                </a:solidFill>
                <a:latin typeface="Microsoft Sans Serif"/>
                <a:cs typeface="Microsoft Sans Serif"/>
              </a:rPr>
              <a:t>BN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bỏ</a:t>
            </a:r>
            <a:r>
              <a:rPr dirty="0" sz="2800" spc="7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thuốc.</a:t>
            </a:r>
            <a:r>
              <a:rPr dirty="0" sz="2800" spc="74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Thậm</a:t>
            </a:r>
            <a:r>
              <a:rPr dirty="0" sz="2800" spc="74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45">
                <a:solidFill>
                  <a:srgbClr val="513D1B"/>
                </a:solidFill>
                <a:latin typeface="Microsoft Sans Serif"/>
                <a:cs typeface="Microsoft Sans Serif"/>
              </a:rPr>
              <a:t>chí 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chỉ</a:t>
            </a:r>
            <a:r>
              <a:rPr dirty="0" sz="2800" spc="7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85">
                <a:solidFill>
                  <a:srgbClr val="513D1B"/>
                </a:solidFill>
                <a:latin typeface="Microsoft Sans Serif"/>
                <a:cs typeface="Microsoft Sans Serif"/>
              </a:rPr>
              <a:t>với  </a:t>
            </a:r>
            <a:r>
              <a:rPr dirty="0" sz="2800" spc="155">
                <a:solidFill>
                  <a:srgbClr val="513D1B"/>
                </a:solidFill>
                <a:latin typeface="Microsoft Sans Serif"/>
                <a:cs typeface="Microsoft Sans Serif"/>
              </a:rPr>
              <a:t>tư 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vấn</a:t>
            </a:r>
            <a:r>
              <a:rPr dirty="0" sz="2800" spc="7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ngắn </a:t>
            </a:r>
            <a:r>
              <a:rPr dirty="0" sz="28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3</a:t>
            </a:r>
            <a:r>
              <a:rPr dirty="0" sz="28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phút</a:t>
            </a:r>
            <a:r>
              <a:rPr dirty="0" sz="28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cũng</a:t>
            </a:r>
            <a:r>
              <a:rPr dirty="0" sz="28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làm</a:t>
            </a:r>
            <a:r>
              <a:rPr dirty="0" sz="28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tăng</a:t>
            </a:r>
            <a:r>
              <a:rPr dirty="0" sz="28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tỷ</a:t>
            </a:r>
            <a:r>
              <a:rPr dirty="0" sz="28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513D1B"/>
                </a:solidFill>
                <a:latin typeface="Microsoft Sans Serif"/>
                <a:cs typeface="Microsoft Sans Serif"/>
              </a:rPr>
              <a:t>lệ</a:t>
            </a:r>
            <a:r>
              <a:rPr dirty="0" sz="28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bỏ</a:t>
            </a:r>
            <a:r>
              <a:rPr dirty="0" sz="28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thuốc</a:t>
            </a:r>
            <a:r>
              <a:rPr dirty="0" sz="28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thêm</a:t>
            </a:r>
            <a:r>
              <a:rPr dirty="0" sz="28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5-10%</a:t>
            </a:r>
            <a:endParaRPr sz="2800">
              <a:latin typeface="Microsoft Sans Serif"/>
              <a:cs typeface="Microsoft Sans Serif"/>
            </a:endParaRPr>
          </a:p>
          <a:p>
            <a:pPr algn="just" marL="356870" marR="6350" indent="-344805">
              <a:lnSpc>
                <a:spcPct val="118900"/>
              </a:lnSpc>
              <a:spcBef>
                <a:spcPts val="2405"/>
              </a:spcBef>
              <a:buClr>
                <a:srgbClr val="DD8046"/>
              </a:buClr>
              <a:buFont typeface="Wingdings"/>
              <a:buChar char=""/>
              <a:tabLst>
                <a:tab pos="357505" algn="l"/>
              </a:tabLst>
            </a:pPr>
            <a:r>
              <a:rPr dirty="0" sz="2800" spc="-10">
                <a:solidFill>
                  <a:srgbClr val="513D1B"/>
                </a:solidFill>
                <a:latin typeface="Microsoft Sans Serif"/>
                <a:cs typeface="Microsoft Sans Serif"/>
              </a:rPr>
              <a:t>Điều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513D1B"/>
                </a:solidFill>
                <a:latin typeface="Microsoft Sans Serif"/>
                <a:cs typeface="Microsoft Sans Serif"/>
              </a:rPr>
              <a:t>trị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thay</a:t>
            </a:r>
            <a:r>
              <a:rPr dirty="0" sz="28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thế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nicotine,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 cũng</a:t>
            </a:r>
            <a:r>
              <a:rPr dirty="0" sz="2800" spc="7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00">
                <a:solidFill>
                  <a:srgbClr val="513D1B"/>
                </a:solidFill>
                <a:latin typeface="Microsoft Sans Serif"/>
                <a:cs typeface="Microsoft Sans Serif"/>
              </a:rPr>
              <a:t>như  </a:t>
            </a:r>
            <a:r>
              <a:rPr dirty="0" sz="2800" spc="-10">
                <a:solidFill>
                  <a:srgbClr val="513D1B"/>
                </a:solidFill>
                <a:latin typeface="Microsoft Sans Serif"/>
                <a:cs typeface="Microsoft Sans Serif"/>
              </a:rPr>
              <a:t>điều</a:t>
            </a:r>
            <a:r>
              <a:rPr dirty="0" sz="2800" spc="7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513D1B"/>
                </a:solidFill>
                <a:latin typeface="Microsoft Sans Serif"/>
                <a:cs typeface="Microsoft Sans Serif"/>
              </a:rPr>
              <a:t>trị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 thuốc varenicline, bupropion,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và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nortriptyline làm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 tăng</a:t>
            </a:r>
            <a:r>
              <a:rPr dirty="0" sz="2800" spc="4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rõ</a:t>
            </a:r>
            <a:r>
              <a:rPr dirty="0" sz="2800" spc="459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rệt</a:t>
            </a:r>
            <a:r>
              <a:rPr dirty="0" sz="2800" spc="459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tỷ</a:t>
            </a:r>
            <a:r>
              <a:rPr dirty="0" sz="2800" spc="45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513D1B"/>
                </a:solidFill>
                <a:latin typeface="Microsoft Sans Serif"/>
                <a:cs typeface="Microsoft Sans Serif"/>
              </a:rPr>
              <a:t>lệ</a:t>
            </a:r>
            <a:r>
              <a:rPr dirty="0" sz="2800" spc="46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bỏ</a:t>
            </a:r>
            <a:r>
              <a:rPr dirty="0" sz="2800" spc="45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thuốc</a:t>
            </a:r>
            <a:r>
              <a:rPr dirty="0" sz="2800" spc="47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kéo</a:t>
            </a:r>
            <a:r>
              <a:rPr dirty="0" sz="2800" spc="119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dài</a:t>
            </a:r>
            <a:r>
              <a:rPr dirty="0" sz="2800" spc="120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và</a:t>
            </a:r>
            <a:r>
              <a:rPr dirty="0" sz="2800" spc="120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hiệu </a:t>
            </a:r>
            <a:r>
              <a:rPr dirty="0" sz="2800" spc="-7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quả</a:t>
            </a:r>
            <a:r>
              <a:rPr dirty="0" sz="28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85">
                <a:solidFill>
                  <a:srgbClr val="513D1B"/>
                </a:solidFill>
                <a:latin typeface="Microsoft Sans Serif"/>
                <a:cs typeface="Microsoft Sans Serif"/>
              </a:rPr>
              <a:t>hơn</a:t>
            </a:r>
            <a:r>
              <a:rPr dirty="0" sz="2800" spc="4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hẳn</a:t>
            </a:r>
            <a:r>
              <a:rPr dirty="0" sz="2800" spc="5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so</a:t>
            </a:r>
            <a:r>
              <a:rPr dirty="0" sz="28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85">
                <a:solidFill>
                  <a:srgbClr val="513D1B"/>
                </a:solidFill>
                <a:latin typeface="Microsoft Sans Serif"/>
                <a:cs typeface="Microsoft Sans Serif"/>
              </a:rPr>
              <a:t>với</a:t>
            </a:r>
            <a:r>
              <a:rPr dirty="0" sz="28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placebo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0777" y="2020061"/>
            <a:ext cx="8369934" cy="0"/>
          </a:xfrm>
          <a:custGeom>
            <a:avLst/>
            <a:gdLst/>
            <a:ahLst/>
            <a:cxnLst/>
            <a:rect l="l" t="t" r="r" b="b"/>
            <a:pathLst>
              <a:path w="8369934" h="0">
                <a:moveTo>
                  <a:pt x="0" y="0"/>
                </a:moveTo>
                <a:lnTo>
                  <a:pt x="8369808" y="0"/>
                </a:lnTo>
              </a:path>
            </a:pathLst>
          </a:custGeom>
          <a:ln w="28956">
            <a:solidFill>
              <a:srgbClr val="F4C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14927" y="1044067"/>
            <a:ext cx="28968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513D1B"/>
                </a:solidFill>
              </a:rPr>
              <a:t>Cai</a:t>
            </a:r>
            <a:r>
              <a:rPr dirty="0" sz="4000" spc="-40">
                <a:solidFill>
                  <a:srgbClr val="513D1B"/>
                </a:solidFill>
              </a:rPr>
              <a:t> </a:t>
            </a:r>
            <a:r>
              <a:rPr dirty="0" sz="4000" spc="-10">
                <a:solidFill>
                  <a:srgbClr val="513D1B"/>
                </a:solidFill>
              </a:rPr>
              <a:t>thuốc</a:t>
            </a:r>
            <a:r>
              <a:rPr dirty="0" sz="4000" spc="-80">
                <a:solidFill>
                  <a:srgbClr val="513D1B"/>
                </a:solidFill>
              </a:rPr>
              <a:t> </a:t>
            </a:r>
            <a:r>
              <a:rPr dirty="0" sz="4000" spc="5">
                <a:solidFill>
                  <a:srgbClr val="513D1B"/>
                </a:solidFill>
              </a:rPr>
              <a:t>lá</a:t>
            </a:r>
            <a:endParaRPr sz="4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5898" y="641680"/>
            <a:ext cx="6082665" cy="12452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Các</a:t>
            </a:r>
            <a:r>
              <a:rPr dirty="0" sz="4000" spc="-25"/>
              <a:t> </a:t>
            </a:r>
            <a:r>
              <a:rPr dirty="0" sz="4000" spc="-5"/>
              <a:t>chiến</a:t>
            </a:r>
            <a:r>
              <a:rPr dirty="0" sz="4000" spc="-25"/>
              <a:t> </a:t>
            </a:r>
            <a:r>
              <a:rPr dirty="0" sz="4000" spc="-5"/>
              <a:t>lược </a:t>
            </a:r>
            <a:r>
              <a:rPr dirty="0" sz="4000" spc="-10"/>
              <a:t>ngắn</a:t>
            </a:r>
            <a:endParaRPr sz="40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4000" spc="-5"/>
              <a:t>giúp</a:t>
            </a:r>
            <a:r>
              <a:rPr dirty="0" sz="4000" spc="-15"/>
              <a:t> </a:t>
            </a:r>
            <a:r>
              <a:rPr dirty="0" sz="4000" spc="-10"/>
              <a:t>bệnh</a:t>
            </a:r>
            <a:r>
              <a:rPr dirty="0" sz="4000" spc="-25"/>
              <a:t> </a:t>
            </a:r>
            <a:r>
              <a:rPr dirty="0" sz="4000" spc="-5"/>
              <a:t>nhân</a:t>
            </a:r>
            <a:r>
              <a:rPr dirty="0" sz="4000" spc="-10"/>
              <a:t> </a:t>
            </a:r>
            <a:r>
              <a:rPr dirty="0" sz="4000" spc="-5"/>
              <a:t>bỏ</a:t>
            </a:r>
            <a:r>
              <a:rPr dirty="0" sz="4000" spc="-10"/>
              <a:t> thuốc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7154" y="2091055"/>
          <a:ext cx="8857615" cy="4995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225"/>
                <a:gridCol w="6784975"/>
              </a:tblGrid>
              <a:tr h="1206500">
                <a:tc>
                  <a:txBody>
                    <a:bodyPr/>
                    <a:lstStyle/>
                    <a:p>
                      <a:pPr marL="88265">
                        <a:lnSpc>
                          <a:spcPts val="3290"/>
                        </a:lnSpc>
                      </a:pPr>
                      <a:r>
                        <a:rPr dirty="0" sz="2800" spc="-1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ASK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3B6D2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3120"/>
                        </a:lnSpc>
                      </a:pPr>
                      <a:r>
                        <a:rPr dirty="0" sz="2800" spc="-1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Hỏi</a:t>
                      </a:r>
                      <a:r>
                        <a:rPr dirty="0" sz="2800" spc="4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dirty="0" sz="2800" spc="3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phát</a:t>
                      </a:r>
                      <a:r>
                        <a:rPr dirty="0" sz="2800" spc="4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1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hiện</a:t>
                      </a:r>
                      <a:r>
                        <a:rPr dirty="0" sz="2800" spc="3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tất</a:t>
                      </a:r>
                      <a:r>
                        <a:rPr dirty="0" sz="2800" spc="3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cả</a:t>
                      </a:r>
                      <a:r>
                        <a:rPr dirty="0" sz="2800" spc="3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6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những</a:t>
                      </a:r>
                      <a:r>
                        <a:rPr dirty="0" sz="2800" spc="3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11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người</a:t>
                      </a:r>
                      <a:r>
                        <a:rPr dirty="0" sz="2800" spc="4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hút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thuốc</a:t>
                      </a:r>
                      <a:r>
                        <a:rPr dirty="0" sz="2800" spc="2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27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ở</a:t>
                      </a:r>
                      <a:r>
                        <a:rPr dirty="0" sz="2800" spc="2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tất</a:t>
                      </a:r>
                      <a:r>
                        <a:rPr dirty="0" sz="2800" spc="2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cả</a:t>
                      </a:r>
                      <a:r>
                        <a:rPr dirty="0" sz="2800" spc="2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các</a:t>
                      </a:r>
                      <a:r>
                        <a:rPr dirty="0" sz="2800" spc="2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1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lần</a:t>
                      </a:r>
                      <a:r>
                        <a:rPr dirty="0" sz="2800" spc="2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khám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3B6D2"/>
                    </a:solidFill>
                  </a:tcPr>
                </a:tc>
              </a:tr>
              <a:tr h="1106424">
                <a:tc>
                  <a:txBody>
                    <a:bodyPr/>
                    <a:lstStyle/>
                    <a:p>
                      <a:pPr marL="88265">
                        <a:lnSpc>
                          <a:spcPts val="3290"/>
                        </a:lnSpc>
                      </a:pPr>
                      <a:r>
                        <a:rPr dirty="0" sz="28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ADVISE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4ED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698500">
                        <a:lnSpc>
                          <a:spcPts val="3360"/>
                        </a:lnSpc>
                        <a:spcBef>
                          <a:spcPts val="40"/>
                        </a:spcBef>
                      </a:pPr>
                      <a:r>
                        <a:rPr dirty="0" sz="2800" spc="15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Tư</a:t>
                      </a:r>
                      <a:r>
                        <a:rPr dirty="0" sz="2800" spc="3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vấn</a:t>
                      </a:r>
                      <a:r>
                        <a:rPr dirty="0" sz="2800" spc="2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dirty="0" sz="2800" spc="3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khuyên</a:t>
                      </a:r>
                      <a:r>
                        <a:rPr dirty="0" sz="2800" spc="2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tất</a:t>
                      </a:r>
                      <a:r>
                        <a:rPr dirty="0" sz="2800" spc="2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cả</a:t>
                      </a:r>
                      <a:r>
                        <a:rPr dirty="0" sz="2800" spc="3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6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những</a:t>
                      </a:r>
                      <a:r>
                        <a:rPr dirty="0" sz="2800" spc="4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11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người </a:t>
                      </a:r>
                      <a:r>
                        <a:rPr dirty="0" sz="2800" spc="-73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đang</a:t>
                      </a:r>
                      <a:r>
                        <a:rPr dirty="0" sz="2800" spc="3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hút</a:t>
                      </a:r>
                      <a:r>
                        <a:rPr dirty="0" sz="2800" spc="3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thuốc</a:t>
                      </a:r>
                      <a:r>
                        <a:rPr dirty="0" sz="2800" spc="2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bỏ</a:t>
                      </a:r>
                      <a:r>
                        <a:rPr dirty="0" sz="2800" spc="4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thuốc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4ED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88265">
                        <a:lnSpc>
                          <a:spcPts val="3290"/>
                        </a:lnSpc>
                      </a:pPr>
                      <a:r>
                        <a:rPr dirty="0" sz="2800" spc="-1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ASSESS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7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3290"/>
                        </a:lnSpc>
                      </a:pP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Xác</a:t>
                      </a:r>
                      <a:r>
                        <a:rPr dirty="0" sz="2800" spc="2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1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định</a:t>
                      </a:r>
                      <a:r>
                        <a:rPr dirty="0" sz="2800" spc="3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ý</a:t>
                      </a:r>
                      <a:r>
                        <a:rPr dirty="0" sz="2800" spc="2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muốn</a:t>
                      </a:r>
                      <a:r>
                        <a:rPr dirty="0" sz="2800" spc="4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bỏ</a:t>
                      </a:r>
                      <a:r>
                        <a:rPr dirty="0" sz="2800" spc="3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thuốc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7"/>
                    </a:solidFill>
                  </a:tcPr>
                </a:tc>
              </a:tr>
              <a:tr h="881126">
                <a:tc>
                  <a:txBody>
                    <a:bodyPr/>
                    <a:lstStyle/>
                    <a:p>
                      <a:pPr marL="88265">
                        <a:lnSpc>
                          <a:spcPts val="3290"/>
                        </a:lnSpc>
                      </a:pPr>
                      <a:r>
                        <a:rPr dirty="0" sz="28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ASSIST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4ED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3290"/>
                        </a:lnSpc>
                      </a:pPr>
                      <a:r>
                        <a:rPr dirty="0" sz="2800" spc="-1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Hỗ</a:t>
                      </a:r>
                      <a:r>
                        <a:rPr dirty="0" sz="2800" spc="3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9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trợ</a:t>
                      </a:r>
                      <a:r>
                        <a:rPr dirty="0" sz="2800" spc="2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BN</a:t>
                      </a:r>
                      <a:r>
                        <a:rPr dirty="0" sz="2800" spc="2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bỏ</a:t>
                      </a:r>
                      <a:r>
                        <a:rPr dirty="0" sz="2800" spc="2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hút</a:t>
                      </a:r>
                      <a:r>
                        <a:rPr dirty="0" sz="2800" spc="2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thuốc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4ED"/>
                    </a:solidFill>
                  </a:tcPr>
                </a:tc>
              </a:tr>
              <a:tr h="1096899">
                <a:tc>
                  <a:txBody>
                    <a:bodyPr/>
                    <a:lstStyle/>
                    <a:p>
                      <a:pPr marL="88265">
                        <a:lnSpc>
                          <a:spcPts val="3295"/>
                        </a:lnSpc>
                      </a:pPr>
                      <a:r>
                        <a:rPr dirty="0" sz="2800" spc="-1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ARRANGE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7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3295"/>
                        </a:lnSpc>
                      </a:pP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Sắp</a:t>
                      </a:r>
                      <a:r>
                        <a:rPr dirty="0" sz="2800" spc="2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xếp</a:t>
                      </a:r>
                      <a:r>
                        <a:rPr dirty="0" sz="2800" spc="3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6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những</a:t>
                      </a:r>
                      <a:r>
                        <a:rPr dirty="0" sz="2800" spc="4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10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lần</a:t>
                      </a:r>
                      <a:r>
                        <a:rPr dirty="0" sz="2800" spc="3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khám</a:t>
                      </a:r>
                      <a:r>
                        <a:rPr dirty="0" sz="2800" spc="2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tiếp</a:t>
                      </a:r>
                      <a:r>
                        <a:rPr dirty="0" sz="2800" spc="2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800" spc="-5">
                          <a:solidFill>
                            <a:srgbClr val="852DA1"/>
                          </a:solidFill>
                          <a:latin typeface="Microsoft Sans Serif"/>
                          <a:cs typeface="Microsoft Sans Serif"/>
                        </a:rPr>
                        <a:t>theo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777" y="2212085"/>
            <a:ext cx="8369934" cy="0"/>
          </a:xfrm>
          <a:custGeom>
            <a:avLst/>
            <a:gdLst/>
            <a:ahLst/>
            <a:cxnLst/>
            <a:rect l="l" t="t" r="r" b="b"/>
            <a:pathLst>
              <a:path w="8369934" h="0">
                <a:moveTo>
                  <a:pt x="0" y="0"/>
                </a:moveTo>
                <a:lnTo>
                  <a:pt x="8369808" y="0"/>
                </a:lnTo>
              </a:path>
            </a:pathLst>
          </a:custGeom>
          <a:ln w="28956">
            <a:solidFill>
              <a:srgbClr val="F4C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7723" y="1284808"/>
            <a:ext cx="60553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43195" algn="l"/>
              </a:tabLst>
            </a:pPr>
            <a:r>
              <a:rPr dirty="0" sz="4000" spc="-5">
                <a:solidFill>
                  <a:srgbClr val="513D1B"/>
                </a:solidFill>
              </a:rPr>
              <a:t>GIẢM</a:t>
            </a:r>
            <a:r>
              <a:rPr dirty="0" sz="4000" spc="-155">
                <a:solidFill>
                  <a:srgbClr val="513D1B"/>
                </a:solidFill>
              </a:rPr>
              <a:t> </a:t>
            </a:r>
            <a:r>
              <a:rPr dirty="0" sz="4000" spc="-10">
                <a:solidFill>
                  <a:srgbClr val="513D1B"/>
                </a:solidFill>
              </a:rPr>
              <a:t>Y</a:t>
            </a:r>
            <a:r>
              <a:rPr dirty="0" sz="4000" spc="-35">
                <a:solidFill>
                  <a:srgbClr val="513D1B"/>
                </a:solidFill>
              </a:rPr>
              <a:t>Ế</a:t>
            </a:r>
            <a:r>
              <a:rPr dirty="0" sz="4000" spc="-5">
                <a:solidFill>
                  <a:srgbClr val="513D1B"/>
                </a:solidFill>
              </a:rPr>
              <a:t>U</a:t>
            </a:r>
            <a:r>
              <a:rPr dirty="0" sz="4000" spc="-15">
                <a:solidFill>
                  <a:srgbClr val="513D1B"/>
                </a:solidFill>
              </a:rPr>
              <a:t> </a:t>
            </a:r>
            <a:r>
              <a:rPr dirty="0" sz="4000" spc="-5">
                <a:solidFill>
                  <a:srgbClr val="513D1B"/>
                </a:solidFill>
              </a:rPr>
              <a:t>TỐ</a:t>
            </a:r>
            <a:r>
              <a:rPr dirty="0" sz="4000">
                <a:solidFill>
                  <a:srgbClr val="513D1B"/>
                </a:solidFill>
              </a:rPr>
              <a:t> </a:t>
            </a:r>
            <a:r>
              <a:rPr dirty="0" sz="4000" spc="-20">
                <a:solidFill>
                  <a:srgbClr val="513D1B"/>
                </a:solidFill>
              </a:rPr>
              <a:t>N</a:t>
            </a:r>
            <a:r>
              <a:rPr dirty="0" sz="4000" spc="-10">
                <a:solidFill>
                  <a:srgbClr val="513D1B"/>
                </a:solidFill>
              </a:rPr>
              <a:t>G</a:t>
            </a:r>
            <a:r>
              <a:rPr dirty="0" sz="4000">
                <a:solidFill>
                  <a:srgbClr val="513D1B"/>
                </a:solidFill>
              </a:rPr>
              <a:t>U</a:t>
            </a:r>
            <a:r>
              <a:rPr dirty="0" sz="4000" spc="-5">
                <a:solidFill>
                  <a:srgbClr val="513D1B"/>
                </a:solidFill>
              </a:rPr>
              <a:t>Y</a:t>
            </a:r>
            <a:r>
              <a:rPr dirty="0" sz="4000">
                <a:solidFill>
                  <a:srgbClr val="513D1B"/>
                </a:solidFill>
              </a:rPr>
              <a:t>	</a:t>
            </a:r>
            <a:r>
              <a:rPr dirty="0" sz="4000" spc="-15">
                <a:solidFill>
                  <a:srgbClr val="513D1B"/>
                </a:solidFill>
              </a:rPr>
              <a:t>CƠ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9292" y="2286152"/>
            <a:ext cx="8773795" cy="5388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6350" indent="-287020">
              <a:lnSpc>
                <a:spcPct val="150100"/>
              </a:lnSpc>
              <a:spcBef>
                <a:spcPts val="100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35">
                <a:latin typeface="Microsoft Sans Serif"/>
                <a:cs typeface="Microsoft Sans Serif"/>
              </a:rPr>
              <a:t>Tiếp </a:t>
            </a:r>
            <a:r>
              <a:rPr dirty="0" sz="2800">
                <a:latin typeface="Microsoft Sans Serif"/>
                <a:cs typeface="Microsoft Sans Serif"/>
              </a:rPr>
              <a:t>xúc </a:t>
            </a:r>
            <a:r>
              <a:rPr dirty="0" sz="2800" spc="85">
                <a:latin typeface="Microsoft Sans Serif"/>
                <a:cs typeface="Microsoft Sans Serif"/>
              </a:rPr>
              <a:t>với </a:t>
            </a:r>
            <a:r>
              <a:rPr dirty="0" sz="2800" spc="-5">
                <a:latin typeface="Microsoft Sans Serif"/>
                <a:cs typeface="Microsoft Sans Serif"/>
              </a:rPr>
              <a:t>khói bụi </a:t>
            </a:r>
            <a:r>
              <a:rPr dirty="0" sz="2800">
                <a:latin typeface="Microsoft Sans Serif"/>
                <a:cs typeface="Microsoft Sans Serif"/>
              </a:rPr>
              <a:t>trong </a:t>
            </a:r>
            <a:r>
              <a:rPr dirty="0" sz="2800" spc="65">
                <a:latin typeface="Microsoft Sans Serif"/>
                <a:cs typeface="Microsoft Sans Serif"/>
              </a:rPr>
              <a:t>thời </a:t>
            </a:r>
            <a:r>
              <a:rPr dirty="0" sz="2800" spc="-10">
                <a:latin typeface="Microsoft Sans Serif"/>
                <a:cs typeface="Microsoft Sans Serif"/>
              </a:rPr>
              <a:t>gian </a:t>
            </a:r>
            <a:r>
              <a:rPr dirty="0" sz="2800">
                <a:latin typeface="Microsoft Sans Serif"/>
                <a:cs typeface="Microsoft Sans Serif"/>
              </a:rPr>
              <a:t>ngắn </a:t>
            </a:r>
            <a:r>
              <a:rPr dirty="0" sz="2800" spc="-5">
                <a:latin typeface="Microsoft Sans Serif"/>
                <a:cs typeface="Microsoft Sans Serif"/>
              </a:rPr>
              <a:t>làm </a:t>
            </a:r>
            <a:r>
              <a:rPr dirty="0" sz="2800">
                <a:latin typeface="Microsoft Sans Serif"/>
                <a:cs typeface="Microsoft Sans Serif"/>
              </a:rPr>
              <a:t>tăng </a:t>
            </a:r>
            <a:r>
              <a:rPr dirty="0" sz="2800" spc="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nguy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135">
                <a:latin typeface="Microsoft Sans Serif"/>
                <a:cs typeface="Microsoft Sans Serif"/>
              </a:rPr>
              <a:t>cơ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85">
                <a:latin typeface="Microsoft Sans Serif"/>
                <a:cs typeface="Microsoft Sans Serif"/>
              </a:rPr>
              <a:t>đợt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cấp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(1,2-1,2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lần)</a:t>
            </a:r>
            <a:endParaRPr sz="2800">
              <a:latin typeface="Microsoft Sans Serif"/>
              <a:cs typeface="Microsoft Sans Serif"/>
            </a:endParaRPr>
          </a:p>
          <a:p>
            <a:pPr algn="just" marL="299085" marR="5080" indent="-287020">
              <a:lnSpc>
                <a:spcPct val="150000"/>
              </a:lnSpc>
              <a:buClr>
                <a:srgbClr val="DD8046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Giảm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hoặc tránh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ô </a:t>
            </a:r>
            <a:r>
              <a:rPr dirty="0" sz="2800" spc="-10">
                <a:solidFill>
                  <a:srgbClr val="513D1B"/>
                </a:solidFill>
                <a:latin typeface="Microsoft Sans Serif"/>
                <a:cs typeface="Microsoft Sans Serif"/>
              </a:rPr>
              <a:t>nhiễm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không </a:t>
            </a:r>
            <a:r>
              <a:rPr dirty="0" sz="2800" spc="45">
                <a:solidFill>
                  <a:srgbClr val="513D1B"/>
                </a:solidFill>
                <a:latin typeface="Microsoft Sans Serif"/>
                <a:cs typeface="Microsoft Sans Serif"/>
              </a:rPr>
              <a:t>khí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trong nhà </a:t>
            </a:r>
            <a:r>
              <a:rPr dirty="0" sz="2800" spc="155">
                <a:solidFill>
                  <a:srgbClr val="513D1B"/>
                </a:solidFill>
                <a:latin typeface="Microsoft Sans Serif"/>
                <a:cs typeface="Microsoft Sans Serif"/>
              </a:rPr>
              <a:t>từ </a:t>
            </a:r>
            <a:r>
              <a:rPr dirty="0" sz="2800" spc="30">
                <a:solidFill>
                  <a:srgbClr val="513D1B"/>
                </a:solidFill>
                <a:latin typeface="Microsoft Sans Serif"/>
                <a:cs typeface="Microsoft Sans Serif"/>
              </a:rPr>
              <a:t>khí, </a:t>
            </a:r>
            <a:r>
              <a:rPr dirty="0" sz="28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khói</a:t>
            </a:r>
            <a:r>
              <a:rPr dirty="0" sz="2800" spc="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bếp,</a:t>
            </a:r>
            <a:r>
              <a:rPr dirty="0" sz="28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513D1B"/>
                </a:solidFill>
                <a:latin typeface="Microsoft Sans Serif"/>
                <a:cs typeface="Microsoft Sans Serif"/>
              </a:rPr>
              <a:t>lò</a:t>
            </a:r>
            <a:r>
              <a:rPr dirty="0" sz="28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40">
                <a:solidFill>
                  <a:srgbClr val="513D1B"/>
                </a:solidFill>
                <a:latin typeface="Microsoft Sans Serif"/>
                <a:cs typeface="Microsoft Sans Serif"/>
              </a:rPr>
              <a:t>sưởi</a:t>
            </a:r>
            <a:r>
              <a:rPr dirty="0" sz="2800" spc="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275">
                <a:solidFill>
                  <a:srgbClr val="513D1B"/>
                </a:solidFill>
                <a:latin typeface="Microsoft Sans Serif"/>
                <a:cs typeface="Microsoft Sans Serif"/>
              </a:rPr>
              <a:t>ở</a:t>
            </a:r>
            <a:r>
              <a:rPr dirty="0" sz="28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60">
                <a:solidFill>
                  <a:srgbClr val="513D1B"/>
                </a:solidFill>
                <a:latin typeface="Microsoft Sans Serif"/>
                <a:cs typeface="Microsoft Sans Serif"/>
              </a:rPr>
              <a:t>những</a:t>
            </a:r>
            <a:r>
              <a:rPr dirty="0" sz="2800" spc="5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80">
                <a:solidFill>
                  <a:srgbClr val="513D1B"/>
                </a:solidFill>
                <a:latin typeface="Microsoft Sans Serif"/>
                <a:cs typeface="Microsoft Sans Serif"/>
              </a:rPr>
              <a:t>nơi</a:t>
            </a:r>
            <a:r>
              <a:rPr dirty="0" sz="2800" spc="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có</a:t>
            </a:r>
            <a:r>
              <a:rPr dirty="0" sz="28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thông</a:t>
            </a:r>
            <a:r>
              <a:rPr dirty="0" sz="2800" spc="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45">
                <a:solidFill>
                  <a:srgbClr val="513D1B"/>
                </a:solidFill>
                <a:latin typeface="Microsoft Sans Serif"/>
                <a:cs typeface="Microsoft Sans Serif"/>
              </a:rPr>
              <a:t>khí</a:t>
            </a:r>
            <a:r>
              <a:rPr dirty="0" sz="28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kém.</a:t>
            </a:r>
            <a:endParaRPr sz="2800">
              <a:latin typeface="Microsoft Sans Serif"/>
              <a:cs typeface="Microsoft Sans Serif"/>
            </a:endParaRPr>
          </a:p>
          <a:p>
            <a:pPr algn="just" marL="299085" marR="6350" indent="-287020">
              <a:lnSpc>
                <a:spcPct val="150000"/>
              </a:lnSpc>
              <a:spcBef>
                <a:spcPts val="1895"/>
              </a:spcBef>
              <a:buClr>
                <a:srgbClr val="DD8046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Khuyến</a:t>
            </a:r>
            <a:r>
              <a:rPr dirty="0" sz="2800" spc="7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cáo</a:t>
            </a:r>
            <a:r>
              <a:rPr dirty="0" sz="2800" spc="74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bệnh</a:t>
            </a:r>
            <a:r>
              <a:rPr dirty="0" sz="2800" spc="7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nhân</a:t>
            </a:r>
            <a:r>
              <a:rPr dirty="0" sz="2800" spc="7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theo   </a:t>
            </a:r>
            <a:r>
              <a:rPr dirty="0" sz="2800" spc="-10">
                <a:solidFill>
                  <a:srgbClr val="513D1B"/>
                </a:solidFill>
                <a:latin typeface="Microsoft Sans Serif"/>
                <a:cs typeface="Microsoft Sans Serif"/>
              </a:rPr>
              <a:t>dõi</a:t>
            </a:r>
            <a:r>
              <a:rPr dirty="0" sz="2800" spc="145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60">
                <a:solidFill>
                  <a:srgbClr val="513D1B"/>
                </a:solidFill>
                <a:latin typeface="Microsoft Sans Serif"/>
                <a:cs typeface="Microsoft Sans Serif"/>
              </a:rPr>
              <a:t>những 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thông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 báo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cộng đồng về chất </a:t>
            </a:r>
            <a:r>
              <a:rPr dirty="0" sz="2800" spc="110">
                <a:solidFill>
                  <a:srgbClr val="513D1B"/>
                </a:solidFill>
                <a:latin typeface="Microsoft Sans Serif"/>
                <a:cs typeface="Microsoft Sans Serif"/>
              </a:rPr>
              <a:t>lượng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không </a:t>
            </a:r>
            <a:r>
              <a:rPr dirty="0" sz="2800" spc="35">
                <a:solidFill>
                  <a:srgbClr val="513D1B"/>
                </a:solidFill>
                <a:latin typeface="Microsoft Sans Serif"/>
                <a:cs typeface="Microsoft Sans Serif"/>
              </a:rPr>
              <a:t>khí, </a:t>
            </a:r>
            <a:r>
              <a:rPr dirty="0" sz="2800" spc="100">
                <a:solidFill>
                  <a:srgbClr val="513D1B"/>
                </a:solidFill>
                <a:latin typeface="Microsoft Sans Serif"/>
                <a:cs typeface="Microsoft Sans Serif"/>
              </a:rPr>
              <a:t>dựa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theo </a:t>
            </a:r>
            <a:r>
              <a:rPr dirty="0" sz="28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00">
                <a:solidFill>
                  <a:srgbClr val="513D1B"/>
                </a:solidFill>
                <a:latin typeface="Microsoft Sans Serif"/>
                <a:cs typeface="Microsoft Sans Serif"/>
              </a:rPr>
              <a:t>mức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độ nặng của bệnh để có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thể tránh </a:t>
            </a:r>
            <a:r>
              <a:rPr dirty="0" sz="2800" spc="60">
                <a:solidFill>
                  <a:srgbClr val="513D1B"/>
                </a:solidFill>
                <a:latin typeface="Microsoft Sans Serif"/>
                <a:cs typeface="Microsoft Sans Serif"/>
              </a:rPr>
              <a:t>những </a:t>
            </a:r>
            <a:r>
              <a:rPr dirty="0" sz="2800">
                <a:solidFill>
                  <a:srgbClr val="513D1B"/>
                </a:solidFill>
                <a:latin typeface="Microsoft Sans Serif"/>
                <a:cs typeface="Microsoft Sans Serif"/>
              </a:rPr>
              <a:t>hoạt </a:t>
            </a:r>
            <a:r>
              <a:rPr dirty="0" sz="28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động</a:t>
            </a:r>
            <a:r>
              <a:rPr dirty="0" sz="28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ngoài</a:t>
            </a:r>
            <a:r>
              <a:rPr dirty="0" sz="2800" spc="5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nhà</a:t>
            </a:r>
            <a:r>
              <a:rPr dirty="0" sz="2800" spc="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khi</a:t>
            </a:r>
            <a:r>
              <a:rPr dirty="0" sz="28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cần</a:t>
            </a:r>
            <a:r>
              <a:rPr dirty="0" sz="28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Microsoft Sans Serif"/>
                <a:cs typeface="Microsoft Sans Serif"/>
              </a:rPr>
              <a:t>thiết.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828" y="598754"/>
            <a:ext cx="60871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 b="0">
                <a:solidFill>
                  <a:srgbClr val="000000"/>
                </a:solidFill>
                <a:latin typeface="Times New Roman"/>
                <a:cs typeface="Times New Roman"/>
              </a:rPr>
              <a:t>Phục</a:t>
            </a:r>
            <a:r>
              <a:rPr dirty="0" spc="-2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hồi</a:t>
            </a:r>
            <a:r>
              <a:rPr dirty="0" spc="-5" b="0">
                <a:solidFill>
                  <a:srgbClr val="000000"/>
                </a:solidFill>
                <a:latin typeface="Times New Roman"/>
                <a:cs typeface="Times New Roman"/>
              </a:rPr>
              <a:t> chức</a:t>
            </a:r>
            <a:r>
              <a:rPr dirty="0" spc="-2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năng</a:t>
            </a:r>
            <a:r>
              <a:rPr dirty="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hô</a:t>
            </a:r>
            <a:r>
              <a:rPr dirty="0" spc="-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hấp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1803" y="1636217"/>
            <a:ext cx="7739380" cy="5752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10">
                <a:latin typeface="Times New Roman"/>
                <a:cs typeface="Times New Roman"/>
              </a:rPr>
              <a:t>Lợi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ích:</a:t>
            </a:r>
            <a:endParaRPr sz="2800">
              <a:latin typeface="Times New Roman"/>
              <a:cs typeface="Times New Roman"/>
            </a:endParaRPr>
          </a:p>
          <a:p>
            <a:pPr lvl="1" marL="698500" marR="5080" indent="-228600">
              <a:lnSpc>
                <a:spcPct val="150000"/>
              </a:lnSpc>
              <a:spcBef>
                <a:spcPts val="610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dirty="0" sz="2400" spc="-5">
                <a:latin typeface="Times New Roman"/>
                <a:cs typeface="Times New Roman"/>
              </a:rPr>
              <a:t>Giảm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tỷ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lệ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nhập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viện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và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tỷ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lệ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tử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vong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trong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tương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lai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(OR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0,44)</a:t>
            </a:r>
            <a:endParaRPr sz="2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1930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dirty="0" sz="2400">
                <a:latin typeface="Times New Roman"/>
                <a:cs typeface="Times New Roman"/>
              </a:rPr>
              <a:t>Cải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thiện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cơ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hô hấp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và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cải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thiện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chất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lượng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cuộc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sống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10">
                <a:latin typeface="Times New Roman"/>
                <a:cs typeface="Times New Roman"/>
              </a:rPr>
              <a:t>Các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bài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tập:</a:t>
            </a:r>
            <a:endParaRPr sz="28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2030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dirty="0" sz="2400">
                <a:latin typeface="Times New Roman"/>
                <a:cs typeface="Times New Roman"/>
              </a:rPr>
              <a:t>Tập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nâng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cao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sức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mạch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của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cơ</a:t>
            </a:r>
            <a:endParaRPr sz="2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1950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dirty="0" sz="2400">
                <a:latin typeface="Times New Roman"/>
                <a:cs typeface="Times New Roman"/>
              </a:rPr>
              <a:t>Tập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thở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hoành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và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thở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chúm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môi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Microsoft Sans Serif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10">
                <a:latin typeface="Times New Roman"/>
                <a:cs typeface="Times New Roman"/>
              </a:rPr>
              <a:t>Tập</a:t>
            </a:r>
            <a:r>
              <a:rPr dirty="0" sz="2800" spc="-5">
                <a:latin typeface="Times New Roman"/>
                <a:cs typeface="Times New Roman"/>
              </a:rPr>
              <a:t> ho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khạc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đờm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9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10">
                <a:latin typeface="Times New Roman"/>
                <a:cs typeface="Times New Roman"/>
              </a:rPr>
              <a:t>Tập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sau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đợt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cấp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617" y="1026413"/>
            <a:ext cx="85871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i="1">
                <a:latin typeface="Arial"/>
                <a:cs typeface="Arial"/>
              </a:rPr>
              <a:t>Tham</a:t>
            </a:r>
            <a:r>
              <a:rPr dirty="0" sz="4000" spc="-5" i="1">
                <a:latin typeface="Arial"/>
                <a:cs typeface="Arial"/>
              </a:rPr>
              <a:t> gia</a:t>
            </a:r>
            <a:r>
              <a:rPr dirty="0" sz="4000" spc="-30" i="1">
                <a:latin typeface="Arial"/>
                <a:cs typeface="Arial"/>
              </a:rPr>
              <a:t> </a:t>
            </a:r>
            <a:r>
              <a:rPr dirty="0" sz="4000" i="1">
                <a:latin typeface="Arial"/>
                <a:cs typeface="Arial"/>
              </a:rPr>
              <a:t>tập</a:t>
            </a:r>
            <a:r>
              <a:rPr dirty="0" sz="4000" spc="-30" i="1">
                <a:latin typeface="Arial"/>
                <a:cs typeface="Arial"/>
              </a:rPr>
              <a:t> </a:t>
            </a:r>
            <a:r>
              <a:rPr dirty="0" sz="4000" spc="-5" i="1">
                <a:latin typeface="Arial"/>
                <a:cs typeface="Arial"/>
              </a:rPr>
              <a:t>thể</a:t>
            </a:r>
            <a:r>
              <a:rPr dirty="0" sz="4000" spc="-20" i="1">
                <a:latin typeface="Arial"/>
                <a:cs typeface="Arial"/>
              </a:rPr>
              <a:t> </a:t>
            </a:r>
            <a:r>
              <a:rPr dirty="0" sz="4000" spc="-5" i="1">
                <a:latin typeface="Arial"/>
                <a:cs typeface="Arial"/>
              </a:rPr>
              <a:t>dục</a:t>
            </a:r>
            <a:r>
              <a:rPr dirty="0" sz="4000" spc="-20" i="1">
                <a:latin typeface="Arial"/>
                <a:cs typeface="Arial"/>
              </a:rPr>
              <a:t> </a:t>
            </a:r>
            <a:r>
              <a:rPr dirty="0" sz="4000" spc="-5" i="1">
                <a:latin typeface="Arial"/>
                <a:cs typeface="Arial"/>
              </a:rPr>
              <a:t>thường</a:t>
            </a:r>
            <a:r>
              <a:rPr dirty="0" sz="4000" spc="-60" i="1">
                <a:latin typeface="Arial"/>
                <a:cs typeface="Arial"/>
              </a:rPr>
              <a:t> </a:t>
            </a:r>
            <a:r>
              <a:rPr dirty="0" sz="4000" spc="-85" i="1">
                <a:latin typeface="Arial"/>
                <a:cs typeface="Arial"/>
              </a:rPr>
              <a:t>xuyên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1277" y="2278760"/>
            <a:ext cx="4963160" cy="444563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just" marL="377825" marR="15875" indent="-365125">
              <a:lnSpc>
                <a:spcPct val="90000"/>
              </a:lnSpc>
              <a:spcBef>
                <a:spcPts val="385"/>
              </a:spcBef>
              <a:buClr>
                <a:srgbClr val="DD8046"/>
              </a:buClr>
              <a:buFont typeface="Wingdings"/>
              <a:buChar char=""/>
              <a:tabLst>
                <a:tab pos="378460" algn="l"/>
              </a:tabLst>
            </a:pPr>
            <a:r>
              <a:rPr dirty="0" sz="2400" spc="-10">
                <a:solidFill>
                  <a:srgbClr val="513D1B"/>
                </a:solidFill>
                <a:latin typeface="Tahoma"/>
                <a:cs typeface="Tahoma"/>
              </a:rPr>
              <a:t>Tất </a:t>
            </a:r>
            <a:r>
              <a:rPr dirty="0" sz="2400" spc="-5">
                <a:solidFill>
                  <a:srgbClr val="513D1B"/>
                </a:solidFill>
                <a:latin typeface="Tahoma"/>
                <a:cs typeface="Tahoma"/>
              </a:rPr>
              <a:t>cả các </a:t>
            </a:r>
            <a:r>
              <a:rPr dirty="0" sz="2400">
                <a:solidFill>
                  <a:srgbClr val="513D1B"/>
                </a:solidFill>
                <a:latin typeface="Tahoma"/>
                <a:cs typeface="Tahoma"/>
              </a:rPr>
              <a:t>BN COPD đều </a:t>
            </a:r>
            <a:r>
              <a:rPr dirty="0" sz="2400" spc="-5">
                <a:solidFill>
                  <a:srgbClr val="513D1B"/>
                </a:solidFill>
                <a:latin typeface="Tahoma"/>
                <a:cs typeface="Tahoma"/>
              </a:rPr>
              <a:t>có </a:t>
            </a:r>
            <a:r>
              <a:rPr dirty="0" sz="2400">
                <a:solidFill>
                  <a:srgbClr val="513D1B"/>
                </a:solidFill>
                <a:latin typeface="Tahoma"/>
                <a:cs typeface="Tahoma"/>
              </a:rPr>
              <a:t>lợi từ </a:t>
            </a:r>
            <a:r>
              <a:rPr dirty="0" sz="2400" spc="-735">
                <a:solidFill>
                  <a:srgbClr val="513D1B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Tahoma"/>
                <a:cs typeface="Tahoma"/>
              </a:rPr>
              <a:t>việc</a:t>
            </a:r>
            <a:r>
              <a:rPr dirty="0" sz="2400">
                <a:solidFill>
                  <a:srgbClr val="513D1B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Tahoma"/>
                <a:cs typeface="Tahoma"/>
              </a:rPr>
              <a:t>tập</a:t>
            </a:r>
            <a:r>
              <a:rPr dirty="0" sz="2400">
                <a:solidFill>
                  <a:srgbClr val="513D1B"/>
                </a:solidFill>
                <a:latin typeface="Tahoma"/>
                <a:cs typeface="Tahoma"/>
              </a:rPr>
              <a:t> luyện</a:t>
            </a:r>
            <a:r>
              <a:rPr dirty="0" sz="2400" spc="5">
                <a:solidFill>
                  <a:srgbClr val="513D1B"/>
                </a:solidFill>
                <a:latin typeface="Tahoma"/>
                <a:cs typeface="Tahoma"/>
              </a:rPr>
              <a:t> </a:t>
            </a:r>
            <a:r>
              <a:rPr dirty="0" baseline="1157" sz="3600" spc="15">
                <a:solidFill>
                  <a:srgbClr val="513D1B"/>
                </a:solidFill>
                <a:latin typeface="Tahoma"/>
                <a:cs typeface="Tahoma"/>
              </a:rPr>
              <a:t>và</a:t>
            </a:r>
            <a:r>
              <a:rPr dirty="0" baseline="1157" sz="3600" spc="22">
                <a:solidFill>
                  <a:srgbClr val="513D1B"/>
                </a:solidFill>
                <a:latin typeface="Tahoma"/>
                <a:cs typeface="Tahoma"/>
              </a:rPr>
              <a:t> </a:t>
            </a:r>
            <a:r>
              <a:rPr dirty="0" baseline="1157" sz="3600" spc="7">
                <a:solidFill>
                  <a:srgbClr val="513D1B"/>
                </a:solidFill>
                <a:latin typeface="Tahoma"/>
                <a:cs typeface="Tahoma"/>
              </a:rPr>
              <a:t>nên</a:t>
            </a:r>
            <a:r>
              <a:rPr dirty="0" baseline="1157" sz="3600" spc="15">
                <a:solidFill>
                  <a:srgbClr val="513D1B"/>
                </a:solidFill>
                <a:latin typeface="Tahoma"/>
                <a:cs typeface="Tahoma"/>
              </a:rPr>
              <a:t> </a:t>
            </a:r>
            <a:r>
              <a:rPr dirty="0" baseline="1157" sz="3600" spc="7">
                <a:solidFill>
                  <a:srgbClr val="513D1B"/>
                </a:solidFill>
                <a:latin typeface="Tahoma"/>
                <a:cs typeface="Tahoma"/>
              </a:rPr>
              <a:t>khuyến </a:t>
            </a:r>
            <a:r>
              <a:rPr dirty="0" baseline="1157" sz="3600" spc="15">
                <a:solidFill>
                  <a:srgbClr val="513D1B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Tahoma"/>
                <a:cs typeface="Tahoma"/>
              </a:rPr>
              <a:t>khích</a:t>
            </a:r>
            <a:r>
              <a:rPr dirty="0" sz="2400">
                <a:solidFill>
                  <a:srgbClr val="513D1B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Tahoma"/>
                <a:cs typeface="Tahoma"/>
              </a:rPr>
              <a:t>người</a:t>
            </a:r>
            <a:r>
              <a:rPr dirty="0" sz="2400">
                <a:solidFill>
                  <a:srgbClr val="513D1B"/>
                </a:solidFill>
                <a:latin typeface="Tahoma"/>
                <a:cs typeface="Tahoma"/>
              </a:rPr>
              <a:t> </a:t>
            </a:r>
            <a:r>
              <a:rPr dirty="0" baseline="1157" sz="3600">
                <a:solidFill>
                  <a:srgbClr val="513D1B"/>
                </a:solidFill>
                <a:latin typeface="Tahoma"/>
                <a:cs typeface="Tahoma"/>
              </a:rPr>
              <a:t>bệnh</a:t>
            </a:r>
            <a:r>
              <a:rPr dirty="0" baseline="1157" sz="3600" spc="7">
                <a:solidFill>
                  <a:srgbClr val="513D1B"/>
                </a:solidFill>
                <a:latin typeface="Tahoma"/>
                <a:cs typeface="Tahoma"/>
              </a:rPr>
              <a:t> </a:t>
            </a:r>
            <a:r>
              <a:rPr dirty="0" baseline="1157" sz="3600" spc="-22">
                <a:solidFill>
                  <a:srgbClr val="513D1B"/>
                </a:solidFill>
                <a:latin typeface="Tahoma"/>
                <a:cs typeface="Tahoma"/>
              </a:rPr>
              <a:t>duy</a:t>
            </a:r>
            <a:r>
              <a:rPr dirty="0" baseline="1157" sz="3600" spc="-15">
                <a:solidFill>
                  <a:srgbClr val="513D1B"/>
                </a:solidFill>
                <a:latin typeface="Tahoma"/>
                <a:cs typeface="Tahoma"/>
              </a:rPr>
              <a:t> </a:t>
            </a:r>
            <a:r>
              <a:rPr dirty="0" baseline="1157" sz="3600" spc="-7">
                <a:solidFill>
                  <a:srgbClr val="513D1B"/>
                </a:solidFill>
                <a:latin typeface="Tahoma"/>
                <a:cs typeface="Tahoma"/>
              </a:rPr>
              <a:t>trì</a:t>
            </a:r>
            <a:r>
              <a:rPr dirty="0" baseline="1157" sz="3600">
                <a:solidFill>
                  <a:srgbClr val="513D1B"/>
                </a:solidFill>
                <a:latin typeface="Tahoma"/>
                <a:cs typeface="Tahoma"/>
              </a:rPr>
              <a:t> </a:t>
            </a:r>
            <a:r>
              <a:rPr dirty="0" baseline="1157" sz="3600" spc="-7">
                <a:solidFill>
                  <a:srgbClr val="513D1B"/>
                </a:solidFill>
                <a:latin typeface="Tahoma"/>
                <a:cs typeface="Tahoma"/>
              </a:rPr>
              <a:t>hoạt </a:t>
            </a:r>
            <a:r>
              <a:rPr dirty="0" baseline="1157" sz="3600">
                <a:solidFill>
                  <a:srgbClr val="513D1B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513D1B"/>
                </a:solidFill>
                <a:latin typeface="Tahoma"/>
                <a:cs typeface="Tahoma"/>
              </a:rPr>
              <a:t>động</a:t>
            </a:r>
            <a:r>
              <a:rPr dirty="0" sz="2400" spc="-30">
                <a:solidFill>
                  <a:srgbClr val="513D1B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Tahoma"/>
                <a:cs typeface="Tahoma"/>
              </a:rPr>
              <a:t>thể</a:t>
            </a:r>
            <a:r>
              <a:rPr dirty="0" sz="2400" spc="-10">
                <a:solidFill>
                  <a:srgbClr val="513D1B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513D1B"/>
                </a:solidFill>
                <a:latin typeface="Tahoma"/>
                <a:cs typeface="Tahoma"/>
              </a:rPr>
              <a:t>lực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D8046"/>
              </a:buClr>
              <a:buFont typeface="Wingdings"/>
              <a:buChar char=""/>
            </a:pPr>
            <a:endParaRPr sz="2450">
              <a:latin typeface="Tahoma"/>
              <a:cs typeface="Tahoma"/>
            </a:endParaRPr>
          </a:p>
          <a:p>
            <a:pPr algn="just" lvl="1" marL="378460" marR="5715">
              <a:lnSpc>
                <a:spcPts val="2600"/>
              </a:lnSpc>
              <a:spcBef>
                <a:spcPts val="5"/>
              </a:spcBef>
              <a:buClr>
                <a:srgbClr val="DD8046"/>
              </a:buClr>
              <a:buSzPct val="95833"/>
              <a:buFont typeface="Wingdings"/>
              <a:buChar char=""/>
              <a:tabLst>
                <a:tab pos="621665" algn="l"/>
              </a:tabLst>
            </a:pP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Giúp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 tăng</a:t>
            </a:r>
            <a:r>
              <a:rPr dirty="0" sz="24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0">
                <a:solidFill>
                  <a:srgbClr val="513D1B"/>
                </a:solidFill>
                <a:latin typeface="Microsoft Sans Serif"/>
                <a:cs typeface="Microsoft Sans Serif"/>
              </a:rPr>
              <a:t>cường  </a:t>
            </a:r>
            <a:r>
              <a:rPr dirty="0" sz="2400" spc="114">
                <a:solidFill>
                  <a:srgbClr val="513D1B"/>
                </a:solidFill>
                <a:latin typeface="Microsoft Sans Serif"/>
                <a:cs typeface="Microsoft Sans Serif"/>
              </a:rPr>
              <a:t>cơ 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hô</a:t>
            </a:r>
            <a:r>
              <a:rPr dirty="0" sz="2400" spc="6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hấp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và</a:t>
            </a:r>
            <a:r>
              <a:rPr dirty="0" sz="24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cải</a:t>
            </a:r>
            <a:r>
              <a:rPr dirty="0" sz="2400" spc="1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thiện</a:t>
            </a:r>
            <a:r>
              <a:rPr dirty="0" sz="24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65">
                <a:solidFill>
                  <a:srgbClr val="513D1B"/>
                </a:solidFill>
                <a:latin typeface="Microsoft Sans Serif"/>
                <a:cs typeface="Microsoft Sans Serif"/>
              </a:rPr>
              <a:t>chức</a:t>
            </a:r>
            <a:r>
              <a:rPr dirty="0" sz="24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năng</a:t>
            </a:r>
            <a:r>
              <a:rPr dirty="0" sz="2400" spc="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hô</a:t>
            </a:r>
            <a:r>
              <a:rPr dirty="0" sz="24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hấp.</a:t>
            </a:r>
            <a:endParaRPr sz="24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DD8046"/>
              </a:buClr>
              <a:buFont typeface="Wingdings"/>
              <a:buChar char=""/>
            </a:pPr>
            <a:endParaRPr sz="2600">
              <a:latin typeface="Microsoft Sans Serif"/>
              <a:cs typeface="Microsoft Sans Serif"/>
            </a:endParaRPr>
          </a:p>
          <a:p>
            <a:pPr algn="just" lvl="1" marL="378460" marR="5080">
              <a:lnSpc>
                <a:spcPct val="90300"/>
              </a:lnSpc>
              <a:buClr>
                <a:srgbClr val="DD8046"/>
              </a:buClr>
              <a:buSzPct val="95833"/>
              <a:buFont typeface="Wingdings"/>
              <a:buChar char=""/>
              <a:tabLst>
                <a:tab pos="621665" algn="l"/>
              </a:tabLst>
            </a:pPr>
            <a:r>
              <a:rPr dirty="0" sz="2400" spc="80">
                <a:solidFill>
                  <a:srgbClr val="513D1B"/>
                </a:solidFill>
                <a:latin typeface="Microsoft Sans Serif"/>
                <a:cs typeface="Microsoft Sans Serif"/>
              </a:rPr>
              <a:t>Trước</a:t>
            </a:r>
            <a:r>
              <a:rPr dirty="0" sz="2400" spc="8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khi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65">
                <a:solidFill>
                  <a:srgbClr val="513D1B"/>
                </a:solidFill>
                <a:latin typeface="Microsoft Sans Serif"/>
                <a:cs typeface="Microsoft Sans Serif"/>
              </a:rPr>
              <a:t>thực</a:t>
            </a:r>
            <a:r>
              <a:rPr dirty="0" sz="2400" spc="7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hiện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85">
                <a:solidFill>
                  <a:srgbClr val="513D1B"/>
                </a:solidFill>
                <a:latin typeface="Microsoft Sans Serif"/>
                <a:cs typeface="Microsoft Sans Serif"/>
              </a:rPr>
              <a:t>chương </a:t>
            </a:r>
            <a:r>
              <a:rPr dirty="0" sz="2400" spc="9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">
                <a:solidFill>
                  <a:srgbClr val="513D1B"/>
                </a:solidFill>
                <a:latin typeface="Microsoft Sans Serif"/>
                <a:cs typeface="Microsoft Sans Serif"/>
              </a:rPr>
              <a:t>trình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tập,</a:t>
            </a:r>
            <a:r>
              <a:rPr dirty="0" sz="2400" spc="6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bác</a:t>
            </a:r>
            <a:r>
              <a:rPr dirty="0" sz="2400" spc="6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55">
                <a:solidFill>
                  <a:srgbClr val="513D1B"/>
                </a:solidFill>
                <a:latin typeface="Microsoft Sans Serif"/>
                <a:cs typeface="Microsoft Sans Serif"/>
              </a:rPr>
              <a:t>sĩ</a:t>
            </a:r>
            <a:r>
              <a:rPr dirty="0" sz="2400" spc="75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nên</a:t>
            </a:r>
            <a:r>
              <a:rPr dirty="0" sz="2400" spc="124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95">
                <a:solidFill>
                  <a:srgbClr val="513D1B"/>
                </a:solidFill>
                <a:latin typeface="Microsoft Sans Serif"/>
                <a:cs typeface="Microsoft Sans Serif"/>
              </a:rPr>
              <a:t>hướng </a:t>
            </a:r>
            <a:r>
              <a:rPr dirty="0" sz="2400" spc="10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dẫn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các </a:t>
            </a:r>
            <a:r>
              <a:rPr dirty="0" sz="2400" spc="-15">
                <a:solidFill>
                  <a:srgbClr val="513D1B"/>
                </a:solidFill>
                <a:latin typeface="Microsoft Sans Serif"/>
                <a:cs typeface="Microsoft Sans Serif"/>
              </a:rPr>
              <a:t>bài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tập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phù </a:t>
            </a:r>
            <a:r>
              <a:rPr dirty="0" sz="2400" spc="75">
                <a:solidFill>
                  <a:srgbClr val="513D1B"/>
                </a:solidFill>
                <a:latin typeface="Microsoft Sans Serif"/>
                <a:cs typeface="Microsoft Sans Serif"/>
              </a:rPr>
              <a:t>hợp với 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điều </a:t>
            </a:r>
            <a:r>
              <a:rPr dirty="0" sz="2400" spc="-6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kiện</a:t>
            </a:r>
            <a:r>
              <a:rPr dirty="0" sz="24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90">
                <a:solidFill>
                  <a:srgbClr val="513D1B"/>
                </a:solidFill>
                <a:latin typeface="Microsoft Sans Serif"/>
                <a:cs typeface="Microsoft Sans Serif"/>
              </a:rPr>
              <a:t>sức</a:t>
            </a:r>
            <a:r>
              <a:rPr dirty="0" sz="24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khỏe</a:t>
            </a:r>
            <a:r>
              <a:rPr dirty="0" sz="24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của</a:t>
            </a:r>
            <a:r>
              <a:rPr dirty="0" sz="24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65">
                <a:solidFill>
                  <a:srgbClr val="513D1B"/>
                </a:solidFill>
                <a:latin typeface="Microsoft Sans Serif"/>
                <a:cs typeface="Microsoft Sans Serif"/>
              </a:rPr>
              <a:t>từng</a:t>
            </a:r>
            <a:r>
              <a:rPr dirty="0" sz="24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BN</a:t>
            </a:r>
            <a:endParaRPr sz="2400">
              <a:latin typeface="Microsoft Sans Serif"/>
              <a:cs typeface="Microsoft Sans Serif"/>
            </a:endParaRPr>
          </a:p>
          <a:p>
            <a:pPr algn="just" lvl="1" marL="621030" indent="-243204">
              <a:lnSpc>
                <a:spcPts val="2590"/>
              </a:lnSpc>
              <a:buClr>
                <a:srgbClr val="DD8046"/>
              </a:buClr>
              <a:buSzPct val="95833"/>
              <a:buFont typeface="Wingdings"/>
              <a:buChar char=""/>
              <a:tabLst>
                <a:tab pos="621665" algn="l"/>
              </a:tabLst>
            </a:pP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Tập</a:t>
            </a:r>
            <a:r>
              <a:rPr dirty="0" sz="24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2-3</a:t>
            </a:r>
            <a:r>
              <a:rPr dirty="0" sz="24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lần/tuần</a:t>
            </a:r>
            <a:r>
              <a:rPr dirty="0" sz="24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trong</a:t>
            </a:r>
            <a:r>
              <a:rPr dirty="0" sz="2400" spc="1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30</a:t>
            </a:r>
            <a:r>
              <a:rPr dirty="0" sz="24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phút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3276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3380" y="598754"/>
            <a:ext cx="7569834" cy="1301115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3031490" marR="5080" indent="-3019425">
              <a:lnSpc>
                <a:spcPts val="4750"/>
              </a:lnSpc>
              <a:spcBef>
                <a:spcPts val="705"/>
              </a:spcBef>
            </a:pP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Lưu</a:t>
            </a:r>
            <a:r>
              <a:rPr dirty="0" spc="-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ý</a:t>
            </a:r>
            <a:r>
              <a:rPr dirty="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khi</a:t>
            </a:r>
            <a:r>
              <a:rPr dirty="0" spc="-5" b="0">
                <a:solidFill>
                  <a:srgbClr val="000000"/>
                </a:solidFill>
                <a:latin typeface="Times New Roman"/>
                <a:cs typeface="Times New Roman"/>
              </a:rPr>
              <a:t> tập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 phục</a:t>
            </a:r>
            <a:r>
              <a:rPr dirty="0" spc="-3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hồi</a:t>
            </a:r>
            <a:r>
              <a:rPr dirty="0" spc="-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r>
              <a:rPr dirty="0" spc="-3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năng </a:t>
            </a:r>
            <a:r>
              <a:rPr dirty="0" spc="-108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hô</a:t>
            </a:r>
            <a:r>
              <a:rPr dirty="0" spc="-1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hấp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1803" y="1915413"/>
            <a:ext cx="8065770" cy="5243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473709" indent="-2286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25">
                <a:latin typeface="Times New Roman"/>
                <a:cs typeface="Times New Roman"/>
              </a:rPr>
              <a:t>Trong </a:t>
            </a:r>
            <a:r>
              <a:rPr dirty="0" sz="2800">
                <a:latin typeface="Times New Roman"/>
                <a:cs typeface="Times New Roman"/>
              </a:rPr>
              <a:t>khi </a:t>
            </a:r>
            <a:r>
              <a:rPr dirty="0" sz="2800" spc="-5">
                <a:latin typeface="Times New Roman"/>
                <a:cs typeface="Times New Roman"/>
              </a:rPr>
              <a:t>tập thở chúm môi: Thời gian thở ra gấp 2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lần thời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gian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hít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vào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5">
                <a:latin typeface="Times New Roman"/>
                <a:cs typeface="Times New Roman"/>
              </a:rPr>
              <a:t>Không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nên ăn quá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no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trong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1-2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trước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khi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tập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5">
                <a:latin typeface="Times New Roman"/>
                <a:cs typeface="Times New Roman"/>
              </a:rPr>
              <a:t>Uống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nước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đầy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đủ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trong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lúc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tập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10">
                <a:latin typeface="Times New Roman"/>
                <a:cs typeface="Times New Roman"/>
              </a:rPr>
              <a:t>Nếu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khó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thở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trong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lúc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tập: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Dừng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lại, thở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chậm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lại,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1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10">
                <a:latin typeface="Times New Roman"/>
                <a:cs typeface="Times New Roman"/>
              </a:rPr>
              <a:t>Dừng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tập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khi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có:</a:t>
            </a:r>
            <a:endParaRPr sz="28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50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dirty="0" sz="2400" spc="-5">
                <a:latin typeface="Times New Roman"/>
                <a:cs typeface="Times New Roman"/>
              </a:rPr>
              <a:t>Đau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ngực</a:t>
            </a:r>
            <a:endParaRPr sz="2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50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dirty="0" sz="2400" spc="-5">
                <a:latin typeface="Times New Roman"/>
                <a:cs typeface="Times New Roman"/>
              </a:rPr>
              <a:t>Khó</a:t>
            </a:r>
            <a:r>
              <a:rPr dirty="0" sz="2400">
                <a:latin typeface="Times New Roman"/>
                <a:cs typeface="Times New Roman"/>
              </a:rPr>
              <a:t> thỏe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nhiều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và không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cải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thiện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sau </a:t>
            </a:r>
            <a:r>
              <a:rPr dirty="0" sz="2400">
                <a:latin typeface="Times New Roman"/>
                <a:cs typeface="Times New Roman"/>
              </a:rPr>
              <a:t>khi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dừng</a:t>
            </a:r>
            <a:r>
              <a:rPr dirty="0" sz="2400">
                <a:latin typeface="Times New Roman"/>
                <a:cs typeface="Times New Roman"/>
              </a:rPr>
              <a:t> lại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vào phút</a:t>
            </a:r>
            <a:endParaRPr sz="2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49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dirty="0" sz="2400" spc="-5">
                <a:latin typeface="Times New Roman"/>
                <a:cs typeface="Times New Roman"/>
              </a:rPr>
              <a:t>Đau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chân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kiểu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thắt</a:t>
            </a:r>
            <a:endParaRPr sz="2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50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dirty="0" sz="2400">
                <a:latin typeface="Times New Roman"/>
                <a:cs typeface="Times New Roman"/>
              </a:rPr>
              <a:t>Cám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giác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chóng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váng,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lảo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đảo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vã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mồ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hôi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00"/>
              </a:spcBef>
            </a:pPr>
            <a:r>
              <a:rPr dirty="0" sz="2400">
                <a:latin typeface="Times New Roman"/>
                <a:cs typeface="Times New Roman"/>
              </a:rPr>
              <a:t>=&gt;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Tư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vấn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bác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sỹ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820" y="1007490"/>
            <a:ext cx="2822575" cy="13677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0"/>
              </a:spcBef>
            </a:pPr>
            <a:r>
              <a:rPr dirty="0" i="1">
                <a:latin typeface="Arial"/>
                <a:cs typeface="Arial"/>
              </a:rPr>
              <a:t>Ăn uống </a:t>
            </a:r>
            <a:r>
              <a:rPr dirty="0" spc="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lành</a:t>
            </a:r>
            <a:r>
              <a:rPr dirty="0" spc="-85" i="1">
                <a:latin typeface="Arial"/>
                <a:cs typeface="Arial"/>
              </a:rPr>
              <a:t> </a:t>
            </a:r>
            <a:r>
              <a:rPr dirty="0" spc="-5" i="1">
                <a:latin typeface="Arial"/>
                <a:cs typeface="Arial"/>
              </a:rPr>
              <a:t>mạnh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49877" y="1537461"/>
            <a:ext cx="4991735" cy="185801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87020" marR="414655" indent="-274320">
              <a:lnSpc>
                <a:spcPct val="100800"/>
              </a:lnSpc>
              <a:spcBef>
                <a:spcPts val="75"/>
              </a:spcBef>
              <a:buClr>
                <a:srgbClr val="DD8046"/>
              </a:buClr>
              <a:buFont typeface="Wingdings"/>
              <a:buChar char=""/>
              <a:tabLst>
                <a:tab pos="331470" algn="l"/>
              </a:tabLst>
            </a:pPr>
            <a:r>
              <a:rPr dirty="0"/>
              <a:t>	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Ăn</a:t>
            </a:r>
            <a:r>
              <a:rPr dirty="0" sz="24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uống</a:t>
            </a:r>
            <a:r>
              <a:rPr dirty="0" sz="24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lành</a:t>
            </a:r>
            <a:r>
              <a:rPr dirty="0" sz="24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mạnh</a:t>
            </a:r>
            <a:r>
              <a:rPr dirty="0" sz="24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b="1" i="1">
                <a:solidFill>
                  <a:srgbClr val="513D1B"/>
                </a:solidFill>
                <a:latin typeface="Arial"/>
                <a:cs typeface="Arial"/>
              </a:rPr>
              <a:t>đủ</a:t>
            </a:r>
            <a:r>
              <a:rPr dirty="0" sz="2400" spc="-30" b="1" i="1">
                <a:solidFill>
                  <a:srgbClr val="513D1B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513D1B"/>
                </a:solidFill>
                <a:latin typeface="Arial"/>
                <a:cs typeface="Arial"/>
              </a:rPr>
              <a:t>chất</a:t>
            </a:r>
            <a:r>
              <a:rPr dirty="0" sz="2400" spc="-10" b="1" i="1">
                <a:solidFill>
                  <a:srgbClr val="513D1B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513D1B"/>
                </a:solidFill>
                <a:latin typeface="Arial"/>
                <a:cs typeface="Arial"/>
              </a:rPr>
              <a:t>và </a:t>
            </a:r>
            <a:r>
              <a:rPr dirty="0" sz="2400" spc="-650" b="1" i="1">
                <a:solidFill>
                  <a:srgbClr val="513D1B"/>
                </a:solidFill>
                <a:latin typeface="Arial"/>
                <a:cs typeface="Arial"/>
              </a:rPr>
              <a:t> </a:t>
            </a:r>
            <a:r>
              <a:rPr dirty="0" sz="2400" spc="-85" b="1" i="1">
                <a:solidFill>
                  <a:srgbClr val="513D1B"/>
                </a:solidFill>
                <a:latin typeface="Arial"/>
                <a:cs typeface="Arial"/>
              </a:rPr>
              <a:t>các</a:t>
            </a:r>
            <a:r>
              <a:rPr dirty="0" sz="2400" spc="5" b="1" i="1">
                <a:solidFill>
                  <a:srgbClr val="513D1B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513D1B"/>
                </a:solidFill>
                <a:latin typeface="Arial"/>
                <a:cs typeface="Arial"/>
              </a:rPr>
              <a:t>vitamin</a:t>
            </a:r>
            <a:r>
              <a:rPr dirty="0" sz="2400" spc="-120" b="1" i="1">
                <a:solidFill>
                  <a:srgbClr val="513D1B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513D1B"/>
                </a:solidFill>
                <a:latin typeface="Arial"/>
                <a:cs typeface="Arial"/>
              </a:rPr>
              <a:t>A, D, </a:t>
            </a:r>
            <a:r>
              <a:rPr dirty="0" sz="2400" b="1" i="1">
                <a:solidFill>
                  <a:srgbClr val="513D1B"/>
                </a:solidFill>
                <a:latin typeface="Arial"/>
                <a:cs typeface="Arial"/>
              </a:rPr>
              <a:t>E</a:t>
            </a:r>
            <a:r>
              <a:rPr dirty="0" sz="2400" spc="220" b="1" i="1">
                <a:solidFill>
                  <a:srgbClr val="513D1B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là</a:t>
            </a:r>
            <a:r>
              <a:rPr dirty="0" sz="24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rất</a:t>
            </a:r>
            <a:r>
              <a:rPr dirty="0" sz="2400" spc="1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quan</a:t>
            </a:r>
            <a:endParaRPr sz="2400">
              <a:latin typeface="Microsoft Sans Serif"/>
              <a:cs typeface="Microsoft Sans Serif"/>
            </a:endParaRPr>
          </a:p>
          <a:p>
            <a:pPr marL="287020" marR="5080">
              <a:lnSpc>
                <a:spcPct val="100000"/>
              </a:lnSpc>
            </a:pP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trọng</a:t>
            </a:r>
            <a:r>
              <a:rPr dirty="0" sz="24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cho</a:t>
            </a:r>
            <a:r>
              <a:rPr dirty="0" sz="24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việc</a:t>
            </a:r>
            <a:r>
              <a:rPr dirty="0" sz="24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duy</a:t>
            </a:r>
            <a:r>
              <a:rPr dirty="0" sz="24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40">
                <a:solidFill>
                  <a:srgbClr val="513D1B"/>
                </a:solidFill>
                <a:latin typeface="Microsoft Sans Serif"/>
                <a:cs typeface="Microsoft Sans Serif"/>
              </a:rPr>
              <a:t>trì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một</a:t>
            </a:r>
            <a:r>
              <a:rPr dirty="0" sz="24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hệ</a:t>
            </a:r>
            <a:r>
              <a:rPr dirty="0" sz="2400" spc="1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thống </a:t>
            </a:r>
            <a:r>
              <a:rPr dirty="0" sz="2400" spc="-6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miễn</a:t>
            </a:r>
            <a:r>
              <a:rPr dirty="0" sz="24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dịch</a:t>
            </a:r>
            <a:r>
              <a:rPr dirty="0" sz="24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tốt,</a:t>
            </a:r>
            <a:r>
              <a:rPr dirty="0" sz="24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làm</a:t>
            </a:r>
            <a:r>
              <a:rPr dirty="0" sz="24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giảm</a:t>
            </a:r>
            <a:r>
              <a:rPr dirty="0" sz="2400" spc="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nguy</a:t>
            </a:r>
            <a:r>
              <a:rPr dirty="0" sz="24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14">
                <a:solidFill>
                  <a:srgbClr val="513D1B"/>
                </a:solidFill>
                <a:latin typeface="Microsoft Sans Serif"/>
                <a:cs typeface="Microsoft Sans Serif"/>
              </a:rPr>
              <a:t>cơ </a:t>
            </a:r>
            <a:r>
              <a:rPr dirty="0" sz="2400" spc="1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mắc</a:t>
            </a:r>
            <a:r>
              <a:rPr dirty="0" sz="24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bệnh</a:t>
            </a:r>
            <a:r>
              <a:rPr dirty="0" sz="24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NK</a:t>
            </a:r>
            <a:r>
              <a:rPr dirty="0" sz="24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95">
                <a:solidFill>
                  <a:srgbClr val="513D1B"/>
                </a:solidFill>
                <a:latin typeface="Microsoft Sans Serif"/>
                <a:cs typeface="Microsoft Sans Serif"/>
              </a:rPr>
              <a:t>đường</a:t>
            </a:r>
            <a:r>
              <a:rPr dirty="0" sz="24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hô</a:t>
            </a:r>
            <a:r>
              <a:rPr dirty="0" sz="24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hấp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9877" y="3671138"/>
            <a:ext cx="4907915" cy="2894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87020" marR="328930" indent="-274320">
              <a:lnSpc>
                <a:spcPct val="100299"/>
              </a:lnSpc>
              <a:spcBef>
                <a:spcPts val="90"/>
              </a:spcBef>
              <a:buClr>
                <a:srgbClr val="DD8046"/>
              </a:buClr>
              <a:buFont typeface="Wingdings"/>
              <a:buChar char=""/>
              <a:tabLst>
                <a:tab pos="331470" algn="l"/>
              </a:tabLst>
            </a:pPr>
            <a:r>
              <a:rPr dirty="0"/>
              <a:t>	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Thiếu</a:t>
            </a:r>
            <a:r>
              <a:rPr dirty="0" sz="2400" spc="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cân</a:t>
            </a:r>
            <a:r>
              <a:rPr dirty="0" sz="2400" spc="1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có</a:t>
            </a:r>
            <a:r>
              <a:rPr dirty="0" sz="2400" spc="1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thể</a:t>
            </a:r>
            <a:r>
              <a:rPr dirty="0" sz="24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dẫn</a:t>
            </a:r>
            <a:r>
              <a:rPr dirty="0" sz="2400" spc="1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đến</a:t>
            </a:r>
            <a:r>
              <a:rPr dirty="0" sz="24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yếu </a:t>
            </a:r>
            <a:r>
              <a:rPr dirty="0" sz="24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các </a:t>
            </a:r>
            <a:r>
              <a:rPr dirty="0" sz="2400" spc="114">
                <a:solidFill>
                  <a:srgbClr val="513D1B"/>
                </a:solidFill>
                <a:latin typeface="Microsoft Sans Serif"/>
                <a:cs typeface="Microsoft Sans Serif"/>
              </a:rPr>
              <a:t>cơ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hô hấp </a:t>
            </a:r>
            <a:r>
              <a:rPr dirty="0" sz="2400" spc="75">
                <a:solidFill>
                  <a:srgbClr val="513D1B"/>
                </a:solidFill>
                <a:latin typeface="Microsoft Sans Serif"/>
                <a:cs typeface="Microsoft Sans Serif"/>
              </a:rPr>
              <a:t>(cơ </a:t>
            </a:r>
            <a:r>
              <a:rPr dirty="0" sz="2400" spc="55">
                <a:solidFill>
                  <a:srgbClr val="513D1B"/>
                </a:solidFill>
                <a:latin typeface="Microsoft Sans Serif"/>
                <a:cs typeface="Microsoft Sans Serif"/>
              </a:rPr>
              <a:t>trơn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PQ, </a:t>
            </a:r>
            <a:r>
              <a:rPr dirty="0" sz="2400" spc="114">
                <a:solidFill>
                  <a:srgbClr val="513D1B"/>
                </a:solidFill>
                <a:latin typeface="Microsoft Sans Serif"/>
                <a:cs typeface="Microsoft Sans Serif"/>
              </a:rPr>
              <a:t>cơ </a:t>
            </a:r>
            <a:r>
              <a:rPr dirty="0" sz="2400" spc="1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lồng </a:t>
            </a:r>
            <a:r>
              <a:rPr dirty="0" sz="2400" spc="50">
                <a:solidFill>
                  <a:srgbClr val="513D1B"/>
                </a:solidFill>
                <a:latin typeface="Microsoft Sans Serif"/>
                <a:cs typeface="Microsoft Sans Serif"/>
              </a:rPr>
              <a:t>ngực,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và </a:t>
            </a:r>
            <a:r>
              <a:rPr dirty="0" sz="2400" spc="114">
                <a:solidFill>
                  <a:srgbClr val="513D1B"/>
                </a:solidFill>
                <a:latin typeface="Microsoft Sans Serif"/>
                <a:cs typeface="Microsoft Sans Serif"/>
              </a:rPr>
              <a:t>cơ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hoành)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→ khó </a:t>
            </a:r>
            <a:r>
              <a:rPr dirty="0" sz="2400" spc="-6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75">
                <a:solidFill>
                  <a:srgbClr val="513D1B"/>
                </a:solidFill>
                <a:latin typeface="Microsoft Sans Serif"/>
                <a:cs typeface="Microsoft Sans Serif"/>
              </a:rPr>
              <a:t>thở</a:t>
            </a:r>
            <a:endParaRPr sz="2400">
              <a:latin typeface="Microsoft Sans Serif"/>
              <a:cs typeface="Microsoft Sans Serif"/>
            </a:endParaRPr>
          </a:p>
          <a:p>
            <a:pPr algn="just" marL="287020" marR="5080" indent="-274320">
              <a:lnSpc>
                <a:spcPct val="100400"/>
              </a:lnSpc>
              <a:spcBef>
                <a:spcPts val="2370"/>
              </a:spcBef>
              <a:buClr>
                <a:srgbClr val="DD8046"/>
              </a:buClr>
              <a:buFont typeface="Wingdings"/>
              <a:buChar char=""/>
              <a:tabLst>
                <a:tab pos="331470" algn="l"/>
              </a:tabLst>
            </a:pPr>
            <a:r>
              <a:rPr dirty="0"/>
              <a:t>	</a:t>
            </a:r>
            <a:r>
              <a:rPr dirty="0" sz="2400" spc="65">
                <a:solidFill>
                  <a:srgbClr val="513D1B"/>
                </a:solidFill>
                <a:latin typeface="Microsoft Sans Serif"/>
                <a:cs typeface="Microsoft Sans Serif"/>
              </a:rPr>
              <a:t>Thừa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cân có thể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gây áp </a:t>
            </a:r>
            <a:r>
              <a:rPr dirty="0" sz="2400" spc="80">
                <a:solidFill>
                  <a:srgbClr val="513D1B"/>
                </a:solidFill>
                <a:latin typeface="Microsoft Sans Serif"/>
                <a:cs typeface="Microsoft Sans Serif"/>
              </a:rPr>
              <a:t>lực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thêm </a:t>
            </a:r>
            <a:r>
              <a:rPr dirty="0" sz="2400" spc="-6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về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tim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và 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phổi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và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dẫn đến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các vấn </a:t>
            </a:r>
            <a:r>
              <a:rPr dirty="0" sz="2400" spc="-6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đề</a:t>
            </a:r>
            <a:r>
              <a:rPr dirty="0" sz="24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hô</a:t>
            </a:r>
            <a:r>
              <a:rPr dirty="0" sz="24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hấp.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743200"/>
            <a:ext cx="32766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828" y="598754"/>
            <a:ext cx="70250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Các</a:t>
            </a:r>
            <a:r>
              <a:rPr dirty="0" spc="-3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biện</a:t>
            </a:r>
            <a:r>
              <a:rPr dirty="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pháp</a:t>
            </a:r>
            <a:r>
              <a:rPr dirty="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trong</a:t>
            </a:r>
            <a:r>
              <a:rPr dirty="0" spc="-2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cộng</a:t>
            </a:r>
            <a:r>
              <a:rPr dirty="0" spc="-3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đồng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1803" y="1791737"/>
            <a:ext cx="7077709" cy="1046480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dirty="0" sz="2800" spc="-10">
                <a:latin typeface="Microsoft Sans Serif"/>
                <a:cs typeface="Microsoft Sans Serif"/>
              </a:rPr>
              <a:t>Cấm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hút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thuốc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15">
                <a:latin typeface="Microsoft Sans Serif"/>
                <a:cs typeface="Microsoft Sans Serif"/>
              </a:rPr>
              <a:t>lá,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thuốc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lào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dirty="0" sz="2800" spc="-10">
                <a:latin typeface="Microsoft Sans Serif"/>
                <a:cs typeface="Microsoft Sans Serif"/>
              </a:rPr>
              <a:t>Cải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thiện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15">
                <a:latin typeface="Microsoft Sans Serif"/>
                <a:cs typeface="Microsoft Sans Serif"/>
              </a:rPr>
              <a:t>ôi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nhiễm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không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 spc="45">
                <a:latin typeface="Microsoft Sans Serif"/>
                <a:cs typeface="Microsoft Sans Serif"/>
              </a:rPr>
              <a:t>khí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và</a:t>
            </a:r>
            <a:r>
              <a:rPr dirty="0" sz="2800" spc="2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môi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95">
                <a:latin typeface="Microsoft Sans Serif"/>
                <a:cs typeface="Microsoft Sans Serif"/>
              </a:rPr>
              <a:t>trường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828" y="598754"/>
            <a:ext cx="75850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Dự</a:t>
            </a:r>
            <a:r>
              <a:rPr dirty="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phòng</a:t>
            </a:r>
            <a:r>
              <a:rPr dirty="0" spc="-3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đợt</a:t>
            </a:r>
            <a:r>
              <a:rPr dirty="0" spc="-3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cấp</a:t>
            </a:r>
            <a:r>
              <a:rPr dirty="0" spc="-2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(CHEST</a:t>
            </a:r>
            <a:r>
              <a:rPr dirty="0" spc="-1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pc="5" b="0">
                <a:solidFill>
                  <a:srgbClr val="000000"/>
                </a:solidFill>
                <a:latin typeface="Times New Roman"/>
                <a:cs typeface="Times New Roman"/>
              </a:rPr>
              <a:t>2015)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438400"/>
            <a:ext cx="9627108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8182" y="1212037"/>
            <a:ext cx="54286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Dự</a:t>
            </a:r>
            <a:r>
              <a:rPr dirty="0" sz="4000" spc="15"/>
              <a:t> </a:t>
            </a:r>
            <a:r>
              <a:rPr dirty="0" sz="4000" spc="-15"/>
              <a:t>phòng</a:t>
            </a:r>
            <a:r>
              <a:rPr dirty="0" sz="4000" spc="-75"/>
              <a:t> </a:t>
            </a:r>
            <a:r>
              <a:rPr dirty="0" sz="4000" spc="-135"/>
              <a:t>các</a:t>
            </a:r>
            <a:r>
              <a:rPr dirty="0" sz="4000" spc="355"/>
              <a:t> </a:t>
            </a:r>
            <a:r>
              <a:rPr dirty="0" sz="4000" spc="-5"/>
              <a:t>đợt</a:t>
            </a:r>
            <a:r>
              <a:rPr dirty="0" sz="4000" spc="10"/>
              <a:t> </a:t>
            </a:r>
            <a:r>
              <a:rPr dirty="0" sz="4000" spc="-10"/>
              <a:t>cấp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677667"/>
            <a:ext cx="9296400" cy="41315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173" y="510285"/>
            <a:ext cx="342836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solidFill>
                  <a:srgbClr val="000000"/>
                </a:solidFill>
                <a:latin typeface="Times New Roman"/>
                <a:cs typeface="Times New Roman"/>
              </a:rPr>
              <a:t>Đợt</a:t>
            </a:r>
            <a:r>
              <a:rPr dirty="0" spc="-4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cấp</a:t>
            </a:r>
            <a:r>
              <a:rPr dirty="0" spc="-3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COPD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1803" y="1345543"/>
            <a:ext cx="8206105" cy="6296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279400" indent="-228600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5">
                <a:latin typeface="Times New Roman"/>
                <a:cs typeface="Times New Roman"/>
              </a:rPr>
              <a:t>Tỷ </a:t>
            </a:r>
            <a:r>
              <a:rPr dirty="0" sz="2800">
                <a:latin typeface="Times New Roman"/>
                <a:cs typeface="Times New Roman"/>
              </a:rPr>
              <a:t>lệ </a:t>
            </a:r>
            <a:r>
              <a:rPr dirty="0" sz="2800" spc="-10">
                <a:latin typeface="Times New Roman"/>
                <a:cs typeface="Times New Roman"/>
              </a:rPr>
              <a:t>mắc </a:t>
            </a:r>
            <a:r>
              <a:rPr dirty="0" sz="2800">
                <a:latin typeface="Times New Roman"/>
                <a:cs typeface="Times New Roman"/>
              </a:rPr>
              <a:t>khó </a:t>
            </a:r>
            <a:r>
              <a:rPr dirty="0" sz="2800" spc="-5">
                <a:latin typeface="Times New Roman"/>
                <a:cs typeface="Times New Roman"/>
              </a:rPr>
              <a:t>đánh giá vì </a:t>
            </a:r>
            <a:r>
              <a:rPr dirty="0" sz="2800">
                <a:latin typeface="Times New Roman"/>
                <a:cs typeface="Times New Roman"/>
              </a:rPr>
              <a:t>50% </a:t>
            </a:r>
            <a:r>
              <a:rPr dirty="0" sz="2800" spc="-5">
                <a:latin typeface="Times New Roman"/>
                <a:cs typeface="Times New Roman"/>
              </a:rPr>
              <a:t>những bệnh nhân </a:t>
            </a:r>
            <a:r>
              <a:rPr dirty="0" sz="2800" spc="-10">
                <a:latin typeface="Times New Roman"/>
                <a:cs typeface="Times New Roman"/>
              </a:rPr>
              <a:t>mắc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nhưng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không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báo cáo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100"/>
              </a:lnSpc>
              <a:spcBef>
                <a:spcPts val="99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10">
                <a:latin typeface="Times New Roman"/>
                <a:cs typeface="Times New Roman"/>
              </a:rPr>
              <a:t>Hàng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năm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ít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nhất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22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–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40% BN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trải</a:t>
            </a:r>
            <a:r>
              <a:rPr dirty="0" sz="2800">
                <a:latin typeface="Times New Roman"/>
                <a:cs typeface="Times New Roman"/>
              </a:rPr>
              <a:t> qua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đ/c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mức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độ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vừa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và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nặng. 9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–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16% bị </a:t>
            </a:r>
            <a:r>
              <a:rPr dirty="0" sz="2800">
                <a:latin typeface="Times New Roman"/>
                <a:cs typeface="Times New Roman"/>
              </a:rPr>
              <a:t>nhiều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hơn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1 đợt</a:t>
            </a:r>
            <a:r>
              <a:rPr dirty="0" sz="2800" spc="-10">
                <a:latin typeface="Times New Roman"/>
                <a:cs typeface="Times New Roman"/>
              </a:rPr>
              <a:t> cấp</a:t>
            </a:r>
            <a:endParaRPr sz="2800">
              <a:latin typeface="Times New Roman"/>
              <a:cs typeface="Times New Roman"/>
            </a:endParaRPr>
          </a:p>
          <a:p>
            <a:pPr marL="241300" marR="121920" indent="-228600">
              <a:lnSpc>
                <a:spcPct val="150000"/>
              </a:lnSpc>
              <a:spcBef>
                <a:spcPts val="101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5">
                <a:latin typeface="Times New Roman"/>
                <a:cs typeface="Times New Roman"/>
              </a:rPr>
              <a:t>Tỷ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lệ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tử vong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vì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đợt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cấp </a:t>
            </a:r>
            <a:r>
              <a:rPr dirty="0" sz="2800">
                <a:latin typeface="Times New Roman"/>
                <a:cs typeface="Times New Roman"/>
              </a:rPr>
              <a:t>3-9%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và tăng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lên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40">
                <a:latin typeface="Times New Roman"/>
                <a:cs typeface="Times New Roman"/>
              </a:rPr>
              <a:t>11%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nếu</a:t>
            </a:r>
            <a:r>
              <a:rPr dirty="0" sz="2800" spc="-10">
                <a:latin typeface="Times New Roman"/>
                <a:cs typeface="Times New Roman"/>
              </a:rPr>
              <a:t> cần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thở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máy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không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xâm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nhập.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7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5">
                <a:latin typeface="Times New Roman"/>
                <a:cs typeface="Times New Roman"/>
              </a:rPr>
              <a:t>Tỷ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lệ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tử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vong </a:t>
            </a:r>
            <a:r>
              <a:rPr dirty="0" sz="2800" spc="-10">
                <a:latin typeface="Times New Roman"/>
                <a:cs typeface="Times New Roman"/>
              </a:rPr>
              <a:t>sau </a:t>
            </a:r>
            <a:r>
              <a:rPr dirty="0" sz="2800" spc="-5">
                <a:latin typeface="Times New Roman"/>
                <a:cs typeface="Times New Roman"/>
              </a:rPr>
              <a:t>3 tháng</a:t>
            </a:r>
            <a:r>
              <a:rPr dirty="0" sz="2800">
                <a:latin typeface="Times New Roman"/>
                <a:cs typeface="Times New Roman"/>
              </a:rPr>
              <a:t> khi</a:t>
            </a:r>
            <a:r>
              <a:rPr dirty="0" sz="2800" spc="-5">
                <a:latin typeface="Times New Roman"/>
                <a:cs typeface="Times New Roman"/>
              </a:rPr>
              <a:t> nhập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viện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vì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đợt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cấp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15%</a:t>
            </a:r>
            <a:endParaRPr sz="2800">
              <a:latin typeface="Times New Roman"/>
              <a:cs typeface="Times New Roman"/>
            </a:endParaRPr>
          </a:p>
          <a:p>
            <a:pPr marL="241300" marR="498475" indent="-228600">
              <a:lnSpc>
                <a:spcPct val="150100"/>
              </a:lnSpc>
              <a:spcBef>
                <a:spcPts val="99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 sz="2800" spc="-5">
                <a:latin typeface="Times New Roman"/>
                <a:cs typeface="Times New Roman"/>
              </a:rPr>
              <a:t>Chi phí điều trị </a:t>
            </a:r>
            <a:r>
              <a:rPr dirty="0" sz="2800">
                <a:latin typeface="Times New Roman"/>
                <a:cs typeface="Times New Roman"/>
              </a:rPr>
              <a:t>trực </a:t>
            </a:r>
            <a:r>
              <a:rPr dirty="0" sz="2800" spc="-5">
                <a:latin typeface="Times New Roman"/>
                <a:cs typeface="Times New Roman"/>
              </a:rPr>
              <a:t>tiếp chiếm </a:t>
            </a:r>
            <a:r>
              <a:rPr dirty="0" sz="2800">
                <a:latin typeface="Times New Roman"/>
                <a:cs typeface="Times New Roman"/>
              </a:rPr>
              <a:t>50% </a:t>
            </a:r>
            <a:r>
              <a:rPr dirty="0" sz="2800" spc="-5">
                <a:latin typeface="Times New Roman"/>
                <a:cs typeface="Times New Roman"/>
              </a:rPr>
              <a:t>với những bệnh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120">
                <a:latin typeface="Times New Roman"/>
                <a:cs typeface="Times New Roman"/>
              </a:rPr>
              <a:t>nhân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COPD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927" y="1010538"/>
            <a:ext cx="25857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513D1B"/>
                </a:solidFill>
              </a:rPr>
              <a:t>KẾT</a:t>
            </a:r>
            <a:r>
              <a:rPr dirty="0" sz="4000" spc="-105">
                <a:solidFill>
                  <a:srgbClr val="513D1B"/>
                </a:solidFill>
              </a:rPr>
              <a:t> </a:t>
            </a:r>
            <a:r>
              <a:rPr dirty="0" sz="4000" spc="-10">
                <a:solidFill>
                  <a:srgbClr val="513D1B"/>
                </a:solidFill>
              </a:rPr>
              <a:t>LUẬN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83996" y="1915413"/>
            <a:ext cx="8108315" cy="4674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86385" marR="8255" indent="-27432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87020" algn="l"/>
              </a:tabLst>
            </a:pPr>
            <a:r>
              <a:rPr dirty="0" sz="2800" spc="-10">
                <a:solidFill>
                  <a:srgbClr val="513D1B"/>
                </a:solidFill>
                <a:latin typeface="Times New Roman"/>
                <a:cs typeface="Times New Roman"/>
              </a:rPr>
              <a:t>Đợt cấp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COPD </a:t>
            </a:r>
            <a:r>
              <a:rPr dirty="0" sz="2800" spc="-160">
                <a:solidFill>
                  <a:srgbClr val="513D1B"/>
                </a:solidFill>
                <a:latin typeface="Times New Roman"/>
                <a:cs typeface="Times New Roman"/>
              </a:rPr>
              <a:t>làm</a:t>
            </a:r>
            <a:r>
              <a:rPr dirty="0" sz="2800" spc="385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tăng 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nguy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cơ tủ 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vong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của bệnh 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120">
                <a:solidFill>
                  <a:srgbClr val="513D1B"/>
                </a:solidFill>
                <a:latin typeface="Times New Roman"/>
                <a:cs typeface="Times New Roman"/>
              </a:rPr>
              <a:t>nhân</a:t>
            </a:r>
            <a:r>
              <a:rPr dirty="0" sz="2800" spc="45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513D1B"/>
                </a:solidFill>
                <a:latin typeface="Times New Roman"/>
                <a:cs typeface="Times New Roman"/>
              </a:rPr>
              <a:t>COPD</a:t>
            </a:r>
            <a:endParaRPr sz="2800">
              <a:latin typeface="Times New Roman"/>
              <a:cs typeface="Times New Roman"/>
            </a:endParaRPr>
          </a:p>
          <a:p>
            <a:pPr algn="just" marL="286385" marR="8890" indent="-274320">
              <a:lnSpc>
                <a:spcPct val="100000"/>
              </a:lnSpc>
              <a:spcBef>
                <a:spcPts val="1010"/>
              </a:spcBef>
              <a:buFont typeface="Microsoft Sans Serif"/>
              <a:buChar char="•"/>
              <a:tabLst>
                <a:tab pos="287020" algn="l"/>
              </a:tabLst>
            </a:pPr>
            <a:r>
              <a:rPr dirty="0" sz="2800" spc="-10">
                <a:solidFill>
                  <a:srgbClr val="513D1B"/>
                </a:solidFill>
                <a:latin typeface="Times New Roman"/>
                <a:cs typeface="Times New Roman"/>
              </a:rPr>
              <a:t>Đợt cấp </a:t>
            </a:r>
            <a:r>
              <a:rPr dirty="0" sz="2800" spc="-160">
                <a:solidFill>
                  <a:srgbClr val="513D1B"/>
                </a:solidFill>
                <a:latin typeface="Times New Roman"/>
                <a:cs typeface="Times New Roman"/>
              </a:rPr>
              <a:t>làm</a:t>
            </a:r>
            <a:r>
              <a:rPr dirty="0" sz="2800" spc="-155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giảm chức năng 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phổi,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giảm chất lượng 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cuộc</a:t>
            </a:r>
            <a:r>
              <a:rPr dirty="0" sz="2800" spc="-1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sống.</a:t>
            </a:r>
            <a:endParaRPr sz="2800">
              <a:latin typeface="Times New Roman"/>
              <a:cs typeface="Times New Roman"/>
            </a:endParaRPr>
          </a:p>
          <a:p>
            <a:pPr algn="just" marL="286385" marR="5080" indent="-274320">
              <a:lnSpc>
                <a:spcPct val="100000"/>
              </a:lnSpc>
              <a:spcBef>
                <a:spcPts val="994"/>
              </a:spcBef>
              <a:buFont typeface="Microsoft Sans Serif"/>
              <a:buChar char="•"/>
              <a:tabLst>
                <a:tab pos="287020" algn="l"/>
              </a:tabLst>
            </a:pPr>
            <a:r>
              <a:rPr dirty="0" sz="2800" spc="-80">
                <a:solidFill>
                  <a:srgbClr val="513D1B"/>
                </a:solidFill>
                <a:latin typeface="Times New Roman"/>
                <a:cs typeface="Times New Roman"/>
              </a:rPr>
              <a:t>Phòng</a:t>
            </a:r>
            <a:r>
              <a:rPr dirty="0" sz="2800" spc="-75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5">
                <a:solidFill>
                  <a:srgbClr val="513D1B"/>
                </a:solidFill>
                <a:latin typeface="Times New Roman"/>
                <a:cs typeface="Times New Roman"/>
              </a:rPr>
              <a:t>và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giảm nguy </a:t>
            </a:r>
            <a:r>
              <a:rPr dirty="0" sz="2800" spc="-10">
                <a:solidFill>
                  <a:srgbClr val="513D1B"/>
                </a:solidFill>
                <a:latin typeface="Times New Roman"/>
                <a:cs typeface="Times New Roman"/>
              </a:rPr>
              <a:t>cơ </a:t>
            </a:r>
            <a:r>
              <a:rPr dirty="0" sz="2800" spc="-165">
                <a:solidFill>
                  <a:srgbClr val="513D1B"/>
                </a:solidFill>
                <a:latin typeface="Times New Roman"/>
                <a:cs typeface="Times New Roman"/>
              </a:rPr>
              <a:t>các</a:t>
            </a:r>
            <a:r>
              <a:rPr dirty="0" sz="2800" spc="-16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đợt </a:t>
            </a:r>
            <a:r>
              <a:rPr dirty="0" sz="2800" spc="-10">
                <a:solidFill>
                  <a:srgbClr val="513D1B"/>
                </a:solidFill>
                <a:latin typeface="Times New Roman"/>
                <a:cs typeface="Times New Roman"/>
              </a:rPr>
              <a:t>cấp 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trong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tương lai </a:t>
            </a:r>
            <a:r>
              <a:rPr dirty="0" sz="2800" spc="5">
                <a:solidFill>
                  <a:srgbClr val="513D1B"/>
                </a:solidFill>
                <a:latin typeface="Times New Roman"/>
                <a:cs typeface="Times New Roman"/>
              </a:rPr>
              <a:t>là </a:t>
            </a:r>
            <a:r>
              <a:rPr dirty="0" sz="2800" spc="1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những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513D1B"/>
                </a:solidFill>
                <a:latin typeface="Times New Roman"/>
                <a:cs typeface="Times New Roman"/>
              </a:rPr>
              <a:t>mục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120">
                <a:solidFill>
                  <a:srgbClr val="513D1B"/>
                </a:solidFill>
                <a:latin typeface="Times New Roman"/>
                <a:cs typeface="Times New Roman"/>
              </a:rPr>
              <a:t>tiêu</a:t>
            </a:r>
            <a:r>
              <a:rPr dirty="0" sz="2800" spc="-114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thiết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yếu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trong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điều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trị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bệnh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125">
                <a:solidFill>
                  <a:srgbClr val="513D1B"/>
                </a:solidFill>
                <a:latin typeface="Times New Roman"/>
                <a:cs typeface="Times New Roman"/>
              </a:rPr>
              <a:t>nhân </a:t>
            </a:r>
            <a:r>
              <a:rPr dirty="0" sz="2800" spc="-685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COPD</a:t>
            </a:r>
            <a:endParaRPr sz="2800">
              <a:latin typeface="Times New Roman"/>
              <a:cs typeface="Times New Roman"/>
            </a:endParaRPr>
          </a:p>
          <a:p>
            <a:pPr algn="just" marL="286385" marR="7620" indent="-274320">
              <a:lnSpc>
                <a:spcPct val="100000"/>
              </a:lnSpc>
              <a:spcBef>
                <a:spcPts val="1000"/>
              </a:spcBef>
              <a:buFont typeface="Microsoft Sans Serif"/>
              <a:buChar char="•"/>
              <a:tabLst>
                <a:tab pos="287020" algn="l"/>
              </a:tabLst>
            </a:pPr>
            <a:r>
              <a:rPr dirty="0" sz="2800" spc="-165">
                <a:solidFill>
                  <a:srgbClr val="513D1B"/>
                </a:solidFill>
                <a:latin typeface="Times New Roman"/>
                <a:cs typeface="Times New Roman"/>
              </a:rPr>
              <a:t>Các</a:t>
            </a:r>
            <a:r>
              <a:rPr dirty="0" sz="2800" spc="-16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biệt </a:t>
            </a:r>
            <a:r>
              <a:rPr dirty="0" sz="2800" spc="-120">
                <a:solidFill>
                  <a:srgbClr val="513D1B"/>
                </a:solidFill>
                <a:latin typeface="Times New Roman"/>
                <a:cs typeface="Times New Roman"/>
              </a:rPr>
              <a:t>pháp</a:t>
            </a:r>
            <a:r>
              <a:rPr dirty="0" sz="2800" spc="459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dự </a:t>
            </a:r>
            <a:r>
              <a:rPr dirty="0" sz="2800" spc="-80">
                <a:solidFill>
                  <a:srgbClr val="513D1B"/>
                </a:solidFill>
                <a:latin typeface="Times New Roman"/>
                <a:cs typeface="Times New Roman"/>
              </a:rPr>
              <a:t>phòng</a:t>
            </a:r>
            <a:r>
              <a:rPr dirty="0" sz="2800" spc="54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80">
                <a:solidFill>
                  <a:srgbClr val="513D1B"/>
                </a:solidFill>
                <a:latin typeface="Times New Roman"/>
                <a:cs typeface="Times New Roman"/>
              </a:rPr>
              <a:t>không</a:t>
            </a:r>
            <a:r>
              <a:rPr dirty="0" sz="2800" spc="54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chỉ được thực hiện ở 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180">
                <a:solidFill>
                  <a:srgbClr val="513D1B"/>
                </a:solidFill>
                <a:latin typeface="Times New Roman"/>
                <a:cs typeface="Times New Roman"/>
              </a:rPr>
              <a:t>phía</a:t>
            </a:r>
            <a:r>
              <a:rPr dirty="0" sz="2800" spc="-175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125">
                <a:solidFill>
                  <a:srgbClr val="513D1B"/>
                </a:solidFill>
                <a:latin typeface="Times New Roman"/>
                <a:cs typeface="Times New Roman"/>
              </a:rPr>
              <a:t>nhân</a:t>
            </a:r>
            <a:r>
              <a:rPr dirty="0" sz="2800" spc="-120">
                <a:solidFill>
                  <a:srgbClr val="513D1B"/>
                </a:solidFill>
                <a:latin typeface="Times New Roman"/>
                <a:cs typeface="Times New Roman"/>
              </a:rPr>
              <a:t> viên</a:t>
            </a:r>
            <a:r>
              <a:rPr dirty="0" sz="2800" spc="-114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y tế mà </a:t>
            </a:r>
            <a:r>
              <a:rPr dirty="0" sz="2800" spc="-135">
                <a:solidFill>
                  <a:srgbClr val="513D1B"/>
                </a:solidFill>
                <a:latin typeface="Times New Roman"/>
                <a:cs typeface="Times New Roman"/>
              </a:rPr>
              <a:t>còn</a:t>
            </a:r>
            <a:r>
              <a:rPr dirty="0" sz="2800" spc="-13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cần sự chung tay của bệnh 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120">
                <a:solidFill>
                  <a:srgbClr val="513D1B"/>
                </a:solidFill>
                <a:latin typeface="Times New Roman"/>
                <a:cs typeface="Times New Roman"/>
              </a:rPr>
              <a:t>nhân</a:t>
            </a:r>
            <a:r>
              <a:rPr dirty="0" sz="2800" spc="455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5">
                <a:solidFill>
                  <a:srgbClr val="513D1B"/>
                </a:solidFill>
                <a:latin typeface="Times New Roman"/>
                <a:cs typeface="Times New Roman"/>
              </a:rPr>
              <a:t>và</a:t>
            </a:r>
            <a:r>
              <a:rPr dirty="0" sz="2800" spc="-15">
                <a:solidFill>
                  <a:srgbClr val="513D1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513D1B"/>
                </a:solidFill>
                <a:latin typeface="Times New Roman"/>
                <a:cs typeface="Times New Roman"/>
              </a:rPr>
              <a:t>cộng </a:t>
            </a:r>
            <a:r>
              <a:rPr dirty="0" sz="2800">
                <a:solidFill>
                  <a:srgbClr val="513D1B"/>
                </a:solidFill>
                <a:latin typeface="Times New Roman"/>
                <a:cs typeface="Times New Roman"/>
              </a:rPr>
              <a:t>đồng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691" y="1492961"/>
            <a:ext cx="8109584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35" b="0">
                <a:latin typeface="Microsoft Sans Serif"/>
                <a:cs typeface="Microsoft Sans Serif"/>
              </a:rPr>
              <a:t>XIN</a:t>
            </a:r>
            <a:r>
              <a:rPr dirty="0" sz="5000" spc="-125" b="0">
                <a:latin typeface="Microsoft Sans Serif"/>
                <a:cs typeface="Microsoft Sans Serif"/>
              </a:rPr>
              <a:t> </a:t>
            </a:r>
            <a:r>
              <a:rPr dirty="0" sz="5000" spc="-30" b="0">
                <a:latin typeface="Microsoft Sans Serif"/>
                <a:cs typeface="Microsoft Sans Serif"/>
              </a:rPr>
              <a:t>TRÂN</a:t>
            </a:r>
            <a:r>
              <a:rPr dirty="0" sz="5000" spc="-145" b="0">
                <a:latin typeface="Microsoft Sans Serif"/>
                <a:cs typeface="Microsoft Sans Serif"/>
              </a:rPr>
              <a:t> </a:t>
            </a:r>
            <a:r>
              <a:rPr dirty="0" sz="5000" spc="-30" b="0">
                <a:latin typeface="Microsoft Sans Serif"/>
                <a:cs typeface="Microsoft Sans Serif"/>
              </a:rPr>
              <a:t>TRỌNG</a:t>
            </a:r>
            <a:r>
              <a:rPr dirty="0" sz="5000" b="0">
                <a:latin typeface="Microsoft Sans Serif"/>
                <a:cs typeface="Microsoft Sans Serif"/>
              </a:rPr>
              <a:t> </a:t>
            </a:r>
            <a:r>
              <a:rPr dirty="0" sz="5000" spc="-30" b="0">
                <a:latin typeface="Microsoft Sans Serif"/>
                <a:cs typeface="Microsoft Sans Serif"/>
              </a:rPr>
              <a:t>CÁM</a:t>
            </a:r>
            <a:r>
              <a:rPr dirty="0" sz="5000" spc="-15" b="0">
                <a:latin typeface="Microsoft Sans Serif"/>
                <a:cs typeface="Microsoft Sans Serif"/>
              </a:rPr>
              <a:t> </a:t>
            </a:r>
            <a:r>
              <a:rPr dirty="0" sz="5000" spc="165" b="0">
                <a:latin typeface="Microsoft Sans Serif"/>
                <a:cs typeface="Microsoft Sans Serif"/>
              </a:rPr>
              <a:t>ƠN</a:t>
            </a:r>
            <a:endParaRPr sz="5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590800"/>
            <a:ext cx="9406128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985" y="510285"/>
            <a:ext cx="643445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Nguyên</a:t>
            </a:r>
            <a:r>
              <a:rPr dirty="0" spc="-5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nhân</a:t>
            </a:r>
            <a:r>
              <a:rPr dirty="0" spc="-4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đợt</a:t>
            </a:r>
            <a:r>
              <a:rPr dirty="0" spc="-1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cấp</a:t>
            </a:r>
            <a:r>
              <a:rPr dirty="0" spc="-3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COPD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482852"/>
            <a:ext cx="9284208" cy="5228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7116571"/>
            <a:ext cx="9041765" cy="50673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870"/>
              </a:lnSpc>
              <a:spcBef>
                <a:spcPts val="200"/>
              </a:spcBef>
            </a:pP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Mathioudakis,</a:t>
            </a:r>
            <a:r>
              <a:rPr dirty="0" sz="1600" spc="-7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Alexander</a:t>
            </a:r>
            <a:r>
              <a:rPr dirty="0" sz="1600" spc="2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G.,</a:t>
            </a:r>
            <a:r>
              <a:rPr dirty="0" sz="1600" spc="6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et</a:t>
            </a:r>
            <a:r>
              <a:rPr dirty="0" sz="1600" spc="3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al.</a:t>
            </a:r>
            <a:r>
              <a:rPr dirty="0" sz="1600" spc="2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"Acute</a:t>
            </a:r>
            <a:r>
              <a:rPr dirty="0" sz="1600" spc="2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exacerbations</a:t>
            </a:r>
            <a:r>
              <a:rPr dirty="0" sz="1600" spc="4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of</a:t>
            </a:r>
            <a:r>
              <a:rPr dirty="0" sz="1600" spc="3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chronic</a:t>
            </a:r>
            <a:r>
              <a:rPr dirty="0" sz="1600" spc="3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obstructive</a:t>
            </a:r>
            <a:r>
              <a:rPr dirty="0" sz="1600" spc="2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pulmonary</a:t>
            </a:r>
            <a:r>
              <a:rPr dirty="0" sz="1600" spc="3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disease:</a:t>
            </a:r>
            <a:r>
              <a:rPr dirty="0" sz="1600" spc="2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212121"/>
                </a:solidFill>
                <a:latin typeface="Microsoft Sans Serif"/>
                <a:cs typeface="Microsoft Sans Serif"/>
              </a:rPr>
              <a:t>in </a:t>
            </a:r>
            <a:r>
              <a:rPr dirty="0" sz="1600" spc="-409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search</a:t>
            </a:r>
            <a:r>
              <a:rPr dirty="0" sz="1600" spc="1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of</a:t>
            </a:r>
            <a:r>
              <a:rPr dirty="0" sz="1600" spc="2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diagnostic</a:t>
            </a:r>
            <a:r>
              <a:rPr dirty="0" sz="1600" spc="1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biomarkers</a:t>
            </a:r>
            <a:r>
              <a:rPr dirty="0" sz="1600" spc="3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and</a:t>
            </a:r>
            <a:r>
              <a:rPr dirty="0" sz="1600" spc="2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treatable</a:t>
            </a:r>
            <a:r>
              <a:rPr dirty="0" sz="1600" spc="2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traits."</a:t>
            </a:r>
            <a:r>
              <a:rPr dirty="0" sz="1600" spc="7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 i="1">
                <a:solidFill>
                  <a:srgbClr val="212121"/>
                </a:solidFill>
                <a:latin typeface="Arial"/>
                <a:cs typeface="Arial"/>
              </a:rPr>
              <a:t>Thorax</a:t>
            </a:r>
            <a:r>
              <a:rPr dirty="0" sz="1600" spc="15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75.6</a:t>
            </a:r>
            <a:r>
              <a:rPr dirty="0" sz="1600" spc="3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(2020):</a:t>
            </a:r>
            <a:r>
              <a:rPr dirty="0" sz="1600" spc="35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Microsoft Sans Serif"/>
                <a:cs typeface="Microsoft Sans Serif"/>
              </a:rPr>
              <a:t>520-527.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137" y="516381"/>
            <a:ext cx="79470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21814" marR="5080" indent="-180975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0000"/>
                </a:solidFill>
              </a:rPr>
              <a:t>Several</a:t>
            </a:r>
            <a:r>
              <a:rPr dirty="0" sz="1800" spc="5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risk</a:t>
            </a:r>
            <a:r>
              <a:rPr dirty="0" sz="1800" spc="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factors</a:t>
            </a:r>
            <a:r>
              <a:rPr dirty="0" sz="1800" spc="1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and</a:t>
            </a:r>
            <a:r>
              <a:rPr dirty="0" sz="1800" spc="1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triggers are</a:t>
            </a:r>
            <a:r>
              <a:rPr dirty="0" sz="1800" spc="10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involved</a:t>
            </a:r>
            <a:r>
              <a:rPr dirty="0" sz="1800" spc="5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in </a:t>
            </a:r>
            <a:r>
              <a:rPr dirty="0" sz="1800" spc="-5">
                <a:solidFill>
                  <a:srgbClr val="000000"/>
                </a:solidFill>
              </a:rPr>
              <a:t>exacerbations</a:t>
            </a:r>
            <a:r>
              <a:rPr dirty="0" sz="1800" spc="1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of</a:t>
            </a:r>
            <a:r>
              <a:rPr dirty="0" sz="1800" spc="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chronic </a:t>
            </a:r>
            <a:r>
              <a:rPr dirty="0" sz="1800" spc="-484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obstructive</a:t>
            </a:r>
            <a:r>
              <a:rPr dirty="0" sz="1800" spc="2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pulmonary</a:t>
            </a:r>
            <a:r>
              <a:rPr dirty="0" sz="1800" spc="-2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disease</a:t>
            </a:r>
            <a:r>
              <a:rPr dirty="0" sz="1800" spc="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(COPD).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503" y="1365503"/>
            <a:ext cx="8048244" cy="53812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199" y="7021474"/>
            <a:ext cx="6184265" cy="530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94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Christian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Viniol,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Claus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F.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Vogelmeier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Eur</a:t>
            </a:r>
            <a:r>
              <a:rPr dirty="0" sz="1200" b="1">
                <a:latin typeface="Arial"/>
                <a:cs typeface="Arial"/>
              </a:rPr>
              <a:t> Respir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Rev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2018;27:170103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Microsoft Sans Serif"/>
                <a:cs typeface="Microsoft Sans Serif"/>
              </a:rPr>
              <a:t>©2018</a:t>
            </a:r>
            <a:r>
              <a:rPr dirty="0" sz="1000">
                <a:latin typeface="Microsoft Sans Serif"/>
                <a:cs typeface="Microsoft Sans Serif"/>
              </a:rPr>
              <a:t> </a:t>
            </a:r>
            <a:r>
              <a:rPr dirty="0" sz="1000" spc="-5">
                <a:latin typeface="Microsoft Sans Serif"/>
                <a:cs typeface="Microsoft Sans Serif"/>
              </a:rPr>
              <a:t>by </a:t>
            </a:r>
            <a:r>
              <a:rPr dirty="0" sz="1000" spc="-10">
                <a:latin typeface="Microsoft Sans Serif"/>
                <a:cs typeface="Microsoft Sans Serif"/>
              </a:rPr>
              <a:t>European </a:t>
            </a:r>
            <a:r>
              <a:rPr dirty="0" sz="1000" spc="-5">
                <a:latin typeface="Microsoft Sans Serif"/>
                <a:cs typeface="Microsoft Sans Serif"/>
              </a:rPr>
              <a:t>Respiratory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Society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8182" y="1212037"/>
            <a:ext cx="54286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Dự</a:t>
            </a:r>
            <a:r>
              <a:rPr dirty="0" sz="4000" spc="15"/>
              <a:t> </a:t>
            </a:r>
            <a:r>
              <a:rPr dirty="0" sz="4000" spc="-15"/>
              <a:t>phòng</a:t>
            </a:r>
            <a:r>
              <a:rPr dirty="0" sz="4000" spc="-75"/>
              <a:t> </a:t>
            </a:r>
            <a:r>
              <a:rPr dirty="0" sz="4000" spc="-135"/>
              <a:t>các</a:t>
            </a:r>
            <a:r>
              <a:rPr dirty="0" sz="4000" spc="355"/>
              <a:t> </a:t>
            </a:r>
            <a:r>
              <a:rPr dirty="0" sz="4000" spc="-5"/>
              <a:t>đợt</a:t>
            </a:r>
            <a:r>
              <a:rPr dirty="0" sz="4000" spc="10"/>
              <a:t> </a:t>
            </a:r>
            <a:r>
              <a:rPr dirty="0" sz="4000" spc="-10"/>
              <a:t>cấp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677667"/>
            <a:ext cx="9296400" cy="41315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3177" y="1025779"/>
            <a:ext cx="48774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40" i="1">
                <a:latin typeface="Arial"/>
                <a:cs typeface="Arial"/>
              </a:rPr>
              <a:t>Tiêm</a:t>
            </a:r>
            <a:r>
              <a:rPr dirty="0" sz="4000" spc="335" i="1">
                <a:latin typeface="Arial"/>
                <a:cs typeface="Arial"/>
              </a:rPr>
              <a:t> </a:t>
            </a:r>
            <a:r>
              <a:rPr dirty="0" sz="4000" spc="-65" i="1">
                <a:latin typeface="Arial"/>
                <a:cs typeface="Arial"/>
              </a:rPr>
              <a:t>phòng</a:t>
            </a:r>
            <a:r>
              <a:rPr dirty="0" sz="4000" spc="204" i="1">
                <a:latin typeface="Arial"/>
                <a:cs typeface="Arial"/>
              </a:rPr>
              <a:t> </a:t>
            </a:r>
            <a:r>
              <a:rPr dirty="0" sz="4000" spc="-5" i="1">
                <a:latin typeface="Arial"/>
                <a:cs typeface="Arial"/>
              </a:rPr>
              <a:t>vaccine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82461" y="2299842"/>
            <a:ext cx="18034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8205" algn="l"/>
              </a:tabLst>
            </a:pP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t</a:t>
            </a:r>
            <a:r>
              <a:rPr dirty="0" sz="2400" spc="5">
                <a:solidFill>
                  <a:srgbClr val="513D1B"/>
                </a:solidFill>
                <a:latin typeface="Microsoft Sans Serif"/>
                <a:cs typeface="Microsoft Sans Serif"/>
              </a:rPr>
              <a:t>r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ù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ng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	</a:t>
            </a:r>
            <a:r>
              <a:rPr dirty="0" sz="2400" spc="95">
                <a:solidFill>
                  <a:srgbClr val="513D1B"/>
                </a:solidFill>
                <a:latin typeface="Microsoft Sans Serif"/>
                <a:cs typeface="Microsoft Sans Serif"/>
              </a:rPr>
              <a:t>đường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9877" y="2299842"/>
            <a:ext cx="144970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87020" marR="5080" indent="-274320">
              <a:lnSpc>
                <a:spcPct val="100800"/>
              </a:lnSpc>
              <a:spcBef>
                <a:spcPts val="75"/>
              </a:spcBef>
              <a:buClr>
                <a:srgbClr val="DD8046"/>
              </a:buClr>
              <a:buFont typeface="Wingdings"/>
              <a:buChar char=""/>
              <a:tabLst>
                <a:tab pos="423545" algn="l"/>
                <a:tab pos="424180" algn="l"/>
                <a:tab pos="1114425" algn="l"/>
              </a:tabLst>
            </a:pPr>
            <a:r>
              <a:rPr dirty="0"/>
              <a:t>	</a:t>
            </a:r>
            <a:r>
              <a:rPr dirty="0" sz="2400" spc="-15">
                <a:solidFill>
                  <a:srgbClr val="513D1B"/>
                </a:solidFill>
                <a:latin typeface="Microsoft Sans Serif"/>
                <a:cs typeface="Microsoft Sans Serif"/>
              </a:rPr>
              <a:t>Nh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i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ễm 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(c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ú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m	v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à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7805" y="2668651"/>
            <a:ext cx="15424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4405" algn="l"/>
              </a:tabLst>
            </a:pP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vi</a:t>
            </a:r>
            <a:r>
              <a:rPr dirty="0" sz="2400" spc="-15">
                <a:solidFill>
                  <a:srgbClr val="513D1B"/>
                </a:solidFill>
                <a:latin typeface="Microsoft Sans Serif"/>
                <a:cs typeface="Microsoft Sans Serif"/>
              </a:rPr>
              <a:t>ê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m	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phổi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3143" y="2299842"/>
            <a:ext cx="1429385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676275" algn="l"/>
              </a:tabLst>
            </a:pP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hô	hấp</a:t>
            </a:r>
            <a:endParaRPr sz="2400">
              <a:latin typeface="Microsoft Sans Serif"/>
              <a:cs typeface="Microsoft Sans Serif"/>
            </a:endParaRPr>
          </a:p>
          <a:p>
            <a:pPr algn="r" marR="5080">
              <a:lnSpc>
                <a:spcPct val="100000"/>
              </a:lnSpc>
              <a:spcBef>
                <a:spcPts val="25"/>
              </a:spcBef>
              <a:tabLst>
                <a:tab pos="702310" algn="l"/>
                <a:tab pos="1233805" algn="l"/>
              </a:tabLst>
            </a:pPr>
            <a:r>
              <a:rPr dirty="0" sz="2400" spc="1040">
                <a:solidFill>
                  <a:srgbClr val="513D1B"/>
                </a:solidFill>
                <a:latin typeface="Microsoft Sans Serif"/>
                <a:cs typeface="Microsoft Sans Serif"/>
              </a:rPr>
              <a:t>…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)	</a:t>
            </a:r>
            <a:r>
              <a:rPr dirty="0" sz="2400" spc="-20">
                <a:solidFill>
                  <a:srgbClr val="513D1B"/>
                </a:solidFill>
                <a:latin typeface="Microsoft Sans Serif"/>
                <a:cs typeface="Microsoft Sans Serif"/>
              </a:rPr>
              <a:t>l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à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	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1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6138" y="3034410"/>
            <a:ext cx="36379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2940" algn="l"/>
                <a:tab pos="1332230" algn="l"/>
                <a:tab pos="1764664" algn="l"/>
                <a:tab pos="2601595" algn="l"/>
                <a:tab pos="3132455" algn="l"/>
              </a:tabLst>
            </a:pP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c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á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c	yếu	</a:t>
            </a:r>
            <a:r>
              <a:rPr dirty="0" sz="2400" spc="5">
                <a:solidFill>
                  <a:srgbClr val="513D1B"/>
                </a:solidFill>
                <a:latin typeface="Microsoft Sans Serif"/>
                <a:cs typeface="Microsoft Sans Serif"/>
              </a:rPr>
              <a:t>t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ố	</a:t>
            </a:r>
            <a:r>
              <a:rPr dirty="0" sz="2400" spc="-20">
                <a:solidFill>
                  <a:srgbClr val="513D1B"/>
                </a:solidFill>
                <a:latin typeface="Microsoft Sans Serif"/>
                <a:cs typeface="Microsoft Sans Serif"/>
              </a:rPr>
              <a:t>n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guy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	</a:t>
            </a:r>
            <a:r>
              <a:rPr dirty="0" sz="2400" spc="114">
                <a:solidFill>
                  <a:srgbClr val="513D1B"/>
                </a:solidFill>
                <a:latin typeface="Microsoft Sans Serif"/>
                <a:cs typeface="Microsoft Sans Serif"/>
              </a:rPr>
              <a:t>cơ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	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g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â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y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9877" y="3034410"/>
            <a:ext cx="1089025" cy="1362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9779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t</a:t>
            </a:r>
            <a:r>
              <a:rPr dirty="0" sz="2400" spc="5">
                <a:solidFill>
                  <a:srgbClr val="513D1B"/>
                </a:solidFill>
                <a:latin typeface="Microsoft Sans Serif"/>
                <a:cs typeface="Microsoft Sans Serif"/>
              </a:rPr>
              <a:t>r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ong 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bệnh</a:t>
            </a:r>
            <a:endParaRPr sz="2400">
              <a:latin typeface="Microsoft Sans Serif"/>
              <a:cs typeface="Microsoft Sans Serif"/>
            </a:endParaRPr>
          </a:p>
          <a:p>
            <a:pPr marL="410209" indent="-398145">
              <a:lnSpc>
                <a:spcPct val="100000"/>
              </a:lnSpc>
              <a:spcBef>
                <a:spcPts val="1885"/>
              </a:spcBef>
              <a:buClr>
                <a:srgbClr val="DD8046"/>
              </a:buClr>
              <a:buFont typeface="Wingdings"/>
              <a:buChar char=""/>
              <a:tabLst>
                <a:tab pos="410209" algn="l"/>
                <a:tab pos="410845" algn="l"/>
              </a:tabLst>
            </a:pPr>
            <a:r>
              <a:rPr dirty="0" sz="2400" spc="-90">
                <a:solidFill>
                  <a:srgbClr val="513D1B"/>
                </a:solidFill>
                <a:latin typeface="Microsoft Sans Serif"/>
                <a:cs typeface="Microsoft Sans Serif"/>
              </a:rPr>
              <a:t>T</a:t>
            </a:r>
            <a:r>
              <a:rPr dirty="0" sz="2400" spc="-15">
                <a:solidFill>
                  <a:srgbClr val="513D1B"/>
                </a:solidFill>
                <a:latin typeface="Microsoft Sans Serif"/>
                <a:cs typeface="Microsoft Sans Serif"/>
              </a:rPr>
              <a:t>i</a:t>
            </a:r>
            <a:r>
              <a:rPr dirty="0" sz="2400" spc="-15">
                <a:solidFill>
                  <a:srgbClr val="513D1B"/>
                </a:solidFill>
                <a:latin typeface="Microsoft Sans Serif"/>
                <a:cs typeface="Microsoft Sans Serif"/>
              </a:rPr>
              <a:t>ê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m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6429" y="4005453"/>
            <a:ext cx="3587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3480" algn="l"/>
                <a:tab pos="2517775" algn="l"/>
                <a:tab pos="3150235" algn="l"/>
              </a:tabLst>
            </a:pP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ph</a:t>
            </a:r>
            <a:r>
              <a:rPr dirty="0" sz="2400" spc="-15">
                <a:solidFill>
                  <a:srgbClr val="513D1B"/>
                </a:solidFill>
                <a:latin typeface="Microsoft Sans Serif"/>
                <a:cs typeface="Microsoft Sans Serif"/>
              </a:rPr>
              <a:t>ò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n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g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	va</a:t>
            </a:r>
            <a:r>
              <a:rPr dirty="0" sz="2400" spc="-15">
                <a:solidFill>
                  <a:srgbClr val="513D1B"/>
                </a:solidFill>
                <a:latin typeface="Microsoft Sans Serif"/>
                <a:cs typeface="Microsoft Sans Serif"/>
              </a:rPr>
              <a:t>c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cine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	c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ó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	thể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9877" y="4372736"/>
            <a:ext cx="4058285" cy="1769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làm</a:t>
            </a:r>
            <a:r>
              <a:rPr dirty="0" sz="24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513D1B"/>
                </a:solidFill>
                <a:latin typeface="Microsoft Sans Serif"/>
                <a:cs typeface="Microsoft Sans Serif"/>
              </a:rPr>
              <a:t>giảm</a:t>
            </a:r>
            <a:r>
              <a:rPr dirty="0" sz="24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các</a:t>
            </a:r>
            <a:r>
              <a:rPr dirty="0" sz="24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75">
                <a:solidFill>
                  <a:srgbClr val="513D1B"/>
                </a:solidFill>
                <a:latin typeface="Microsoft Sans Serif"/>
                <a:cs typeface="Microsoft Sans Serif"/>
              </a:rPr>
              <a:t>đợt</a:t>
            </a:r>
            <a:r>
              <a:rPr dirty="0" sz="24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cấp</a:t>
            </a:r>
            <a:r>
              <a:rPr dirty="0" sz="2400" spc="1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nặng.</a:t>
            </a:r>
            <a:endParaRPr sz="2400">
              <a:latin typeface="Microsoft Sans Serif"/>
              <a:cs typeface="Microsoft Sans Serif"/>
            </a:endParaRPr>
          </a:p>
          <a:p>
            <a:pPr marL="330835" indent="-318770">
              <a:lnSpc>
                <a:spcPct val="100000"/>
              </a:lnSpc>
              <a:spcBef>
                <a:spcPts val="1785"/>
              </a:spcBef>
              <a:buClr>
                <a:srgbClr val="DD8046"/>
              </a:buClr>
              <a:buFont typeface="Wingdings"/>
              <a:buChar char=""/>
              <a:tabLst>
                <a:tab pos="331470" algn="l"/>
              </a:tabLst>
            </a:pP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Khuyến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 cáo:</a:t>
            </a:r>
            <a:endParaRPr sz="2400">
              <a:latin typeface="Microsoft Sans Serif"/>
              <a:cs typeface="Microsoft Sans Serif"/>
            </a:endParaRPr>
          </a:p>
          <a:p>
            <a:pPr marL="287020" indent="-274320">
              <a:lnSpc>
                <a:spcPct val="100000"/>
              </a:lnSpc>
              <a:spcBef>
                <a:spcPts val="15"/>
              </a:spcBef>
              <a:buClr>
                <a:srgbClr val="DD8046"/>
              </a:buClr>
              <a:buSzPct val="125000"/>
              <a:buChar char="•"/>
              <a:tabLst>
                <a:tab pos="287020" algn="l"/>
              </a:tabLst>
            </a:pP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BN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COPD</a:t>
            </a:r>
            <a:r>
              <a:rPr dirty="0" sz="2400" spc="1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&gt;</a:t>
            </a:r>
            <a:r>
              <a:rPr dirty="0" sz="2400" spc="1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65</a:t>
            </a:r>
            <a:r>
              <a:rPr dirty="0" sz="2400" spc="1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tuổi</a:t>
            </a:r>
            <a:endParaRPr sz="2400">
              <a:latin typeface="Microsoft Sans Serif"/>
              <a:cs typeface="Microsoft Sans Serif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DD8046"/>
              </a:buClr>
              <a:buSzPct val="125000"/>
              <a:buChar char="•"/>
              <a:tabLst>
                <a:tab pos="287020" algn="l"/>
              </a:tabLst>
            </a:pP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BN</a:t>
            </a:r>
            <a:r>
              <a:rPr dirty="0" sz="24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COPD</a:t>
            </a:r>
            <a:r>
              <a:rPr dirty="0" sz="24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&amp;</a:t>
            </a:r>
            <a:r>
              <a:rPr dirty="0" sz="24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FEV1</a:t>
            </a:r>
            <a:r>
              <a:rPr dirty="0" sz="2400" spc="1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513D1B"/>
                </a:solidFill>
                <a:latin typeface="Microsoft Sans Serif"/>
                <a:cs typeface="Microsoft Sans Serif"/>
              </a:rPr>
              <a:t>&lt;</a:t>
            </a:r>
            <a:r>
              <a:rPr dirty="0" sz="2400" spc="1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513D1B"/>
                </a:solidFill>
                <a:latin typeface="Microsoft Sans Serif"/>
                <a:cs typeface="Microsoft Sans Serif"/>
              </a:rPr>
              <a:t>40%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3429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2786" y="950417"/>
            <a:ext cx="705358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0"/>
              <a:t>Vaccine</a:t>
            </a:r>
            <a:r>
              <a:rPr dirty="0" spc="-5"/>
              <a:t> </a:t>
            </a:r>
            <a:r>
              <a:rPr dirty="0" spc="-30"/>
              <a:t>Pneumo</a:t>
            </a:r>
            <a:r>
              <a:rPr dirty="0" spc="-35"/>
              <a:t> </a:t>
            </a:r>
            <a:r>
              <a:rPr dirty="0" spc="-15"/>
              <a:t>23</a:t>
            </a:r>
            <a:r>
              <a:rPr dirty="0" spc="-30"/>
              <a:t> </a:t>
            </a:r>
            <a:r>
              <a:rPr dirty="0" spc="-25"/>
              <a:t>(Pháp)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95596" y="2390597"/>
            <a:ext cx="393128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92730" algn="l"/>
                <a:tab pos="3383915" algn="l"/>
              </a:tabLst>
            </a:pP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xin</a:t>
            </a:r>
            <a:r>
              <a:rPr dirty="0" sz="2600" spc="19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polys</a:t>
            </a: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a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ccaride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	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đa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	</a:t>
            </a: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gi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á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,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5596" y="2787523"/>
            <a:ext cx="3973195" cy="818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46555" algn="l"/>
                <a:tab pos="1937385" algn="l"/>
                <a:tab pos="3004185" algn="l"/>
              </a:tabLst>
            </a:pP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liều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85">
                <a:solidFill>
                  <a:srgbClr val="513D1B"/>
                </a:solidFill>
                <a:latin typeface="Microsoft Sans Serif"/>
                <a:cs typeface="Microsoft Sans Serif"/>
              </a:rPr>
              <a:t>đơn	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0,5ml	</a:t>
            </a:r>
            <a:r>
              <a:rPr dirty="0" sz="2600" spc="70">
                <a:solidFill>
                  <a:srgbClr val="513D1B"/>
                </a:solidFill>
                <a:latin typeface="Microsoft Sans Serif"/>
                <a:cs typeface="Microsoft Sans Serif"/>
              </a:rPr>
              <a:t>chứa </a:t>
            </a:r>
            <a:r>
              <a:rPr dirty="0" sz="2600" spc="7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m</a:t>
            </a:r>
            <a:r>
              <a:rPr dirty="0" sz="2600" spc="-20">
                <a:solidFill>
                  <a:srgbClr val="513D1B"/>
                </a:solidFill>
                <a:latin typeface="Microsoft Sans Serif"/>
                <a:cs typeface="Microsoft Sans Serif"/>
              </a:rPr>
              <a:t>i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cro</a:t>
            </a:r>
            <a:r>
              <a:rPr dirty="0" sz="2600" spc="5">
                <a:solidFill>
                  <a:srgbClr val="513D1B"/>
                </a:solidFill>
                <a:latin typeface="Microsoft Sans Serif"/>
                <a:cs typeface="Microsoft Sans Serif"/>
              </a:rPr>
              <a:t>g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r</a:t>
            </a:r>
            <a:r>
              <a:rPr dirty="0" sz="2600" spc="-15">
                <a:solidFill>
                  <a:srgbClr val="513D1B"/>
                </a:solidFill>
                <a:latin typeface="Microsoft Sans Serif"/>
                <a:cs typeface="Microsoft Sans Serif"/>
              </a:rPr>
              <a:t>a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m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		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p</a:t>
            </a:r>
            <a:r>
              <a:rPr dirty="0" sz="2600" spc="5">
                <a:solidFill>
                  <a:srgbClr val="513D1B"/>
                </a:solidFill>
                <a:latin typeface="Microsoft Sans Serif"/>
                <a:cs typeface="Microsoft Sans Serif"/>
              </a:rPr>
              <a:t>o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ly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s</a:t>
            </a: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a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ccaride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9753" y="1994662"/>
            <a:ext cx="4965065" cy="1611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243204" marR="6350" indent="-243204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88461"/>
              <a:buFont typeface="Wingdings"/>
              <a:buChar char=""/>
              <a:tabLst>
                <a:tab pos="243204" algn="l"/>
                <a:tab pos="1687195" algn="l"/>
                <a:tab pos="3211195" algn="l"/>
                <a:tab pos="3872865" algn="l"/>
                <a:tab pos="4422775" algn="l"/>
              </a:tabLst>
            </a:pPr>
            <a:r>
              <a:rPr dirty="0" sz="2600" spc="-195">
                <a:solidFill>
                  <a:srgbClr val="513D1B"/>
                </a:solidFill>
                <a:latin typeface="Microsoft Sans Serif"/>
                <a:cs typeface="Microsoft Sans Serif"/>
              </a:rPr>
              <a:t>V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a</a:t>
            </a:r>
            <a:r>
              <a:rPr dirty="0" sz="2600" spc="5">
                <a:solidFill>
                  <a:srgbClr val="513D1B"/>
                </a:solidFill>
                <a:latin typeface="Microsoft Sans Serif"/>
                <a:cs typeface="Microsoft Sans Serif"/>
              </a:rPr>
              <a:t>c</a:t>
            </a: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c</a:t>
            </a:r>
            <a:r>
              <a:rPr dirty="0" sz="2600" spc="-15">
                <a:solidFill>
                  <a:srgbClr val="513D1B"/>
                </a:solidFill>
                <a:latin typeface="Microsoft Sans Serif"/>
                <a:cs typeface="Microsoft Sans Serif"/>
              </a:rPr>
              <a:t>i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ne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	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Pn</a:t>
            </a:r>
            <a:r>
              <a:rPr dirty="0" sz="2600" spc="5">
                <a:solidFill>
                  <a:srgbClr val="513D1B"/>
                </a:solidFill>
                <a:latin typeface="Microsoft Sans Serif"/>
                <a:cs typeface="Microsoft Sans Serif"/>
              </a:rPr>
              <a:t>e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umo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	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23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	</a:t>
            </a:r>
            <a:r>
              <a:rPr dirty="0" sz="2600" spc="-20">
                <a:solidFill>
                  <a:srgbClr val="513D1B"/>
                </a:solidFill>
                <a:latin typeface="Microsoft Sans Serif"/>
                <a:cs typeface="Microsoft Sans Serif"/>
              </a:rPr>
              <a:t>l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à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	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vắc</a:t>
            </a:r>
            <a:endParaRPr sz="2600">
              <a:latin typeface="Microsoft Sans Serif"/>
              <a:cs typeface="Microsoft Sans Serif"/>
            </a:endParaRPr>
          </a:p>
          <a:p>
            <a:pPr algn="r" marR="5080">
              <a:lnSpc>
                <a:spcPct val="100000"/>
              </a:lnSpc>
            </a:pP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mỗi</a:t>
            </a:r>
            <a:endParaRPr sz="2600">
              <a:latin typeface="Microsoft Sans Serif"/>
              <a:cs typeface="Microsoft Sans Serif"/>
            </a:endParaRPr>
          </a:p>
          <a:p>
            <a:pPr algn="r" marR="7620">
              <a:lnSpc>
                <a:spcPct val="100000"/>
              </a:lnSpc>
            </a:pP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25</a:t>
            </a:r>
            <a:endParaRPr sz="2600">
              <a:latin typeface="Microsoft Sans Serif"/>
              <a:cs typeface="Microsoft Sans Serif"/>
            </a:endParaRPr>
          </a:p>
          <a:p>
            <a:pPr algn="r" marR="5715">
              <a:lnSpc>
                <a:spcPct val="100000"/>
              </a:lnSpc>
            </a:pPr>
            <a:r>
              <a:rPr dirty="0" sz="2600" spc="-10">
                <a:solidFill>
                  <a:srgbClr val="513D1B"/>
                </a:solidFill>
                <a:latin typeface="Microsoft Sans Serif"/>
                <a:cs typeface="Microsoft Sans Serif"/>
              </a:rPr>
              <a:t>vỏ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9753" y="3580002"/>
            <a:ext cx="4966335" cy="2312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8290" marR="304800">
              <a:lnSpc>
                <a:spcPct val="100000"/>
              </a:lnSpc>
              <a:spcBef>
                <a:spcPts val="105"/>
              </a:spcBef>
              <a:tabLst>
                <a:tab pos="1282065" algn="l"/>
                <a:tab pos="2295525" algn="l"/>
                <a:tab pos="3031490" algn="l"/>
                <a:tab pos="3660140" algn="l"/>
              </a:tabLst>
            </a:pP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tinh</a:t>
            </a:r>
            <a:r>
              <a:rPr dirty="0" sz="2600" spc="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khiết</a:t>
            </a:r>
            <a:r>
              <a:rPr dirty="0" sz="2600" spc="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của</a:t>
            </a:r>
            <a:r>
              <a:rPr dirty="0" sz="2600" spc="4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mỗi		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týp </a:t>
            </a:r>
            <a:r>
              <a:rPr dirty="0" sz="26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huyết	thanh	phế	cầu</a:t>
            </a:r>
            <a:r>
              <a:rPr dirty="0" sz="2600" spc="-4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khuẩn.</a:t>
            </a:r>
            <a:endParaRPr sz="2600">
              <a:latin typeface="Microsoft Sans Serif"/>
              <a:cs typeface="Microsoft Sans Serif"/>
            </a:endParaRPr>
          </a:p>
          <a:p>
            <a:pPr algn="just" marL="255904" marR="5080" indent="-255904">
              <a:lnSpc>
                <a:spcPct val="100000"/>
              </a:lnSpc>
              <a:spcBef>
                <a:spcPts val="2400"/>
              </a:spcBef>
              <a:buClr>
                <a:srgbClr val="DD8046"/>
              </a:buClr>
              <a:buSzPct val="88461"/>
              <a:buFont typeface="Wingdings"/>
              <a:buChar char=""/>
              <a:tabLst>
                <a:tab pos="255904" algn="l"/>
              </a:tabLst>
            </a:pP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(Streptococcus</a:t>
            </a:r>
            <a:r>
              <a:rPr dirty="0" sz="2600" spc="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513D1B"/>
                </a:solidFill>
                <a:latin typeface="Microsoft Sans Serif"/>
                <a:cs typeface="Microsoft Sans Serif"/>
              </a:rPr>
              <a:t>pneumoniae), </a:t>
            </a:r>
            <a:r>
              <a:rPr dirty="0" sz="2600" spc="-68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các</a:t>
            </a:r>
            <a:r>
              <a:rPr dirty="0" sz="2600" spc="38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týp</a:t>
            </a:r>
            <a:r>
              <a:rPr dirty="0" sz="2600" spc="39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huyết</a:t>
            </a:r>
            <a:r>
              <a:rPr dirty="0" sz="2600" spc="38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thanh</a:t>
            </a:r>
            <a:r>
              <a:rPr dirty="0" sz="2600" spc="39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1,</a:t>
            </a:r>
            <a:r>
              <a:rPr dirty="0" sz="2600" spc="37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2,</a:t>
            </a:r>
            <a:r>
              <a:rPr dirty="0" sz="2600" spc="37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513D1B"/>
                </a:solidFill>
                <a:latin typeface="Microsoft Sans Serif"/>
                <a:cs typeface="Microsoft Sans Serif"/>
              </a:rPr>
              <a:t>3,</a:t>
            </a:r>
            <a:r>
              <a:rPr dirty="0" sz="2600" spc="39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4, </a:t>
            </a:r>
            <a:r>
              <a:rPr dirty="0" sz="2600" spc="-68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5,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6B,</a:t>
            </a:r>
            <a:r>
              <a:rPr dirty="0" sz="2600" spc="1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95">
                <a:solidFill>
                  <a:srgbClr val="513D1B"/>
                </a:solidFill>
                <a:latin typeface="Microsoft Sans Serif"/>
                <a:cs typeface="Microsoft Sans Serif"/>
              </a:rPr>
              <a:t>7F,</a:t>
            </a:r>
            <a:r>
              <a:rPr dirty="0" sz="2600" spc="2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8,</a:t>
            </a:r>
            <a:r>
              <a:rPr dirty="0" sz="2600" spc="3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9N,</a:t>
            </a:r>
            <a:r>
              <a:rPr dirty="0" sz="2600" spc="20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80">
                <a:solidFill>
                  <a:srgbClr val="513D1B"/>
                </a:solidFill>
                <a:latin typeface="Microsoft Sans Serif"/>
                <a:cs typeface="Microsoft Sans Serif"/>
              </a:rPr>
              <a:t>9V,</a:t>
            </a:r>
            <a:r>
              <a:rPr dirty="0" sz="2600" spc="1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513D1B"/>
                </a:solidFill>
                <a:latin typeface="Microsoft Sans Serif"/>
                <a:cs typeface="Microsoft Sans Serif"/>
              </a:rPr>
              <a:t>10A,</a:t>
            </a:r>
            <a:r>
              <a:rPr dirty="0" sz="2600" spc="35">
                <a:solidFill>
                  <a:srgbClr val="513D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45">
                <a:solidFill>
                  <a:srgbClr val="513D1B"/>
                </a:solidFill>
                <a:latin typeface="Microsoft Sans Serif"/>
                <a:cs typeface="Microsoft Sans Serif"/>
              </a:rPr>
              <a:t>11A,</a:t>
            </a:r>
            <a:endParaRPr sz="26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" y="2895600"/>
            <a:ext cx="3270504" cy="2590800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281042" y="5911553"/>
          <a:ext cx="4904740" cy="795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690"/>
                <a:gridCol w="3186430"/>
                <a:gridCol w="897254"/>
              </a:tblGrid>
              <a:tr h="397635">
                <a:tc>
                  <a:txBody>
                    <a:bodyPr/>
                    <a:lstStyle/>
                    <a:p>
                      <a:pPr algn="r" marR="96520">
                        <a:lnSpc>
                          <a:spcPts val="2875"/>
                        </a:lnSpc>
                      </a:pPr>
                      <a:r>
                        <a:rPr dirty="0" sz="2600" spc="-145">
                          <a:solidFill>
                            <a:srgbClr val="513D1B"/>
                          </a:solidFill>
                          <a:latin typeface="Microsoft Sans Serif"/>
                          <a:cs typeface="Microsoft Sans Serif"/>
                        </a:rPr>
                        <a:t>12F,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2875"/>
                        </a:lnSpc>
                        <a:tabLst>
                          <a:tab pos="741045" algn="l"/>
                          <a:tab pos="1597025" algn="l"/>
                          <a:tab pos="2399030" algn="l"/>
                        </a:tabLst>
                      </a:pPr>
                      <a:r>
                        <a:rPr dirty="0" sz="2600" spc="10">
                          <a:solidFill>
                            <a:srgbClr val="513D1B"/>
                          </a:solidFill>
                          <a:latin typeface="Microsoft Sans Serif"/>
                          <a:cs typeface="Microsoft Sans Serif"/>
                        </a:rPr>
                        <a:t>14,	</a:t>
                      </a:r>
                      <a:r>
                        <a:rPr dirty="0" sz="2600" spc="5">
                          <a:solidFill>
                            <a:srgbClr val="513D1B"/>
                          </a:solidFill>
                          <a:latin typeface="Microsoft Sans Serif"/>
                          <a:cs typeface="Microsoft Sans Serif"/>
                        </a:rPr>
                        <a:t>15B,	</a:t>
                      </a:r>
                      <a:r>
                        <a:rPr dirty="0" sz="2600" spc="-145">
                          <a:solidFill>
                            <a:srgbClr val="513D1B"/>
                          </a:solidFill>
                          <a:latin typeface="Microsoft Sans Serif"/>
                          <a:cs typeface="Microsoft Sans Serif"/>
                        </a:rPr>
                        <a:t>17F,	</a:t>
                      </a:r>
                      <a:r>
                        <a:rPr dirty="0" sz="2600">
                          <a:solidFill>
                            <a:srgbClr val="513D1B"/>
                          </a:solidFill>
                          <a:latin typeface="Microsoft Sans Serif"/>
                          <a:cs typeface="Microsoft Sans Serif"/>
                        </a:rPr>
                        <a:t>18C,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2875"/>
                        </a:lnSpc>
                      </a:pPr>
                      <a:r>
                        <a:rPr dirty="0" sz="2600" spc="5">
                          <a:solidFill>
                            <a:srgbClr val="513D1B"/>
                          </a:solidFill>
                          <a:latin typeface="Microsoft Sans Serif"/>
                          <a:cs typeface="Microsoft Sans Serif"/>
                        </a:rPr>
                        <a:t>19A,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</a:tr>
              <a:tr h="397976">
                <a:tc>
                  <a:txBody>
                    <a:bodyPr/>
                    <a:lstStyle/>
                    <a:p>
                      <a:pPr algn="r" marR="95885">
                        <a:lnSpc>
                          <a:spcPts val="3035"/>
                        </a:lnSpc>
                      </a:pPr>
                      <a:r>
                        <a:rPr dirty="0" sz="2600" spc="-145">
                          <a:solidFill>
                            <a:srgbClr val="513D1B"/>
                          </a:solidFill>
                          <a:latin typeface="Microsoft Sans Serif"/>
                          <a:cs typeface="Microsoft Sans Serif"/>
                        </a:rPr>
                        <a:t>19F,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3035"/>
                        </a:lnSpc>
                        <a:tabLst>
                          <a:tab pos="1259205" algn="l"/>
                          <a:tab pos="2322830" algn="l"/>
                        </a:tabLst>
                      </a:pPr>
                      <a:r>
                        <a:rPr dirty="0" sz="2600" spc="10">
                          <a:solidFill>
                            <a:srgbClr val="513D1B"/>
                          </a:solidFill>
                          <a:latin typeface="Microsoft Sans Serif"/>
                          <a:cs typeface="Microsoft Sans Serif"/>
                        </a:rPr>
                        <a:t>20,	</a:t>
                      </a:r>
                      <a:r>
                        <a:rPr dirty="0" sz="2600" spc="-135">
                          <a:solidFill>
                            <a:srgbClr val="513D1B"/>
                          </a:solidFill>
                          <a:latin typeface="Microsoft Sans Serif"/>
                          <a:cs typeface="Microsoft Sans Serif"/>
                        </a:rPr>
                        <a:t>22F,	</a:t>
                      </a:r>
                      <a:r>
                        <a:rPr dirty="0" sz="2600" spc="-145">
                          <a:solidFill>
                            <a:srgbClr val="513D1B"/>
                          </a:solidFill>
                          <a:latin typeface="Microsoft Sans Serif"/>
                          <a:cs typeface="Microsoft Sans Serif"/>
                        </a:rPr>
                        <a:t>23F,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3035"/>
                        </a:lnSpc>
                      </a:pPr>
                      <a:r>
                        <a:rPr dirty="0" sz="2600" spc="10">
                          <a:solidFill>
                            <a:srgbClr val="513D1B"/>
                          </a:solidFill>
                          <a:latin typeface="Microsoft Sans Serif"/>
                          <a:cs typeface="Microsoft Sans Serif"/>
                        </a:rPr>
                        <a:t>33F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:title>Global Strategy for Diagnosis, Management and Prevention of COPD</dc:title>
  <dcterms:created xsi:type="dcterms:W3CDTF">2022-09-20T03:43:46Z</dcterms:created>
  <dcterms:modified xsi:type="dcterms:W3CDTF">2022-09-20T03:43:46Z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2022-09-20T00:00:00Z</vt:filetime>
  </property>
</Properties>
</file>