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C359B7-8DD7-452A-B414-0DCF197331A2}" type="datetime10">
              <a:rPr lang="en-US" smtClean="0"/>
              <a:t>13:01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95E9BD-8C03-4D26-BEAD-26479C6DC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9106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AF880-27A0-42E7-8155-D11AA7A5DEC6}" type="datetime10">
              <a:rPr lang="en-US" smtClean="0"/>
              <a:t>13:01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6C50C-D9B4-482E-B4EA-B3D588AE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102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98972BB-E508-47CA-9B2F-DA80A266ED25}" type="datetime10">
              <a:rPr lang="en-US" smtClean="0"/>
              <a:t>13:01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43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38962" y="1507241"/>
            <a:ext cx="7866075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95959" y="4658334"/>
            <a:ext cx="6752081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6678" y="163779"/>
            <a:ext cx="7530642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1515" y="2213864"/>
            <a:ext cx="8121015" cy="3535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ralhealthinfo.org/" TargetMode="External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1005" marR="5080" indent="-408940">
              <a:lnSpc>
                <a:spcPct val="150000"/>
              </a:lnSpc>
              <a:spcBef>
                <a:spcPts val="95"/>
              </a:spcBef>
            </a:pPr>
            <a:r>
              <a:rPr spc="-15" dirty="0"/>
              <a:t>CHẨN</a:t>
            </a:r>
            <a:r>
              <a:rPr spc="5" dirty="0"/>
              <a:t> </a:t>
            </a:r>
            <a:r>
              <a:rPr spc="-10" dirty="0"/>
              <a:t>ĐOÁN</a:t>
            </a:r>
            <a:r>
              <a:rPr dirty="0"/>
              <a:t> </a:t>
            </a:r>
            <a:r>
              <a:rPr spc="-5" dirty="0"/>
              <a:t>VÀ</a:t>
            </a:r>
            <a:r>
              <a:rPr spc="-10" dirty="0"/>
              <a:t> ĐIỀU </a:t>
            </a:r>
            <a:r>
              <a:rPr spc="-5" dirty="0"/>
              <a:t>TRỊ</a:t>
            </a:r>
            <a:r>
              <a:rPr spc="-10" dirty="0"/>
              <a:t> BỆNH </a:t>
            </a:r>
            <a:r>
              <a:rPr spc="-1095" dirty="0"/>
              <a:t> </a:t>
            </a:r>
            <a:r>
              <a:rPr spc="-5" dirty="0"/>
              <a:t>PHỔI</a:t>
            </a:r>
            <a:r>
              <a:rPr spc="-10" dirty="0"/>
              <a:t> </a:t>
            </a:r>
            <a:r>
              <a:rPr spc="-5" dirty="0"/>
              <a:t>TẮC </a:t>
            </a:r>
            <a:r>
              <a:rPr spc="-10" dirty="0"/>
              <a:t>NGHẼN</a:t>
            </a:r>
            <a:r>
              <a:rPr dirty="0"/>
              <a:t> </a:t>
            </a:r>
            <a:r>
              <a:rPr spc="-10" dirty="0"/>
              <a:t>MẠN</a:t>
            </a:r>
            <a:r>
              <a:rPr spc="5" dirty="0"/>
              <a:t> </a:t>
            </a:r>
            <a:r>
              <a:rPr spc="-5" dirty="0"/>
              <a:t>TÍNH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489913"/>
            <a:ext cx="5810885" cy="4287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55600" algn="l"/>
              </a:tabLst>
            </a:pPr>
            <a:r>
              <a:rPr sz="2600" b="1" spc="-140" dirty="0">
                <a:latin typeface="Arial"/>
                <a:cs typeface="Arial"/>
              </a:rPr>
              <a:t>T</a:t>
            </a:r>
            <a:r>
              <a:rPr sz="2600" b="1" spc="-5" dirty="0">
                <a:latin typeface="Arial"/>
                <a:cs typeface="Arial"/>
              </a:rPr>
              <a:t>r</a:t>
            </a:r>
            <a:r>
              <a:rPr sz="2600" b="1" spc="-15" dirty="0">
                <a:latin typeface="Arial"/>
                <a:cs typeface="Arial"/>
              </a:rPr>
              <a:t>i</a:t>
            </a:r>
            <a:r>
              <a:rPr sz="2600" b="1" spc="-5" dirty="0">
                <a:latin typeface="Arial"/>
                <a:cs typeface="Arial"/>
              </a:rPr>
              <a:t>ệ</a:t>
            </a:r>
            <a:r>
              <a:rPr sz="2600" b="1" dirty="0">
                <a:latin typeface="Arial"/>
                <a:cs typeface="Arial"/>
              </a:rPr>
              <a:t>u </a:t>
            </a:r>
            <a:r>
              <a:rPr sz="2600" b="1" spc="-5" dirty="0">
                <a:latin typeface="Arial"/>
                <a:cs typeface="Arial"/>
              </a:rPr>
              <a:t>chứn</a:t>
            </a:r>
            <a:r>
              <a:rPr sz="2600" b="1" dirty="0">
                <a:latin typeface="Arial"/>
                <a:cs typeface="Arial"/>
              </a:rPr>
              <a:t>g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spc="5" dirty="0">
                <a:latin typeface="Arial"/>
                <a:cs typeface="Arial"/>
              </a:rPr>
              <a:t>l</a:t>
            </a:r>
            <a:r>
              <a:rPr sz="2600" b="1" spc="-270" dirty="0">
                <a:latin typeface="Arial"/>
                <a:cs typeface="Arial"/>
              </a:rPr>
              <a:t>â</a:t>
            </a:r>
            <a:r>
              <a:rPr sz="2600" b="1" spc="5" dirty="0">
                <a:latin typeface="Arial"/>
                <a:cs typeface="Arial"/>
              </a:rPr>
              <a:t>m</a:t>
            </a:r>
            <a:r>
              <a:rPr sz="2600" b="1" spc="250" dirty="0">
                <a:latin typeface="Arial"/>
                <a:cs typeface="Arial"/>
              </a:rPr>
              <a:t> </a:t>
            </a:r>
            <a:r>
              <a:rPr sz="2600" b="1" spc="5" dirty="0">
                <a:latin typeface="Arial"/>
                <a:cs typeface="Arial"/>
              </a:rPr>
              <a:t>s</a:t>
            </a:r>
            <a:r>
              <a:rPr sz="2600" b="1" spc="-260" dirty="0">
                <a:latin typeface="Arial"/>
                <a:cs typeface="Arial"/>
              </a:rPr>
              <a:t>à</a:t>
            </a:r>
            <a:r>
              <a:rPr sz="2600" b="1" dirty="0">
                <a:latin typeface="Arial"/>
                <a:cs typeface="Arial"/>
              </a:rPr>
              <a:t>ng</a:t>
            </a:r>
            <a:r>
              <a:rPr sz="2600" b="1" spc="-46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675"/>
              </a:spcBef>
              <a:buChar char="-"/>
              <a:tabLst>
                <a:tab pos="756285" algn="l"/>
                <a:tab pos="756920" algn="l"/>
              </a:tabLst>
            </a:pPr>
            <a:r>
              <a:rPr sz="2200" spc="-5" dirty="0">
                <a:latin typeface="Microsoft Sans Serif"/>
                <a:cs typeface="Microsoft Sans Serif"/>
              </a:rPr>
              <a:t>Ho,</a:t>
            </a:r>
            <a:r>
              <a:rPr sz="2200" spc="1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khạc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65" dirty="0">
                <a:latin typeface="Microsoft Sans Serif"/>
                <a:cs typeface="Microsoft Sans Serif"/>
              </a:rPr>
              <a:t>đờm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mạn</a:t>
            </a:r>
            <a:r>
              <a:rPr sz="2200" spc="25" dirty="0">
                <a:latin typeface="Microsoft Sans Serif"/>
                <a:cs typeface="Microsoft Sans Serif"/>
              </a:rPr>
              <a:t> tính</a:t>
            </a:r>
            <a:endParaRPr sz="22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1585"/>
              </a:spcBef>
              <a:buChar char="-"/>
              <a:tabLst>
                <a:tab pos="756285" algn="l"/>
                <a:tab pos="756920" algn="l"/>
              </a:tabLst>
            </a:pPr>
            <a:r>
              <a:rPr sz="2200" spc="75" dirty="0">
                <a:latin typeface="Microsoft Sans Serif"/>
                <a:cs typeface="Microsoft Sans Serif"/>
              </a:rPr>
              <a:t>Thường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khạc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65" dirty="0">
                <a:latin typeface="Microsoft Sans Serif"/>
                <a:cs typeface="Microsoft Sans Serif"/>
              </a:rPr>
              <a:t>đờm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về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buổi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sáng</a:t>
            </a:r>
            <a:endParaRPr sz="22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1585"/>
              </a:spcBef>
              <a:buChar char="-"/>
              <a:tabLst>
                <a:tab pos="756285" algn="l"/>
                <a:tab pos="756920" algn="l"/>
              </a:tabLst>
            </a:pPr>
            <a:r>
              <a:rPr sz="2200" spc="-5" dirty="0">
                <a:latin typeface="Microsoft Sans Serif"/>
                <a:cs typeface="Microsoft Sans Serif"/>
              </a:rPr>
              <a:t>Khó</a:t>
            </a:r>
            <a:r>
              <a:rPr sz="2200" spc="10" dirty="0">
                <a:latin typeface="Microsoft Sans Serif"/>
                <a:cs typeface="Microsoft Sans Serif"/>
              </a:rPr>
              <a:t> </a:t>
            </a:r>
            <a:r>
              <a:rPr sz="2200" spc="70" dirty="0">
                <a:latin typeface="Microsoft Sans Serif"/>
                <a:cs typeface="Microsoft Sans Serif"/>
              </a:rPr>
              <a:t>thở</a:t>
            </a:r>
            <a:r>
              <a:rPr sz="2200" spc="1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tăng</a:t>
            </a:r>
            <a:r>
              <a:rPr sz="2200" spc="1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dần</a:t>
            </a:r>
            <a:endParaRPr sz="22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785"/>
              </a:spcBef>
              <a:buFont typeface="Wingdings"/>
              <a:buChar char=""/>
              <a:tabLst>
                <a:tab pos="355600" algn="l"/>
              </a:tabLst>
            </a:pPr>
            <a:r>
              <a:rPr sz="2600" b="1" spc="5" dirty="0">
                <a:latin typeface="Arial"/>
                <a:cs typeface="Arial"/>
              </a:rPr>
              <a:t>Thăm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spc="-60" dirty="0">
                <a:latin typeface="Arial"/>
                <a:cs typeface="Arial"/>
              </a:rPr>
              <a:t>khám</a:t>
            </a:r>
            <a:r>
              <a:rPr sz="2600" b="1" spc="229" dirty="0">
                <a:latin typeface="Arial"/>
                <a:cs typeface="Arial"/>
              </a:rPr>
              <a:t> </a:t>
            </a:r>
            <a:r>
              <a:rPr sz="2600" b="1" spc="5" dirty="0">
                <a:latin typeface="Arial"/>
                <a:cs typeface="Arial"/>
              </a:rPr>
              <a:t>có</a:t>
            </a:r>
            <a:r>
              <a:rPr sz="2600" b="1" spc="-3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thể</a:t>
            </a:r>
            <a:r>
              <a:rPr sz="2600" b="1" spc="-10" dirty="0">
                <a:latin typeface="Arial"/>
                <a:cs typeface="Arial"/>
              </a:rPr>
              <a:t> </a:t>
            </a:r>
            <a:r>
              <a:rPr sz="2600" b="1" spc="5" dirty="0">
                <a:latin typeface="Arial"/>
                <a:cs typeface="Arial"/>
              </a:rPr>
              <a:t>có</a:t>
            </a:r>
            <a:r>
              <a:rPr sz="2600" b="1" spc="-30" dirty="0">
                <a:latin typeface="Arial"/>
                <a:cs typeface="Arial"/>
              </a:rPr>
              <a:t> </a:t>
            </a:r>
            <a:r>
              <a:rPr sz="2600" b="1" spc="5" dirty="0">
                <a:latin typeface="Arial"/>
                <a:cs typeface="Arial"/>
              </a:rPr>
              <a:t>hoặc</a:t>
            </a:r>
            <a:r>
              <a:rPr sz="2600" b="1" spc="-25" dirty="0">
                <a:latin typeface="Arial"/>
                <a:cs typeface="Arial"/>
              </a:rPr>
              <a:t> </a:t>
            </a:r>
            <a:r>
              <a:rPr sz="2600" b="1" spc="5" dirty="0">
                <a:latin typeface="Arial"/>
                <a:cs typeface="Arial"/>
              </a:rPr>
              <a:t>không:</a:t>
            </a:r>
            <a:endParaRPr sz="2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670"/>
              </a:spcBef>
              <a:buChar char="-"/>
              <a:tabLst>
                <a:tab pos="756285" algn="l"/>
                <a:tab pos="756920" algn="l"/>
              </a:tabLst>
            </a:pPr>
            <a:r>
              <a:rPr sz="2200" spc="-5" dirty="0">
                <a:latin typeface="Microsoft Sans Serif"/>
                <a:cs typeface="Microsoft Sans Serif"/>
              </a:rPr>
              <a:t>Lồng</a:t>
            </a:r>
            <a:r>
              <a:rPr sz="2200" spc="15" dirty="0">
                <a:latin typeface="Microsoft Sans Serif"/>
                <a:cs typeface="Microsoft Sans Serif"/>
              </a:rPr>
              <a:t> </a:t>
            </a:r>
            <a:r>
              <a:rPr sz="2200" spc="60" dirty="0">
                <a:latin typeface="Microsoft Sans Serif"/>
                <a:cs typeface="Microsoft Sans Serif"/>
              </a:rPr>
              <a:t>ngực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25" dirty="0">
                <a:latin typeface="Microsoft Sans Serif"/>
                <a:cs typeface="Microsoft Sans Serif"/>
              </a:rPr>
              <a:t>hình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thùng,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gõ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vang</a:t>
            </a:r>
            <a:endParaRPr sz="22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1590"/>
              </a:spcBef>
              <a:buChar char="-"/>
              <a:tabLst>
                <a:tab pos="756285" algn="l"/>
                <a:tab pos="756920" algn="l"/>
              </a:tabLst>
            </a:pPr>
            <a:r>
              <a:rPr sz="2200" spc="-5" dirty="0">
                <a:latin typeface="Microsoft Sans Serif"/>
                <a:cs typeface="Microsoft Sans Serif"/>
              </a:rPr>
              <a:t>RRFN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giảm,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ran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35" dirty="0">
                <a:latin typeface="Microsoft Sans Serif"/>
                <a:cs typeface="Microsoft Sans Serif"/>
              </a:rPr>
              <a:t>rít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ran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40" dirty="0">
                <a:latin typeface="Microsoft Sans Serif"/>
                <a:cs typeface="Microsoft Sans Serif"/>
              </a:rPr>
              <a:t>ngáy,</a:t>
            </a:r>
            <a:r>
              <a:rPr sz="2200" spc="4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ran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315" dirty="0">
                <a:latin typeface="Microsoft Sans Serif"/>
                <a:cs typeface="Microsoft Sans Serif"/>
              </a:rPr>
              <a:t>nổ…</a:t>
            </a:r>
            <a:endParaRPr sz="22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1580"/>
              </a:spcBef>
              <a:buChar char="-"/>
              <a:tabLst>
                <a:tab pos="756285" algn="l"/>
                <a:tab pos="756920" algn="l"/>
              </a:tabLst>
            </a:pPr>
            <a:r>
              <a:rPr sz="2200" spc="-5" dirty="0">
                <a:latin typeface="Microsoft Sans Serif"/>
                <a:cs typeface="Microsoft Sans Serif"/>
              </a:rPr>
              <a:t>Các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triệu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45" dirty="0">
                <a:latin typeface="Microsoft Sans Serif"/>
                <a:cs typeface="Microsoft Sans Serif"/>
              </a:rPr>
              <a:t>chứng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của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tâm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phế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mạn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621" y="547242"/>
            <a:ext cx="8370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TRIỆU</a:t>
            </a:r>
            <a:r>
              <a:rPr sz="3600" spc="-20" dirty="0"/>
              <a:t> </a:t>
            </a:r>
            <a:r>
              <a:rPr sz="3600" dirty="0"/>
              <a:t>CHỨNG</a:t>
            </a:r>
            <a:r>
              <a:rPr sz="3600" spc="-15" dirty="0"/>
              <a:t> </a:t>
            </a:r>
            <a:r>
              <a:rPr sz="3600" dirty="0"/>
              <a:t>LÂM</a:t>
            </a:r>
            <a:r>
              <a:rPr sz="3600" spc="-15" dirty="0"/>
              <a:t> </a:t>
            </a:r>
            <a:r>
              <a:rPr sz="3600" dirty="0"/>
              <a:t>SÀNG</a:t>
            </a:r>
            <a:r>
              <a:rPr sz="3600" spc="-15" dirty="0"/>
              <a:t> </a:t>
            </a:r>
            <a:r>
              <a:rPr sz="3600" spc="-5" dirty="0"/>
              <a:t>CỦA</a:t>
            </a:r>
            <a:r>
              <a:rPr sz="3600" spc="-135" dirty="0"/>
              <a:t> </a:t>
            </a:r>
            <a:r>
              <a:rPr sz="3600" spc="-5" dirty="0"/>
              <a:t>COPD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5550408" y="4151398"/>
            <a:ext cx="3594100" cy="2615565"/>
            <a:chOff x="5550408" y="4151398"/>
            <a:chExt cx="3594100" cy="26155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0408" y="4151398"/>
              <a:ext cx="3593591" cy="26151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2432" y="4343400"/>
              <a:ext cx="3328416" cy="22448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382" y="2109977"/>
            <a:ext cx="2277110" cy="46355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9"/>
              </a:spcBef>
            </a:pPr>
            <a:r>
              <a:rPr sz="2400" spc="85" dirty="0">
                <a:latin typeface="Microsoft Sans Serif"/>
                <a:cs typeface="Microsoft Sans Serif"/>
              </a:rPr>
              <a:t>Lưu</a:t>
            </a:r>
            <a:r>
              <a:rPr sz="2400" spc="-120" dirty="0">
                <a:latin typeface="Microsoft Sans Serif"/>
                <a:cs typeface="Microsoft Sans Serif"/>
              </a:rPr>
              <a:t> </a:t>
            </a:r>
            <a:r>
              <a:rPr sz="2400" spc="95" dirty="0">
                <a:latin typeface="Microsoft Sans Serif"/>
                <a:cs typeface="Microsoft Sans Serif"/>
              </a:rPr>
              <a:t>lượng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đỉnh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0412" y="2407856"/>
            <a:ext cx="5309870" cy="3683635"/>
            <a:chOff x="760412" y="2407856"/>
            <a:chExt cx="5309870" cy="3683635"/>
          </a:xfrm>
        </p:grpSpPr>
        <p:sp>
          <p:nvSpPr>
            <p:cNvPr id="4" name="object 4"/>
            <p:cNvSpPr/>
            <p:nvPr/>
          </p:nvSpPr>
          <p:spPr>
            <a:xfrm>
              <a:off x="773429" y="2420874"/>
              <a:ext cx="5283835" cy="3657600"/>
            </a:xfrm>
            <a:custGeom>
              <a:avLst/>
              <a:gdLst/>
              <a:ahLst/>
              <a:cxnLst/>
              <a:rect l="l" t="t" r="r" b="b"/>
              <a:pathLst>
                <a:path w="5283835" h="3657600">
                  <a:moveTo>
                    <a:pt x="0" y="3657600"/>
                  </a:moveTo>
                  <a:lnTo>
                    <a:pt x="5283708" y="3657600"/>
                  </a:lnTo>
                </a:path>
                <a:path w="5283835" h="3657600">
                  <a:moveTo>
                    <a:pt x="0" y="365760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3429" y="2724481"/>
              <a:ext cx="4399915" cy="3354070"/>
            </a:xfrm>
            <a:custGeom>
              <a:avLst/>
              <a:gdLst/>
              <a:ahLst/>
              <a:cxnLst/>
              <a:rect l="l" t="t" r="r" b="b"/>
              <a:pathLst>
                <a:path w="4399915" h="3354070">
                  <a:moveTo>
                    <a:pt x="771382" y="0"/>
                  </a:moveTo>
                  <a:lnTo>
                    <a:pt x="706516" y="14463"/>
                  </a:lnTo>
                  <a:lnTo>
                    <a:pt x="676910" y="39687"/>
                  </a:lnTo>
                  <a:lnTo>
                    <a:pt x="645419" y="83961"/>
                  </a:lnTo>
                  <a:lnTo>
                    <a:pt x="609219" y="152576"/>
                  </a:lnTo>
                  <a:lnTo>
                    <a:pt x="554888" y="263547"/>
                  </a:lnTo>
                  <a:lnTo>
                    <a:pt x="526472" y="324826"/>
                  </a:lnTo>
                  <a:lnTo>
                    <a:pt x="497222" y="394567"/>
                  </a:lnTo>
                  <a:lnTo>
                    <a:pt x="482284" y="433690"/>
                  </a:lnTo>
                  <a:lnTo>
                    <a:pt x="467137" y="476224"/>
                  </a:lnTo>
                  <a:lnTo>
                    <a:pt x="451781" y="522599"/>
                  </a:lnTo>
                  <a:lnTo>
                    <a:pt x="436216" y="573247"/>
                  </a:lnTo>
                  <a:lnTo>
                    <a:pt x="420443" y="628600"/>
                  </a:lnTo>
                  <a:lnTo>
                    <a:pt x="404461" y="689088"/>
                  </a:lnTo>
                  <a:lnTo>
                    <a:pt x="388269" y="755144"/>
                  </a:lnTo>
                  <a:lnTo>
                    <a:pt x="371869" y="827198"/>
                  </a:lnTo>
                  <a:lnTo>
                    <a:pt x="355260" y="905683"/>
                  </a:lnTo>
                  <a:lnTo>
                    <a:pt x="338442" y="991030"/>
                  </a:lnTo>
                  <a:lnTo>
                    <a:pt x="325389" y="1061196"/>
                  </a:lnTo>
                  <a:lnTo>
                    <a:pt x="312160" y="1135326"/>
                  </a:lnTo>
                  <a:lnTo>
                    <a:pt x="292005" y="1253566"/>
                  </a:lnTo>
                  <a:lnTo>
                    <a:pt x="271497" y="1379733"/>
                  </a:lnTo>
                  <a:lnTo>
                    <a:pt x="250663" y="1513232"/>
                  </a:lnTo>
                  <a:lnTo>
                    <a:pt x="222425" y="1701609"/>
                  </a:lnTo>
                  <a:lnTo>
                    <a:pt x="193717" y="1900554"/>
                  </a:lnTo>
                  <a:lnTo>
                    <a:pt x="157268" y="2161951"/>
                  </a:lnTo>
                  <a:lnTo>
                    <a:pt x="105404" y="2546711"/>
                  </a:lnTo>
                  <a:lnTo>
                    <a:pt x="0" y="3353992"/>
                  </a:lnTo>
                  <a:lnTo>
                    <a:pt x="4399788" y="3353992"/>
                  </a:lnTo>
                  <a:lnTo>
                    <a:pt x="2407374" y="1416076"/>
                  </a:lnTo>
                  <a:lnTo>
                    <a:pt x="1821443" y="841665"/>
                  </a:lnTo>
                  <a:lnTo>
                    <a:pt x="1754161" y="774377"/>
                  </a:lnTo>
                  <a:lnTo>
                    <a:pt x="1693062" y="712619"/>
                  </a:lnTo>
                  <a:lnTo>
                    <a:pt x="1637707" y="656046"/>
                  </a:lnTo>
                  <a:lnTo>
                    <a:pt x="1587659" y="604313"/>
                  </a:lnTo>
                  <a:lnTo>
                    <a:pt x="1542479" y="557073"/>
                  </a:lnTo>
                  <a:lnTo>
                    <a:pt x="1501727" y="513980"/>
                  </a:lnTo>
                  <a:lnTo>
                    <a:pt x="1431759" y="438855"/>
                  </a:lnTo>
                  <a:lnTo>
                    <a:pt x="1303659" y="299426"/>
                  </a:lnTo>
                  <a:lnTo>
                    <a:pt x="1282558" y="277068"/>
                  </a:lnTo>
                  <a:lnTo>
                    <a:pt x="1241365" y="235114"/>
                  </a:lnTo>
                  <a:lnTo>
                    <a:pt x="1198598" y="194539"/>
                  </a:lnTo>
                  <a:lnTo>
                    <a:pt x="1150746" y="152576"/>
                  </a:lnTo>
                  <a:lnTo>
                    <a:pt x="1088052" y="102272"/>
                  </a:lnTo>
                  <a:lnTo>
                    <a:pt x="1034355" y="64470"/>
                  </a:lnTo>
                  <a:lnTo>
                    <a:pt x="988070" y="37383"/>
                  </a:lnTo>
                  <a:lnTo>
                    <a:pt x="947610" y="19226"/>
                  </a:lnTo>
                  <a:lnTo>
                    <a:pt x="877820" y="2557"/>
                  </a:lnTo>
                  <a:lnTo>
                    <a:pt x="845316" y="474"/>
                  </a:lnTo>
                  <a:lnTo>
                    <a:pt x="7713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3429" y="2724481"/>
              <a:ext cx="4399915" cy="3354070"/>
            </a:xfrm>
            <a:custGeom>
              <a:avLst/>
              <a:gdLst/>
              <a:ahLst/>
              <a:cxnLst/>
              <a:rect l="l" t="t" r="r" b="b"/>
              <a:pathLst>
                <a:path w="4399915" h="3354070">
                  <a:moveTo>
                    <a:pt x="0" y="3353992"/>
                  </a:moveTo>
                  <a:lnTo>
                    <a:pt x="7560" y="3295613"/>
                  </a:lnTo>
                  <a:lnTo>
                    <a:pt x="15120" y="3237257"/>
                  </a:lnTo>
                  <a:lnTo>
                    <a:pt x="22678" y="3178944"/>
                  </a:lnTo>
                  <a:lnTo>
                    <a:pt x="30232" y="3120698"/>
                  </a:lnTo>
                  <a:lnTo>
                    <a:pt x="37783" y="3062540"/>
                  </a:lnTo>
                  <a:lnTo>
                    <a:pt x="45329" y="3004492"/>
                  </a:lnTo>
                  <a:lnTo>
                    <a:pt x="52869" y="2946575"/>
                  </a:lnTo>
                  <a:lnTo>
                    <a:pt x="60403" y="2888813"/>
                  </a:lnTo>
                  <a:lnTo>
                    <a:pt x="67928" y="2831228"/>
                  </a:lnTo>
                  <a:lnTo>
                    <a:pt x="75445" y="2773840"/>
                  </a:lnTo>
                  <a:lnTo>
                    <a:pt x="82952" y="2716672"/>
                  </a:lnTo>
                  <a:lnTo>
                    <a:pt x="90448" y="2659747"/>
                  </a:lnTo>
                  <a:lnTo>
                    <a:pt x="97932" y="2603086"/>
                  </a:lnTo>
                  <a:lnTo>
                    <a:pt x="105404" y="2546711"/>
                  </a:lnTo>
                  <a:lnTo>
                    <a:pt x="112862" y="2490645"/>
                  </a:lnTo>
                  <a:lnTo>
                    <a:pt x="120305" y="2434908"/>
                  </a:lnTo>
                  <a:lnTo>
                    <a:pt x="127733" y="2379524"/>
                  </a:lnTo>
                  <a:lnTo>
                    <a:pt x="135144" y="2324515"/>
                  </a:lnTo>
                  <a:lnTo>
                    <a:pt x="142538" y="2269901"/>
                  </a:lnTo>
                  <a:lnTo>
                    <a:pt x="149912" y="2215706"/>
                  </a:lnTo>
                  <a:lnTo>
                    <a:pt x="157268" y="2161951"/>
                  </a:lnTo>
                  <a:lnTo>
                    <a:pt x="164603" y="2108659"/>
                  </a:lnTo>
                  <a:lnTo>
                    <a:pt x="171916" y="2055851"/>
                  </a:lnTo>
                  <a:lnTo>
                    <a:pt x="179207" y="2003550"/>
                  </a:lnTo>
                  <a:lnTo>
                    <a:pt x="186474" y="1951777"/>
                  </a:lnTo>
                  <a:lnTo>
                    <a:pt x="193717" y="1900554"/>
                  </a:lnTo>
                  <a:lnTo>
                    <a:pt x="200935" y="1849904"/>
                  </a:lnTo>
                  <a:lnTo>
                    <a:pt x="208126" y="1799849"/>
                  </a:lnTo>
                  <a:lnTo>
                    <a:pt x="215290" y="1750409"/>
                  </a:lnTo>
                  <a:lnTo>
                    <a:pt x="222425" y="1701609"/>
                  </a:lnTo>
                  <a:lnTo>
                    <a:pt x="229531" y="1653469"/>
                  </a:lnTo>
                  <a:lnTo>
                    <a:pt x="236607" y="1606011"/>
                  </a:lnTo>
                  <a:lnTo>
                    <a:pt x="243651" y="1559259"/>
                  </a:lnTo>
                  <a:lnTo>
                    <a:pt x="250663" y="1513232"/>
                  </a:lnTo>
                  <a:lnTo>
                    <a:pt x="257642" y="1467955"/>
                  </a:lnTo>
                  <a:lnTo>
                    <a:pt x="264587" y="1423448"/>
                  </a:lnTo>
                  <a:lnTo>
                    <a:pt x="271497" y="1379733"/>
                  </a:lnTo>
                  <a:lnTo>
                    <a:pt x="278370" y="1336834"/>
                  </a:lnTo>
                  <a:lnTo>
                    <a:pt x="285206" y="1294771"/>
                  </a:lnTo>
                  <a:lnTo>
                    <a:pt x="292005" y="1253566"/>
                  </a:lnTo>
                  <a:lnTo>
                    <a:pt x="298764" y="1213243"/>
                  </a:lnTo>
                  <a:lnTo>
                    <a:pt x="305483" y="1173822"/>
                  </a:lnTo>
                  <a:lnTo>
                    <a:pt x="312160" y="1135326"/>
                  </a:lnTo>
                  <a:lnTo>
                    <a:pt x="318796" y="1097777"/>
                  </a:lnTo>
                  <a:lnTo>
                    <a:pt x="331938" y="1025607"/>
                  </a:lnTo>
                  <a:lnTo>
                    <a:pt x="355260" y="905683"/>
                  </a:lnTo>
                  <a:lnTo>
                    <a:pt x="371869" y="827198"/>
                  </a:lnTo>
                  <a:lnTo>
                    <a:pt x="388269" y="755144"/>
                  </a:lnTo>
                  <a:lnTo>
                    <a:pt x="404461" y="689088"/>
                  </a:lnTo>
                  <a:lnTo>
                    <a:pt x="420443" y="628600"/>
                  </a:lnTo>
                  <a:lnTo>
                    <a:pt x="436216" y="573247"/>
                  </a:lnTo>
                  <a:lnTo>
                    <a:pt x="451781" y="522599"/>
                  </a:lnTo>
                  <a:lnTo>
                    <a:pt x="467137" y="476224"/>
                  </a:lnTo>
                  <a:lnTo>
                    <a:pt x="482284" y="433690"/>
                  </a:lnTo>
                  <a:lnTo>
                    <a:pt x="497222" y="394567"/>
                  </a:lnTo>
                  <a:lnTo>
                    <a:pt x="511951" y="358423"/>
                  </a:lnTo>
                  <a:lnTo>
                    <a:pt x="540785" y="293344"/>
                  </a:lnTo>
                  <a:lnTo>
                    <a:pt x="568784" y="235004"/>
                  </a:lnTo>
                  <a:lnTo>
                    <a:pt x="582470" y="207281"/>
                  </a:lnTo>
                  <a:lnTo>
                    <a:pt x="595949" y="179949"/>
                  </a:lnTo>
                  <a:lnTo>
                    <a:pt x="645419" y="83961"/>
                  </a:lnTo>
                  <a:lnTo>
                    <a:pt x="676910" y="39687"/>
                  </a:lnTo>
                  <a:lnTo>
                    <a:pt x="706516" y="14463"/>
                  </a:lnTo>
                  <a:lnTo>
                    <a:pt x="771382" y="0"/>
                  </a:lnTo>
                  <a:lnTo>
                    <a:pt x="812292" y="176"/>
                  </a:lnTo>
                  <a:lnTo>
                    <a:pt x="877820" y="2557"/>
                  </a:lnTo>
                  <a:lnTo>
                    <a:pt x="947610" y="19226"/>
                  </a:lnTo>
                  <a:lnTo>
                    <a:pt x="988070" y="37383"/>
                  </a:lnTo>
                  <a:lnTo>
                    <a:pt x="1034355" y="64470"/>
                  </a:lnTo>
                  <a:lnTo>
                    <a:pt x="1088052" y="102272"/>
                  </a:lnTo>
                  <a:lnTo>
                    <a:pt x="1150746" y="152576"/>
                  </a:lnTo>
                  <a:lnTo>
                    <a:pt x="1198598" y="194539"/>
                  </a:lnTo>
                  <a:lnTo>
                    <a:pt x="1241365" y="235114"/>
                  </a:lnTo>
                  <a:lnTo>
                    <a:pt x="1282558" y="277068"/>
                  </a:lnTo>
                  <a:lnTo>
                    <a:pt x="1325682" y="323165"/>
                  </a:lnTo>
                  <a:lnTo>
                    <a:pt x="1374247" y="376172"/>
                  </a:lnTo>
                  <a:lnTo>
                    <a:pt x="1401665" y="406131"/>
                  </a:lnTo>
                  <a:lnTo>
                    <a:pt x="1431759" y="438855"/>
                  </a:lnTo>
                  <a:lnTo>
                    <a:pt x="1464967" y="474690"/>
                  </a:lnTo>
                  <a:lnTo>
                    <a:pt x="1501727" y="513980"/>
                  </a:lnTo>
                  <a:lnTo>
                    <a:pt x="1542479" y="557073"/>
                  </a:lnTo>
                  <a:lnTo>
                    <a:pt x="1587659" y="604313"/>
                  </a:lnTo>
                  <a:lnTo>
                    <a:pt x="1637707" y="656046"/>
                  </a:lnTo>
                  <a:lnTo>
                    <a:pt x="1693062" y="712619"/>
                  </a:lnTo>
                  <a:lnTo>
                    <a:pt x="1754161" y="774377"/>
                  </a:lnTo>
                  <a:lnTo>
                    <a:pt x="1821443" y="841665"/>
                  </a:lnTo>
                  <a:lnTo>
                    <a:pt x="1895347" y="914830"/>
                  </a:lnTo>
                  <a:lnTo>
                    <a:pt x="1944905" y="963607"/>
                  </a:lnTo>
                  <a:lnTo>
                    <a:pt x="1999213" y="1016951"/>
                  </a:lnTo>
                  <a:lnTo>
                    <a:pt x="2028051" y="1045242"/>
                  </a:lnTo>
                  <a:lnTo>
                    <a:pt x="2057960" y="1074561"/>
                  </a:lnTo>
                  <a:lnTo>
                    <a:pt x="2088901" y="1104872"/>
                  </a:lnTo>
                  <a:lnTo>
                    <a:pt x="2120834" y="1136136"/>
                  </a:lnTo>
                  <a:lnTo>
                    <a:pt x="2153722" y="1168317"/>
                  </a:lnTo>
                  <a:lnTo>
                    <a:pt x="2187524" y="1201376"/>
                  </a:lnTo>
                  <a:lnTo>
                    <a:pt x="2222203" y="1235276"/>
                  </a:lnTo>
                  <a:lnTo>
                    <a:pt x="2257719" y="1269980"/>
                  </a:lnTo>
                  <a:lnTo>
                    <a:pt x="2294033" y="1305449"/>
                  </a:lnTo>
                  <a:lnTo>
                    <a:pt x="2331106" y="1341646"/>
                  </a:lnTo>
                  <a:lnTo>
                    <a:pt x="2368899" y="1378534"/>
                  </a:lnTo>
                  <a:lnTo>
                    <a:pt x="2407374" y="1416076"/>
                  </a:lnTo>
                  <a:lnTo>
                    <a:pt x="2446491" y="1454232"/>
                  </a:lnTo>
                  <a:lnTo>
                    <a:pt x="2486212" y="1492966"/>
                  </a:lnTo>
                  <a:lnTo>
                    <a:pt x="2526497" y="1532241"/>
                  </a:lnTo>
                  <a:lnTo>
                    <a:pt x="2567307" y="1572018"/>
                  </a:lnTo>
                  <a:lnTo>
                    <a:pt x="2608604" y="1612260"/>
                  </a:lnTo>
                  <a:lnTo>
                    <a:pt x="2650349" y="1652930"/>
                  </a:lnTo>
                  <a:lnTo>
                    <a:pt x="2692503" y="1693989"/>
                  </a:lnTo>
                  <a:lnTo>
                    <a:pt x="2735026" y="1735401"/>
                  </a:lnTo>
                  <a:lnTo>
                    <a:pt x="2777881" y="1777127"/>
                  </a:lnTo>
                  <a:lnTo>
                    <a:pt x="2821027" y="1819131"/>
                  </a:lnTo>
                  <a:lnTo>
                    <a:pt x="2864426" y="1861374"/>
                  </a:lnTo>
                  <a:lnTo>
                    <a:pt x="2908039" y="1903819"/>
                  </a:lnTo>
                  <a:lnTo>
                    <a:pt x="2951827" y="1946428"/>
                  </a:lnTo>
                  <a:lnTo>
                    <a:pt x="2995751" y="1989164"/>
                  </a:lnTo>
                  <a:lnTo>
                    <a:pt x="3039772" y="2031989"/>
                  </a:lnTo>
                  <a:lnTo>
                    <a:pt x="3083852" y="2074865"/>
                  </a:lnTo>
                  <a:lnTo>
                    <a:pt x="3127950" y="2117756"/>
                  </a:lnTo>
                  <a:lnTo>
                    <a:pt x="3172030" y="2160623"/>
                  </a:lnTo>
                  <a:lnTo>
                    <a:pt x="3216050" y="2203429"/>
                  </a:lnTo>
                  <a:lnTo>
                    <a:pt x="3259973" y="2246136"/>
                  </a:lnTo>
                  <a:lnTo>
                    <a:pt x="3303759" y="2288706"/>
                  </a:lnTo>
                  <a:lnTo>
                    <a:pt x="3347370" y="2331103"/>
                  </a:lnTo>
                  <a:lnTo>
                    <a:pt x="3390766" y="2373287"/>
                  </a:lnTo>
                  <a:lnTo>
                    <a:pt x="3433910" y="2415223"/>
                  </a:lnTo>
                  <a:lnTo>
                    <a:pt x="3476760" y="2456872"/>
                  </a:lnTo>
                  <a:lnTo>
                    <a:pt x="3519280" y="2498197"/>
                  </a:lnTo>
                  <a:lnTo>
                    <a:pt x="3561429" y="2539159"/>
                  </a:lnTo>
                  <a:lnTo>
                    <a:pt x="3603169" y="2579722"/>
                  </a:lnTo>
                  <a:lnTo>
                    <a:pt x="3644462" y="2619848"/>
                  </a:lnTo>
                  <a:lnTo>
                    <a:pt x="3685267" y="2659499"/>
                  </a:lnTo>
                  <a:lnTo>
                    <a:pt x="3725546" y="2698638"/>
                  </a:lnTo>
                  <a:lnTo>
                    <a:pt x="3765260" y="2737227"/>
                  </a:lnTo>
                  <a:lnTo>
                    <a:pt x="3804370" y="2775229"/>
                  </a:lnTo>
                  <a:lnTo>
                    <a:pt x="3842838" y="2812605"/>
                  </a:lnTo>
                  <a:lnTo>
                    <a:pt x="3880624" y="2849319"/>
                  </a:lnTo>
                  <a:lnTo>
                    <a:pt x="3917689" y="2885332"/>
                  </a:lnTo>
                  <a:lnTo>
                    <a:pt x="3953994" y="2920608"/>
                  </a:lnTo>
                  <a:lnTo>
                    <a:pt x="3989501" y="2955108"/>
                  </a:lnTo>
                  <a:lnTo>
                    <a:pt x="4024170" y="2988795"/>
                  </a:lnTo>
                  <a:lnTo>
                    <a:pt x="4057963" y="3021631"/>
                  </a:lnTo>
                  <a:lnTo>
                    <a:pt x="4090840" y="3053579"/>
                  </a:lnTo>
                  <a:lnTo>
                    <a:pt x="4122763" y="3084602"/>
                  </a:lnTo>
                  <a:lnTo>
                    <a:pt x="4153692" y="3114660"/>
                  </a:lnTo>
                  <a:lnTo>
                    <a:pt x="4183590" y="3143718"/>
                  </a:lnTo>
                  <a:lnTo>
                    <a:pt x="4212416" y="3171738"/>
                  </a:lnTo>
                  <a:lnTo>
                    <a:pt x="4240132" y="3198681"/>
                  </a:lnTo>
                  <a:lnTo>
                    <a:pt x="4292077" y="3249188"/>
                  </a:lnTo>
                  <a:lnTo>
                    <a:pt x="4339115" y="3294940"/>
                  </a:lnTo>
                  <a:lnTo>
                    <a:pt x="4380933" y="3335635"/>
                  </a:lnTo>
                  <a:lnTo>
                    <a:pt x="4399788" y="3353992"/>
                  </a:lnTo>
                </a:path>
                <a:path w="4399915" h="3354070">
                  <a:moveTo>
                    <a:pt x="2101596" y="3353992"/>
                  </a:moveTo>
                  <a:lnTo>
                    <a:pt x="2101596" y="1067992"/>
                  </a:lnTo>
                </a:path>
                <a:path w="4399915" h="3354070">
                  <a:moveTo>
                    <a:pt x="3183635" y="3353992"/>
                  </a:moveTo>
                  <a:lnTo>
                    <a:pt x="3183635" y="2134792"/>
                  </a:lnTo>
                </a:path>
                <a:path w="4399915" h="3354070">
                  <a:moveTo>
                    <a:pt x="812292" y="1192"/>
                  </a:moveTo>
                  <a:lnTo>
                    <a:pt x="812292" y="3353992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85794" y="4223766"/>
              <a:ext cx="416559" cy="370840"/>
            </a:xfrm>
            <a:custGeom>
              <a:avLst/>
              <a:gdLst/>
              <a:ahLst/>
              <a:cxnLst/>
              <a:rect l="l" t="t" r="r" b="b"/>
              <a:pathLst>
                <a:path w="416560" h="370839">
                  <a:moveTo>
                    <a:pt x="416051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416051" y="370331"/>
                  </a:lnTo>
                  <a:lnTo>
                    <a:pt x="4160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85794" y="4223766"/>
              <a:ext cx="416559" cy="370840"/>
            </a:xfrm>
            <a:custGeom>
              <a:avLst/>
              <a:gdLst/>
              <a:ahLst/>
              <a:cxnLst/>
              <a:rect l="l" t="t" r="r" b="b"/>
              <a:pathLst>
                <a:path w="416560" h="370839">
                  <a:moveTo>
                    <a:pt x="0" y="370331"/>
                  </a:moveTo>
                  <a:lnTo>
                    <a:pt x="416051" y="370331"/>
                  </a:lnTo>
                  <a:lnTo>
                    <a:pt x="416051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85794" y="4223765"/>
            <a:ext cx="416559" cy="21653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ts val="1405"/>
              </a:lnSpc>
              <a:spcBef>
                <a:spcPts val="300"/>
              </a:spcBef>
            </a:pPr>
            <a:r>
              <a:rPr sz="1800" dirty="0">
                <a:latin typeface="Microsoft YaHei"/>
                <a:cs typeface="Microsoft YaHei"/>
              </a:rPr>
              <a:t>・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744404" y="4427156"/>
            <a:ext cx="688975" cy="394970"/>
            <a:chOff x="3744404" y="4427156"/>
            <a:chExt cx="688975" cy="394970"/>
          </a:xfrm>
        </p:grpSpPr>
        <p:sp>
          <p:nvSpPr>
            <p:cNvPr id="11" name="object 11"/>
            <p:cNvSpPr/>
            <p:nvPr/>
          </p:nvSpPr>
          <p:spPr>
            <a:xfrm>
              <a:off x="3757421" y="4440174"/>
              <a:ext cx="662940" cy="368935"/>
            </a:xfrm>
            <a:custGeom>
              <a:avLst/>
              <a:gdLst/>
              <a:ahLst/>
              <a:cxnLst/>
              <a:rect l="l" t="t" r="r" b="b"/>
              <a:pathLst>
                <a:path w="662939" h="368935">
                  <a:moveTo>
                    <a:pt x="662939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662939" y="368807"/>
                  </a:lnTo>
                  <a:lnTo>
                    <a:pt x="6629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57421" y="4440174"/>
              <a:ext cx="662940" cy="368935"/>
            </a:xfrm>
            <a:custGeom>
              <a:avLst/>
              <a:gdLst/>
              <a:ahLst/>
              <a:cxnLst/>
              <a:rect l="l" t="t" r="r" b="b"/>
              <a:pathLst>
                <a:path w="662939" h="368935">
                  <a:moveTo>
                    <a:pt x="0" y="368807"/>
                  </a:moveTo>
                  <a:lnTo>
                    <a:pt x="662939" y="368807"/>
                  </a:lnTo>
                  <a:lnTo>
                    <a:pt x="662939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835400" y="4466590"/>
            <a:ext cx="431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/>
                <a:cs typeface="Microsoft Sans Serif"/>
              </a:rPr>
              <a:t>V</a:t>
            </a:r>
            <a:r>
              <a:rPr sz="1800" spc="-15" dirty="0">
                <a:latin typeface="Microsoft Sans Serif"/>
                <a:cs typeface="Microsoft Sans Serif"/>
              </a:rPr>
              <a:t>2</a:t>
            </a:r>
            <a:r>
              <a:rPr sz="1800" spc="-5" dirty="0">
                <a:latin typeface="Microsoft Sans Serif"/>
                <a:cs typeface="Microsoft Sans Serif"/>
              </a:rPr>
              <a:t>5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589212" y="3035744"/>
            <a:ext cx="440690" cy="396875"/>
            <a:chOff x="2589212" y="3035744"/>
            <a:chExt cx="440690" cy="396875"/>
          </a:xfrm>
        </p:grpSpPr>
        <p:sp>
          <p:nvSpPr>
            <p:cNvPr id="15" name="object 15"/>
            <p:cNvSpPr/>
            <p:nvPr/>
          </p:nvSpPr>
          <p:spPr>
            <a:xfrm>
              <a:off x="2602229" y="3048762"/>
              <a:ext cx="414655" cy="370840"/>
            </a:xfrm>
            <a:custGeom>
              <a:avLst/>
              <a:gdLst/>
              <a:ahLst/>
              <a:cxnLst/>
              <a:rect l="l" t="t" r="r" b="b"/>
              <a:pathLst>
                <a:path w="414655" h="370839">
                  <a:moveTo>
                    <a:pt x="414528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414528" y="370332"/>
                  </a:lnTo>
                  <a:lnTo>
                    <a:pt x="414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02229" y="3048762"/>
              <a:ext cx="414655" cy="370840"/>
            </a:xfrm>
            <a:custGeom>
              <a:avLst/>
              <a:gdLst/>
              <a:ahLst/>
              <a:cxnLst/>
              <a:rect l="l" t="t" r="r" b="b"/>
              <a:pathLst>
                <a:path w="414655" h="370839">
                  <a:moveTo>
                    <a:pt x="0" y="370332"/>
                  </a:moveTo>
                  <a:lnTo>
                    <a:pt x="414528" y="370332"/>
                  </a:lnTo>
                  <a:lnTo>
                    <a:pt x="414528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680842" y="3074034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YaHei"/>
                <a:cs typeface="Microsoft YaHei"/>
              </a:rPr>
              <a:t>・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72333" y="3297173"/>
            <a:ext cx="596265" cy="368935"/>
          </a:xfrm>
          <a:custGeom>
            <a:avLst/>
            <a:gdLst/>
            <a:ahLst/>
            <a:cxnLst/>
            <a:rect l="l" t="t" r="r" b="b"/>
            <a:pathLst>
              <a:path w="596264" h="368935">
                <a:moveTo>
                  <a:pt x="595883" y="0"/>
                </a:moveTo>
                <a:lnTo>
                  <a:pt x="0" y="0"/>
                </a:lnTo>
                <a:lnTo>
                  <a:pt x="0" y="368807"/>
                </a:lnTo>
                <a:lnTo>
                  <a:pt x="595883" y="368807"/>
                </a:lnTo>
                <a:lnTo>
                  <a:pt x="595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672333" y="3297173"/>
            <a:ext cx="596265" cy="36893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spc="-5" dirty="0">
                <a:latin typeface="Microsoft Sans Serif"/>
                <a:cs typeface="Microsoft Sans Serif"/>
              </a:rPr>
              <a:t>V50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01545" y="6172961"/>
            <a:ext cx="1295400" cy="462280"/>
          </a:xfrm>
          <a:prstGeom prst="rect">
            <a:avLst/>
          </a:prstGeom>
          <a:ln w="25908">
            <a:solidFill>
              <a:srgbClr val="4F81B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2400" spc="-5" dirty="0">
                <a:latin typeface="Microsoft Sans Serif"/>
                <a:cs typeface="Microsoft Sans Serif"/>
              </a:rPr>
              <a:t>Thể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30" dirty="0">
                <a:latin typeface="Microsoft Sans Serif"/>
                <a:cs typeface="Microsoft Sans Serif"/>
              </a:rPr>
              <a:t>tích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9550" y="2975610"/>
            <a:ext cx="460375" cy="1624965"/>
          </a:xfrm>
          <a:prstGeom prst="rect">
            <a:avLst/>
          </a:prstGeom>
          <a:ln w="25908">
            <a:solidFill>
              <a:srgbClr val="4F81BC"/>
            </a:solidFill>
          </a:ln>
        </p:spPr>
        <p:txBody>
          <a:bodyPr vert="vert270" wrap="square" lIns="0" tIns="2793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9"/>
              </a:spcBef>
            </a:pPr>
            <a:r>
              <a:rPr sz="2400" spc="85" dirty="0">
                <a:latin typeface="Microsoft Sans Serif"/>
                <a:cs typeface="Microsoft Sans Serif"/>
              </a:rPr>
              <a:t>Lưu</a:t>
            </a:r>
            <a:r>
              <a:rPr sz="2400" spc="-120" dirty="0">
                <a:latin typeface="Microsoft Sans Serif"/>
                <a:cs typeface="Microsoft Sans Serif"/>
              </a:rPr>
              <a:t> </a:t>
            </a:r>
            <a:r>
              <a:rPr sz="2400" spc="90" dirty="0">
                <a:latin typeface="Microsoft Sans Serif"/>
                <a:cs typeface="Microsoft Sans Serif"/>
              </a:rPr>
              <a:t>lượng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40473" y="2798826"/>
            <a:ext cx="4688840" cy="2540000"/>
            <a:chOff x="740473" y="2798826"/>
            <a:chExt cx="4688840" cy="2540000"/>
          </a:xfrm>
        </p:grpSpPr>
        <p:sp>
          <p:nvSpPr>
            <p:cNvPr id="23" name="object 23"/>
            <p:cNvSpPr/>
            <p:nvPr/>
          </p:nvSpPr>
          <p:spPr>
            <a:xfrm>
              <a:off x="745236" y="3071291"/>
              <a:ext cx="4403090" cy="2263140"/>
            </a:xfrm>
            <a:custGeom>
              <a:avLst/>
              <a:gdLst/>
              <a:ahLst/>
              <a:cxnLst/>
              <a:rect l="l" t="t" r="r" b="b"/>
              <a:pathLst>
                <a:path w="4403090" h="2263140">
                  <a:moveTo>
                    <a:pt x="0" y="2262708"/>
                  </a:moveTo>
                  <a:lnTo>
                    <a:pt x="11112" y="2204375"/>
                  </a:lnTo>
                  <a:lnTo>
                    <a:pt x="22222" y="2146092"/>
                  </a:lnTo>
                  <a:lnTo>
                    <a:pt x="33325" y="2087906"/>
                  </a:lnTo>
                  <a:lnTo>
                    <a:pt x="44419" y="2029866"/>
                  </a:lnTo>
                  <a:lnTo>
                    <a:pt x="55501" y="1972022"/>
                  </a:lnTo>
                  <a:lnTo>
                    <a:pt x="66566" y="1914422"/>
                  </a:lnTo>
                  <a:lnTo>
                    <a:pt x="77614" y="1857115"/>
                  </a:lnTo>
                  <a:lnTo>
                    <a:pt x="88639" y="1800150"/>
                  </a:lnTo>
                  <a:lnTo>
                    <a:pt x="99640" y="1743576"/>
                  </a:lnTo>
                  <a:lnTo>
                    <a:pt x="110613" y="1687441"/>
                  </a:lnTo>
                  <a:lnTo>
                    <a:pt x="121555" y="1631794"/>
                  </a:lnTo>
                  <a:lnTo>
                    <a:pt x="132462" y="1576685"/>
                  </a:lnTo>
                  <a:lnTo>
                    <a:pt x="143333" y="1522161"/>
                  </a:lnTo>
                  <a:lnTo>
                    <a:pt x="154163" y="1468273"/>
                  </a:lnTo>
                  <a:lnTo>
                    <a:pt x="164950" y="1415068"/>
                  </a:lnTo>
                  <a:lnTo>
                    <a:pt x="175690" y="1362595"/>
                  </a:lnTo>
                  <a:lnTo>
                    <a:pt x="186380" y="1310904"/>
                  </a:lnTo>
                  <a:lnTo>
                    <a:pt x="197018" y="1260044"/>
                  </a:lnTo>
                  <a:lnTo>
                    <a:pt x="207600" y="1210062"/>
                  </a:lnTo>
                  <a:lnTo>
                    <a:pt x="218124" y="1161008"/>
                  </a:lnTo>
                  <a:lnTo>
                    <a:pt x="228585" y="1112930"/>
                  </a:lnTo>
                  <a:lnTo>
                    <a:pt x="238981" y="1065879"/>
                  </a:lnTo>
                  <a:lnTo>
                    <a:pt x="249309" y="1019901"/>
                  </a:lnTo>
                  <a:lnTo>
                    <a:pt x="259566" y="975047"/>
                  </a:lnTo>
                  <a:lnTo>
                    <a:pt x="269748" y="931365"/>
                  </a:lnTo>
                  <a:lnTo>
                    <a:pt x="279853" y="888903"/>
                  </a:lnTo>
                  <a:lnTo>
                    <a:pt x="289878" y="847712"/>
                  </a:lnTo>
                  <a:lnTo>
                    <a:pt x="299818" y="807839"/>
                  </a:lnTo>
                  <a:lnTo>
                    <a:pt x="309672" y="769333"/>
                  </a:lnTo>
                  <a:lnTo>
                    <a:pt x="319437" y="732243"/>
                  </a:lnTo>
                  <a:lnTo>
                    <a:pt x="338683" y="662508"/>
                  </a:lnTo>
                  <a:lnTo>
                    <a:pt x="363632" y="579252"/>
                  </a:lnTo>
                  <a:lnTo>
                    <a:pt x="387758" y="506580"/>
                  </a:lnTo>
                  <a:lnTo>
                    <a:pt x="411178" y="443433"/>
                  </a:lnTo>
                  <a:lnTo>
                    <a:pt x="434010" y="388752"/>
                  </a:lnTo>
                  <a:lnTo>
                    <a:pt x="456372" y="341480"/>
                  </a:lnTo>
                  <a:lnTo>
                    <a:pt x="478380" y="300558"/>
                  </a:lnTo>
                  <a:lnTo>
                    <a:pt x="500153" y="264927"/>
                  </a:lnTo>
                  <a:lnTo>
                    <a:pt x="521808" y="233530"/>
                  </a:lnTo>
                  <a:lnTo>
                    <a:pt x="565234" y="179202"/>
                  </a:lnTo>
                  <a:lnTo>
                    <a:pt x="609600" y="129108"/>
                  </a:lnTo>
                  <a:lnTo>
                    <a:pt x="643003" y="91975"/>
                  </a:lnTo>
                  <a:lnTo>
                    <a:pt x="675753" y="58266"/>
                  </a:lnTo>
                  <a:lnTo>
                    <a:pt x="708244" y="30212"/>
                  </a:lnTo>
                  <a:lnTo>
                    <a:pt x="740870" y="10045"/>
                  </a:lnTo>
                  <a:lnTo>
                    <a:pt x="774026" y="0"/>
                  </a:lnTo>
                  <a:lnTo>
                    <a:pt x="808106" y="2306"/>
                  </a:lnTo>
                  <a:lnTo>
                    <a:pt x="843505" y="19198"/>
                  </a:lnTo>
                  <a:lnTo>
                    <a:pt x="880618" y="52908"/>
                  </a:lnTo>
                  <a:lnTo>
                    <a:pt x="916945" y="105564"/>
                  </a:lnTo>
                  <a:lnTo>
                    <a:pt x="935461" y="140151"/>
                  </a:lnTo>
                  <a:lnTo>
                    <a:pt x="954211" y="179375"/>
                  </a:lnTo>
                  <a:lnTo>
                    <a:pt x="973195" y="222586"/>
                  </a:lnTo>
                  <a:lnTo>
                    <a:pt x="992412" y="269131"/>
                  </a:lnTo>
                  <a:lnTo>
                    <a:pt x="1011864" y="318359"/>
                  </a:lnTo>
                  <a:lnTo>
                    <a:pt x="1031549" y="369619"/>
                  </a:lnTo>
                  <a:lnTo>
                    <a:pt x="1051467" y="422260"/>
                  </a:lnTo>
                  <a:lnTo>
                    <a:pt x="1071619" y="475629"/>
                  </a:lnTo>
                  <a:lnTo>
                    <a:pt x="1092004" y="529076"/>
                  </a:lnTo>
                  <a:lnTo>
                    <a:pt x="1112622" y="581950"/>
                  </a:lnTo>
                  <a:lnTo>
                    <a:pt x="1133472" y="633597"/>
                  </a:lnTo>
                  <a:lnTo>
                    <a:pt x="1154555" y="683369"/>
                  </a:lnTo>
                  <a:lnTo>
                    <a:pt x="1175871" y="730612"/>
                  </a:lnTo>
                  <a:lnTo>
                    <a:pt x="1197419" y="774675"/>
                  </a:lnTo>
                  <a:lnTo>
                    <a:pt x="1219200" y="814908"/>
                  </a:lnTo>
                  <a:lnTo>
                    <a:pt x="1247693" y="863847"/>
                  </a:lnTo>
                  <a:lnTo>
                    <a:pt x="1275969" y="911086"/>
                  </a:lnTo>
                  <a:lnTo>
                    <a:pt x="1304214" y="956729"/>
                  </a:lnTo>
                  <a:lnTo>
                    <a:pt x="1332613" y="1000882"/>
                  </a:lnTo>
                  <a:lnTo>
                    <a:pt x="1361349" y="1043647"/>
                  </a:lnTo>
                  <a:lnTo>
                    <a:pt x="1390609" y="1085128"/>
                  </a:lnTo>
                  <a:lnTo>
                    <a:pt x="1420576" y="1125431"/>
                  </a:lnTo>
                  <a:lnTo>
                    <a:pt x="1451437" y="1164658"/>
                  </a:lnTo>
                  <a:lnTo>
                    <a:pt x="1483375" y="1202914"/>
                  </a:lnTo>
                  <a:lnTo>
                    <a:pt x="1516575" y="1240303"/>
                  </a:lnTo>
                  <a:lnTo>
                    <a:pt x="1551223" y="1276929"/>
                  </a:lnTo>
                  <a:lnTo>
                    <a:pt x="1587503" y="1312896"/>
                  </a:lnTo>
                  <a:lnTo>
                    <a:pt x="1625600" y="1348308"/>
                  </a:lnTo>
                  <a:lnTo>
                    <a:pt x="1663063" y="1380576"/>
                  </a:lnTo>
                  <a:lnTo>
                    <a:pt x="1702649" y="1412067"/>
                  </a:lnTo>
                  <a:lnTo>
                    <a:pt x="1744060" y="1442780"/>
                  </a:lnTo>
                  <a:lnTo>
                    <a:pt x="1787000" y="1472716"/>
                  </a:lnTo>
                  <a:lnTo>
                    <a:pt x="1831173" y="1501874"/>
                  </a:lnTo>
                  <a:lnTo>
                    <a:pt x="1876283" y="1530255"/>
                  </a:lnTo>
                  <a:lnTo>
                    <a:pt x="1922033" y="1557858"/>
                  </a:lnTo>
                  <a:lnTo>
                    <a:pt x="1968128" y="1584683"/>
                  </a:lnTo>
                  <a:lnTo>
                    <a:pt x="2014270" y="1610731"/>
                  </a:lnTo>
                  <a:lnTo>
                    <a:pt x="2060164" y="1636002"/>
                  </a:lnTo>
                  <a:lnTo>
                    <a:pt x="2105512" y="1660495"/>
                  </a:lnTo>
                  <a:lnTo>
                    <a:pt x="2150020" y="1684210"/>
                  </a:lnTo>
                  <a:lnTo>
                    <a:pt x="2193390" y="1707148"/>
                  </a:lnTo>
                  <a:lnTo>
                    <a:pt x="2235327" y="1729308"/>
                  </a:lnTo>
                  <a:lnTo>
                    <a:pt x="2279401" y="1753451"/>
                  </a:lnTo>
                  <a:lnTo>
                    <a:pt x="2317007" y="1775345"/>
                  </a:lnTo>
                  <a:lnTo>
                    <a:pt x="2350146" y="1795388"/>
                  </a:lnTo>
                  <a:lnTo>
                    <a:pt x="2380817" y="1813975"/>
                  </a:lnTo>
                  <a:lnTo>
                    <a:pt x="2411018" y="1831503"/>
                  </a:lnTo>
                  <a:lnTo>
                    <a:pt x="2478010" y="1864973"/>
                  </a:lnTo>
                  <a:lnTo>
                    <a:pt x="2518800" y="1881708"/>
                  </a:lnTo>
                  <a:lnTo>
                    <a:pt x="2567118" y="1898972"/>
                  </a:lnTo>
                  <a:lnTo>
                    <a:pt x="2624964" y="1917162"/>
                  </a:lnTo>
                  <a:lnTo>
                    <a:pt x="2694336" y="1936675"/>
                  </a:lnTo>
                  <a:lnTo>
                    <a:pt x="2777236" y="1957908"/>
                  </a:lnTo>
                  <a:lnTo>
                    <a:pt x="2849572" y="1974869"/>
                  </a:lnTo>
                  <a:lnTo>
                    <a:pt x="2890401" y="1983899"/>
                  </a:lnTo>
                  <a:lnTo>
                    <a:pt x="2934035" y="1993255"/>
                  </a:lnTo>
                  <a:lnTo>
                    <a:pt x="2980248" y="2002902"/>
                  </a:lnTo>
                  <a:lnTo>
                    <a:pt x="3028814" y="2012811"/>
                  </a:lnTo>
                  <a:lnTo>
                    <a:pt x="3079506" y="2022948"/>
                  </a:lnTo>
                  <a:lnTo>
                    <a:pt x="3132099" y="2033283"/>
                  </a:lnTo>
                  <a:lnTo>
                    <a:pt x="3186366" y="2043783"/>
                  </a:lnTo>
                  <a:lnTo>
                    <a:pt x="3242081" y="2054417"/>
                  </a:lnTo>
                  <a:lnTo>
                    <a:pt x="3299017" y="2065152"/>
                  </a:lnTo>
                  <a:lnTo>
                    <a:pt x="3356949" y="2075958"/>
                  </a:lnTo>
                  <a:lnTo>
                    <a:pt x="3415651" y="2086801"/>
                  </a:lnTo>
                  <a:lnTo>
                    <a:pt x="3474895" y="2097651"/>
                  </a:lnTo>
                  <a:lnTo>
                    <a:pt x="3534456" y="2108476"/>
                  </a:lnTo>
                  <a:lnTo>
                    <a:pt x="3594108" y="2119243"/>
                  </a:lnTo>
                  <a:lnTo>
                    <a:pt x="3653624" y="2129921"/>
                  </a:lnTo>
                  <a:lnTo>
                    <a:pt x="3712778" y="2140479"/>
                  </a:lnTo>
                  <a:lnTo>
                    <a:pt x="3771344" y="2150883"/>
                  </a:lnTo>
                  <a:lnTo>
                    <a:pt x="3829096" y="2161104"/>
                  </a:lnTo>
                  <a:lnTo>
                    <a:pt x="3885807" y="2171108"/>
                  </a:lnTo>
                  <a:lnTo>
                    <a:pt x="3941252" y="2180863"/>
                  </a:lnTo>
                  <a:lnTo>
                    <a:pt x="3995203" y="2190339"/>
                  </a:lnTo>
                  <a:lnTo>
                    <a:pt x="4047435" y="2199504"/>
                  </a:lnTo>
                  <a:lnTo>
                    <a:pt x="4097722" y="2208324"/>
                  </a:lnTo>
                  <a:lnTo>
                    <a:pt x="4145838" y="2216770"/>
                  </a:lnTo>
                  <a:lnTo>
                    <a:pt x="4191555" y="2224808"/>
                  </a:lnTo>
                  <a:lnTo>
                    <a:pt x="4234648" y="2232408"/>
                  </a:lnTo>
                  <a:lnTo>
                    <a:pt x="4274891" y="2239536"/>
                  </a:lnTo>
                  <a:lnTo>
                    <a:pt x="4345921" y="2252254"/>
                  </a:lnTo>
                  <a:lnTo>
                    <a:pt x="4376256" y="2257780"/>
                  </a:lnTo>
                  <a:lnTo>
                    <a:pt x="4402836" y="2262708"/>
                  </a:lnTo>
                </a:path>
              </a:pathLst>
            </a:custGeom>
            <a:ln w="9143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2763" y="3276600"/>
              <a:ext cx="271272" cy="114300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302763" y="3276600"/>
              <a:ext cx="271780" cy="1143000"/>
            </a:xfrm>
            <a:custGeom>
              <a:avLst/>
              <a:gdLst/>
              <a:ahLst/>
              <a:cxnLst/>
              <a:rect l="l" t="t" r="r" b="b"/>
              <a:pathLst>
                <a:path w="271780" h="1143000">
                  <a:moveTo>
                    <a:pt x="0" y="855726"/>
                  </a:moveTo>
                  <a:lnTo>
                    <a:pt x="67818" y="855726"/>
                  </a:lnTo>
                  <a:lnTo>
                    <a:pt x="67818" y="0"/>
                  </a:lnTo>
                  <a:lnTo>
                    <a:pt x="203454" y="0"/>
                  </a:lnTo>
                  <a:lnTo>
                    <a:pt x="203454" y="855726"/>
                  </a:lnTo>
                  <a:lnTo>
                    <a:pt x="271272" y="855726"/>
                  </a:lnTo>
                  <a:lnTo>
                    <a:pt x="135636" y="1143000"/>
                  </a:lnTo>
                  <a:lnTo>
                    <a:pt x="0" y="85572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18153" y="2798826"/>
              <a:ext cx="1911350" cy="462280"/>
            </a:xfrm>
            <a:custGeom>
              <a:avLst/>
              <a:gdLst/>
              <a:ahLst/>
              <a:cxnLst/>
              <a:rect l="l" t="t" r="r" b="b"/>
              <a:pathLst>
                <a:path w="1911350" h="462279">
                  <a:moveTo>
                    <a:pt x="1911096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1911096" y="461772"/>
                  </a:lnTo>
                  <a:lnTo>
                    <a:pt x="1911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518153" y="2798826"/>
            <a:ext cx="1911350" cy="46228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2400" spc="25" dirty="0">
                <a:latin typeface="Microsoft Sans Serif"/>
                <a:cs typeface="Microsoft Sans Serif"/>
              </a:rPr>
              <a:t>Bình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85" dirty="0">
                <a:latin typeface="Microsoft Sans Serif"/>
                <a:cs typeface="Microsoft Sans Serif"/>
              </a:rPr>
              <a:t>thường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01521" y="4588891"/>
            <a:ext cx="9061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Microsoft Sans Serif"/>
                <a:cs typeface="Microsoft Sans Serif"/>
              </a:rPr>
              <a:t>COPD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923724" y="3111944"/>
            <a:ext cx="3005455" cy="2083435"/>
            <a:chOff x="5923724" y="3111944"/>
            <a:chExt cx="3005455" cy="2083435"/>
          </a:xfrm>
        </p:grpSpPr>
        <p:sp>
          <p:nvSpPr>
            <p:cNvPr id="30" name="object 30"/>
            <p:cNvSpPr/>
            <p:nvPr/>
          </p:nvSpPr>
          <p:spPr>
            <a:xfrm>
              <a:off x="5936741" y="3124962"/>
              <a:ext cx="0" cy="1981200"/>
            </a:xfrm>
            <a:custGeom>
              <a:avLst/>
              <a:gdLst/>
              <a:ahLst/>
              <a:cxnLst/>
              <a:rect l="l" t="t" r="r" b="b"/>
              <a:pathLst>
                <a:path h="1981200">
                  <a:moveTo>
                    <a:pt x="0" y="198120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36741" y="3411307"/>
              <a:ext cx="2912745" cy="1771650"/>
            </a:xfrm>
            <a:custGeom>
              <a:avLst/>
              <a:gdLst/>
              <a:ahLst/>
              <a:cxnLst/>
              <a:rect l="l" t="t" r="r" b="b"/>
              <a:pathLst>
                <a:path w="2912745" h="1771650">
                  <a:moveTo>
                    <a:pt x="220134" y="0"/>
                  </a:moveTo>
                  <a:lnTo>
                    <a:pt x="185803" y="44447"/>
                  </a:lnTo>
                  <a:lnTo>
                    <a:pt x="169215" y="92655"/>
                  </a:lnTo>
                  <a:lnTo>
                    <a:pt x="159747" y="141752"/>
                  </a:lnTo>
                  <a:lnTo>
                    <a:pt x="148709" y="216396"/>
                  </a:lnTo>
                  <a:lnTo>
                    <a:pt x="135509" y="323254"/>
                  </a:lnTo>
                  <a:lnTo>
                    <a:pt x="128257" y="387672"/>
                  </a:lnTo>
                  <a:lnTo>
                    <a:pt x="116550" y="498359"/>
                  </a:lnTo>
                  <a:lnTo>
                    <a:pt x="99562" y="669233"/>
                  </a:lnTo>
                  <a:lnTo>
                    <a:pt x="71672" y="966318"/>
                  </a:lnTo>
                  <a:lnTo>
                    <a:pt x="0" y="1771054"/>
                  </a:lnTo>
                  <a:lnTo>
                    <a:pt x="2912364" y="1694854"/>
                  </a:lnTo>
                  <a:lnTo>
                    <a:pt x="2890029" y="1695521"/>
                  </a:lnTo>
                  <a:lnTo>
                    <a:pt x="2824053" y="1698853"/>
                  </a:lnTo>
                  <a:lnTo>
                    <a:pt x="2778038" y="1700186"/>
                  </a:lnTo>
                  <a:lnTo>
                    <a:pt x="2721758" y="1700408"/>
                  </a:lnTo>
                  <a:lnTo>
                    <a:pt x="2654026" y="1698853"/>
                  </a:lnTo>
                  <a:lnTo>
                    <a:pt x="2573655" y="1694854"/>
                  </a:lnTo>
                  <a:lnTo>
                    <a:pt x="2494919" y="1689379"/>
                  </a:lnTo>
                  <a:lnTo>
                    <a:pt x="2403823" y="1682167"/>
                  </a:lnTo>
                  <a:lnTo>
                    <a:pt x="2303015" y="1673590"/>
                  </a:lnTo>
                  <a:lnTo>
                    <a:pt x="1693290" y="1618654"/>
                  </a:lnTo>
                  <a:lnTo>
                    <a:pt x="1640504" y="1614420"/>
                  </a:lnTo>
                  <a:lnTo>
                    <a:pt x="1585981" y="1610620"/>
                  </a:lnTo>
                  <a:lnTo>
                    <a:pt x="1530093" y="1607161"/>
                  </a:lnTo>
                  <a:lnTo>
                    <a:pt x="1473212" y="1603951"/>
                  </a:lnTo>
                  <a:lnTo>
                    <a:pt x="1243207" y="1591729"/>
                  </a:lnTo>
                  <a:lnTo>
                    <a:pt x="1186947" y="1588363"/>
                  </a:lnTo>
                  <a:lnTo>
                    <a:pt x="1131927" y="1584688"/>
                  </a:lnTo>
                  <a:lnTo>
                    <a:pt x="1078520" y="1580608"/>
                  </a:lnTo>
                  <a:lnTo>
                    <a:pt x="1027099" y="1576033"/>
                  </a:lnTo>
                  <a:lnTo>
                    <a:pt x="978035" y="1570868"/>
                  </a:lnTo>
                  <a:lnTo>
                    <a:pt x="931701" y="1565021"/>
                  </a:lnTo>
                  <a:lnTo>
                    <a:pt x="888469" y="1558398"/>
                  </a:lnTo>
                  <a:lnTo>
                    <a:pt x="848711" y="1550907"/>
                  </a:lnTo>
                  <a:lnTo>
                    <a:pt x="748840" y="1522214"/>
                  </a:lnTo>
                  <a:lnTo>
                    <a:pt x="699033" y="1499592"/>
                  </a:lnTo>
                  <a:lnTo>
                    <a:pt x="660600" y="1474589"/>
                  </a:lnTo>
                  <a:lnTo>
                    <a:pt x="630761" y="1447204"/>
                  </a:lnTo>
                  <a:lnTo>
                    <a:pt x="606738" y="1417439"/>
                  </a:lnTo>
                  <a:lnTo>
                    <a:pt x="585753" y="1385292"/>
                  </a:lnTo>
                  <a:lnTo>
                    <a:pt x="565027" y="1350764"/>
                  </a:lnTo>
                  <a:lnTo>
                    <a:pt x="541782" y="1313854"/>
                  </a:lnTo>
                  <a:lnTo>
                    <a:pt x="517915" y="1273001"/>
                  </a:lnTo>
                  <a:lnTo>
                    <a:pt x="496822" y="1227534"/>
                  </a:lnTo>
                  <a:lnTo>
                    <a:pt x="478106" y="1178793"/>
                  </a:lnTo>
                  <a:lnTo>
                    <a:pt x="461375" y="1128117"/>
                  </a:lnTo>
                  <a:lnTo>
                    <a:pt x="446233" y="1076845"/>
                  </a:lnTo>
                  <a:lnTo>
                    <a:pt x="419139" y="977875"/>
                  </a:lnTo>
                  <a:lnTo>
                    <a:pt x="406400" y="932854"/>
                  </a:lnTo>
                  <a:lnTo>
                    <a:pt x="391172" y="880290"/>
                  </a:lnTo>
                  <a:lnTo>
                    <a:pt x="378775" y="834076"/>
                  </a:lnTo>
                  <a:lnTo>
                    <a:pt x="368268" y="789979"/>
                  </a:lnTo>
                  <a:lnTo>
                    <a:pt x="358713" y="743765"/>
                  </a:lnTo>
                  <a:lnTo>
                    <a:pt x="349173" y="691201"/>
                  </a:lnTo>
                  <a:lnTo>
                    <a:pt x="338709" y="628054"/>
                  </a:lnTo>
                  <a:lnTo>
                    <a:pt x="332543" y="586433"/>
                  </a:lnTo>
                  <a:lnTo>
                    <a:pt x="326378" y="538801"/>
                  </a:lnTo>
                  <a:lnTo>
                    <a:pt x="320213" y="486703"/>
                  </a:lnTo>
                  <a:lnTo>
                    <a:pt x="295552" y="264573"/>
                  </a:lnTo>
                  <a:lnTo>
                    <a:pt x="289386" y="213334"/>
                  </a:lnTo>
                  <a:lnTo>
                    <a:pt x="283221" y="166904"/>
                  </a:lnTo>
                  <a:lnTo>
                    <a:pt x="277056" y="126829"/>
                  </a:lnTo>
                  <a:lnTo>
                    <a:pt x="253956" y="34528"/>
                  </a:lnTo>
                  <a:lnTo>
                    <a:pt x="237045" y="4167"/>
                  </a:lnTo>
                  <a:lnTo>
                    <a:pt x="2201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936741" y="3411307"/>
              <a:ext cx="2979420" cy="1771650"/>
            </a:xfrm>
            <a:custGeom>
              <a:avLst/>
              <a:gdLst/>
              <a:ahLst/>
              <a:cxnLst/>
              <a:rect l="l" t="t" r="r" b="b"/>
              <a:pathLst>
                <a:path w="2979420" h="1771650">
                  <a:moveTo>
                    <a:pt x="0" y="1771054"/>
                  </a:moveTo>
                  <a:lnTo>
                    <a:pt x="5254" y="1711288"/>
                  </a:lnTo>
                  <a:lnTo>
                    <a:pt x="10504" y="1651593"/>
                  </a:lnTo>
                  <a:lnTo>
                    <a:pt x="15746" y="1592038"/>
                  </a:lnTo>
                  <a:lnTo>
                    <a:pt x="20976" y="1532694"/>
                  </a:lnTo>
                  <a:lnTo>
                    <a:pt x="26189" y="1473631"/>
                  </a:lnTo>
                  <a:lnTo>
                    <a:pt x="31381" y="1414919"/>
                  </a:lnTo>
                  <a:lnTo>
                    <a:pt x="36548" y="1356630"/>
                  </a:lnTo>
                  <a:lnTo>
                    <a:pt x="41686" y="1298832"/>
                  </a:lnTo>
                  <a:lnTo>
                    <a:pt x="46791" y="1241597"/>
                  </a:lnTo>
                  <a:lnTo>
                    <a:pt x="51859" y="1184995"/>
                  </a:lnTo>
                  <a:lnTo>
                    <a:pt x="56885" y="1129095"/>
                  </a:lnTo>
                  <a:lnTo>
                    <a:pt x="61865" y="1073969"/>
                  </a:lnTo>
                  <a:lnTo>
                    <a:pt x="66795" y="1019686"/>
                  </a:lnTo>
                  <a:lnTo>
                    <a:pt x="71672" y="966318"/>
                  </a:lnTo>
                  <a:lnTo>
                    <a:pt x="76490" y="913933"/>
                  </a:lnTo>
                  <a:lnTo>
                    <a:pt x="81246" y="862603"/>
                  </a:lnTo>
                  <a:lnTo>
                    <a:pt x="85935" y="812398"/>
                  </a:lnTo>
                  <a:lnTo>
                    <a:pt x="90554" y="763387"/>
                  </a:lnTo>
                  <a:lnTo>
                    <a:pt x="95097" y="715642"/>
                  </a:lnTo>
                  <a:lnTo>
                    <a:pt x="99562" y="669233"/>
                  </a:lnTo>
                  <a:lnTo>
                    <a:pt x="103944" y="624230"/>
                  </a:lnTo>
                  <a:lnTo>
                    <a:pt x="108239" y="580703"/>
                  </a:lnTo>
                  <a:lnTo>
                    <a:pt x="112442" y="538723"/>
                  </a:lnTo>
                  <a:lnTo>
                    <a:pt x="116550" y="498359"/>
                  </a:lnTo>
                  <a:lnTo>
                    <a:pt x="120557" y="459682"/>
                  </a:lnTo>
                  <a:lnTo>
                    <a:pt x="128257" y="387672"/>
                  </a:lnTo>
                  <a:lnTo>
                    <a:pt x="135509" y="323254"/>
                  </a:lnTo>
                  <a:lnTo>
                    <a:pt x="148709" y="216396"/>
                  </a:lnTo>
                  <a:lnTo>
                    <a:pt x="159747" y="141752"/>
                  </a:lnTo>
                  <a:lnTo>
                    <a:pt x="169215" y="92655"/>
                  </a:lnTo>
                  <a:lnTo>
                    <a:pt x="185803" y="44447"/>
                  </a:lnTo>
                  <a:lnTo>
                    <a:pt x="220134" y="0"/>
                  </a:lnTo>
                  <a:lnTo>
                    <a:pt x="237045" y="4167"/>
                  </a:lnTo>
                  <a:lnTo>
                    <a:pt x="270891" y="94654"/>
                  </a:lnTo>
                  <a:lnTo>
                    <a:pt x="283221" y="166904"/>
                  </a:lnTo>
                  <a:lnTo>
                    <a:pt x="289386" y="213334"/>
                  </a:lnTo>
                  <a:lnTo>
                    <a:pt x="295552" y="264573"/>
                  </a:lnTo>
                  <a:lnTo>
                    <a:pt x="301717" y="319075"/>
                  </a:lnTo>
                  <a:lnTo>
                    <a:pt x="307882" y="375295"/>
                  </a:lnTo>
                  <a:lnTo>
                    <a:pt x="314047" y="431686"/>
                  </a:lnTo>
                  <a:lnTo>
                    <a:pt x="320213" y="486703"/>
                  </a:lnTo>
                  <a:lnTo>
                    <a:pt x="326378" y="538801"/>
                  </a:lnTo>
                  <a:lnTo>
                    <a:pt x="332543" y="586433"/>
                  </a:lnTo>
                  <a:lnTo>
                    <a:pt x="338709" y="628054"/>
                  </a:lnTo>
                  <a:lnTo>
                    <a:pt x="349173" y="691201"/>
                  </a:lnTo>
                  <a:lnTo>
                    <a:pt x="358713" y="743765"/>
                  </a:lnTo>
                  <a:lnTo>
                    <a:pt x="368268" y="789979"/>
                  </a:lnTo>
                  <a:lnTo>
                    <a:pt x="378775" y="834076"/>
                  </a:lnTo>
                  <a:lnTo>
                    <a:pt x="391172" y="880290"/>
                  </a:lnTo>
                  <a:lnTo>
                    <a:pt x="406400" y="932854"/>
                  </a:lnTo>
                  <a:lnTo>
                    <a:pt x="419139" y="977875"/>
                  </a:lnTo>
                  <a:lnTo>
                    <a:pt x="432286" y="1026318"/>
                  </a:lnTo>
                  <a:lnTo>
                    <a:pt x="446233" y="1076845"/>
                  </a:lnTo>
                  <a:lnTo>
                    <a:pt x="461375" y="1128117"/>
                  </a:lnTo>
                  <a:lnTo>
                    <a:pt x="478106" y="1178793"/>
                  </a:lnTo>
                  <a:lnTo>
                    <a:pt x="496822" y="1227534"/>
                  </a:lnTo>
                  <a:lnTo>
                    <a:pt x="517915" y="1273001"/>
                  </a:lnTo>
                  <a:lnTo>
                    <a:pt x="541782" y="1313854"/>
                  </a:lnTo>
                  <a:lnTo>
                    <a:pt x="565027" y="1350764"/>
                  </a:lnTo>
                  <a:lnTo>
                    <a:pt x="585753" y="1385292"/>
                  </a:lnTo>
                  <a:lnTo>
                    <a:pt x="606738" y="1417439"/>
                  </a:lnTo>
                  <a:lnTo>
                    <a:pt x="630761" y="1447204"/>
                  </a:lnTo>
                  <a:lnTo>
                    <a:pt x="660600" y="1474589"/>
                  </a:lnTo>
                  <a:lnTo>
                    <a:pt x="699033" y="1499592"/>
                  </a:lnTo>
                  <a:lnTo>
                    <a:pt x="748840" y="1522214"/>
                  </a:lnTo>
                  <a:lnTo>
                    <a:pt x="812800" y="1542454"/>
                  </a:lnTo>
                  <a:lnTo>
                    <a:pt x="888469" y="1558398"/>
                  </a:lnTo>
                  <a:lnTo>
                    <a:pt x="931701" y="1565021"/>
                  </a:lnTo>
                  <a:lnTo>
                    <a:pt x="978035" y="1570868"/>
                  </a:lnTo>
                  <a:lnTo>
                    <a:pt x="1027099" y="1576033"/>
                  </a:lnTo>
                  <a:lnTo>
                    <a:pt x="1078520" y="1580608"/>
                  </a:lnTo>
                  <a:lnTo>
                    <a:pt x="1131927" y="1584688"/>
                  </a:lnTo>
                  <a:lnTo>
                    <a:pt x="1186947" y="1588363"/>
                  </a:lnTo>
                  <a:lnTo>
                    <a:pt x="1243207" y="1591729"/>
                  </a:lnTo>
                  <a:lnTo>
                    <a:pt x="1300336" y="1594878"/>
                  </a:lnTo>
                  <a:lnTo>
                    <a:pt x="1357961" y="1597902"/>
                  </a:lnTo>
                  <a:lnTo>
                    <a:pt x="1415711" y="1600895"/>
                  </a:lnTo>
                  <a:lnTo>
                    <a:pt x="1473212" y="1603951"/>
                  </a:lnTo>
                  <a:lnTo>
                    <a:pt x="1530093" y="1607161"/>
                  </a:lnTo>
                  <a:lnTo>
                    <a:pt x="1585981" y="1610620"/>
                  </a:lnTo>
                  <a:lnTo>
                    <a:pt x="1640504" y="1614420"/>
                  </a:lnTo>
                  <a:lnTo>
                    <a:pt x="1693290" y="1618654"/>
                  </a:lnTo>
                  <a:lnTo>
                    <a:pt x="1745966" y="1623261"/>
                  </a:lnTo>
                  <a:lnTo>
                    <a:pt x="1800186" y="1628084"/>
                  </a:lnTo>
                  <a:lnTo>
                    <a:pt x="1855618" y="1633078"/>
                  </a:lnTo>
                  <a:lnTo>
                    <a:pt x="1911932" y="1638197"/>
                  </a:lnTo>
                  <a:lnTo>
                    <a:pt x="1968796" y="1643392"/>
                  </a:lnTo>
                  <a:lnTo>
                    <a:pt x="2025881" y="1648619"/>
                  </a:lnTo>
                  <a:lnTo>
                    <a:pt x="2082854" y="1653831"/>
                  </a:lnTo>
                  <a:lnTo>
                    <a:pt x="2139385" y="1658980"/>
                  </a:lnTo>
                  <a:lnTo>
                    <a:pt x="2195143" y="1664021"/>
                  </a:lnTo>
                  <a:lnTo>
                    <a:pt x="2249797" y="1668906"/>
                  </a:lnTo>
                  <a:lnTo>
                    <a:pt x="2303015" y="1673590"/>
                  </a:lnTo>
                  <a:lnTo>
                    <a:pt x="2354468" y="1678026"/>
                  </a:lnTo>
                  <a:lnTo>
                    <a:pt x="2403823" y="1682167"/>
                  </a:lnTo>
                  <a:lnTo>
                    <a:pt x="2450751" y="1685967"/>
                  </a:lnTo>
                  <a:lnTo>
                    <a:pt x="2494919" y="1689379"/>
                  </a:lnTo>
                  <a:lnTo>
                    <a:pt x="2535997" y="1692357"/>
                  </a:lnTo>
                  <a:lnTo>
                    <a:pt x="2654026" y="1698853"/>
                  </a:lnTo>
                  <a:lnTo>
                    <a:pt x="2721758" y="1700408"/>
                  </a:lnTo>
                  <a:lnTo>
                    <a:pt x="2778038" y="1700186"/>
                  </a:lnTo>
                  <a:lnTo>
                    <a:pt x="2824053" y="1698853"/>
                  </a:lnTo>
                  <a:lnTo>
                    <a:pt x="2860987" y="1697076"/>
                  </a:lnTo>
                  <a:lnTo>
                    <a:pt x="2890029" y="1695521"/>
                  </a:lnTo>
                  <a:lnTo>
                    <a:pt x="2912364" y="1694854"/>
                  </a:lnTo>
                </a:path>
                <a:path w="2979420" h="1771650">
                  <a:moveTo>
                    <a:pt x="0" y="1694854"/>
                  </a:moveTo>
                  <a:lnTo>
                    <a:pt x="2979419" y="1694854"/>
                  </a:lnTo>
                </a:path>
                <a:path w="2979420" h="1771650">
                  <a:moveTo>
                    <a:pt x="1219200" y="1694854"/>
                  </a:moveTo>
                  <a:lnTo>
                    <a:pt x="1219200" y="1237654"/>
                  </a:lnTo>
                </a:path>
                <a:path w="2979420" h="1771650">
                  <a:moveTo>
                    <a:pt x="1828800" y="1694854"/>
                  </a:moveTo>
                  <a:lnTo>
                    <a:pt x="1828800" y="1237654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10705" y="3877818"/>
              <a:ext cx="2341245" cy="462280"/>
            </a:xfrm>
            <a:custGeom>
              <a:avLst/>
              <a:gdLst/>
              <a:ahLst/>
              <a:cxnLst/>
              <a:rect l="l" t="t" r="r" b="b"/>
              <a:pathLst>
                <a:path w="2341245" h="462279">
                  <a:moveTo>
                    <a:pt x="2340863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2340863" y="461772"/>
                  </a:lnTo>
                  <a:lnTo>
                    <a:pt x="23408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410705" y="3877817"/>
            <a:ext cx="2341245" cy="46228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2400" spc="-5" dirty="0">
                <a:latin typeface="Microsoft Sans Serif"/>
                <a:cs typeface="Microsoft Sans Serif"/>
              </a:rPr>
              <a:t>COPD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tiến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triển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35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01000" y="5714998"/>
            <a:ext cx="1132913" cy="1127760"/>
          </a:xfrm>
          <a:prstGeom prst="rect">
            <a:avLst/>
          </a:prstGeom>
        </p:spPr>
      </p:pic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189126" y="295783"/>
            <a:ext cx="6764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CNHH</a:t>
            </a:r>
            <a:r>
              <a:rPr sz="3600" spc="-40" dirty="0"/>
              <a:t> </a:t>
            </a:r>
            <a:r>
              <a:rPr sz="3600" spc="-5" dirty="0"/>
              <a:t>CỦA</a:t>
            </a:r>
            <a:r>
              <a:rPr sz="3600" spc="-155" dirty="0"/>
              <a:t> </a:t>
            </a:r>
            <a:r>
              <a:rPr sz="3600" spc="-5" dirty="0"/>
              <a:t>BỆNH</a:t>
            </a:r>
            <a:r>
              <a:rPr sz="3600" spc="-15" dirty="0"/>
              <a:t> </a:t>
            </a:r>
            <a:r>
              <a:rPr sz="3600" spc="-5" dirty="0"/>
              <a:t>NHÂN</a:t>
            </a:r>
            <a:r>
              <a:rPr sz="3600" spc="-30" dirty="0"/>
              <a:t> </a:t>
            </a:r>
            <a:r>
              <a:rPr sz="3600" spc="-5" dirty="0"/>
              <a:t>COPD</a:t>
            </a:r>
            <a:endParaRPr sz="3600"/>
          </a:p>
        </p:txBody>
      </p:sp>
      <p:sp>
        <p:nvSpPr>
          <p:cNvPr id="37" name="object 37"/>
          <p:cNvSpPr txBox="1"/>
          <p:nvPr/>
        </p:nvSpPr>
        <p:spPr>
          <a:xfrm>
            <a:off x="694944" y="1066800"/>
            <a:ext cx="7687309" cy="76962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574165" marR="147955" indent="-1443990">
              <a:lnSpc>
                <a:spcPct val="100000"/>
              </a:lnSpc>
              <a:spcBef>
                <a:spcPts val="295"/>
              </a:spcBef>
            </a:pPr>
            <a:r>
              <a:rPr sz="2200" b="1" spc="-10" dirty="0">
                <a:latin typeface="Arial"/>
                <a:cs typeface="Arial"/>
              </a:rPr>
              <a:t>Rối</a:t>
            </a:r>
            <a:r>
              <a:rPr sz="2200" b="1" spc="1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loạn</a:t>
            </a:r>
            <a:r>
              <a:rPr sz="2200" b="1" spc="20" dirty="0">
                <a:latin typeface="Arial"/>
                <a:cs typeface="Arial"/>
              </a:rPr>
              <a:t> </a:t>
            </a:r>
            <a:r>
              <a:rPr sz="2200" b="1" spc="-35" dirty="0">
                <a:latin typeface="Arial"/>
                <a:cs typeface="Arial"/>
              </a:rPr>
              <a:t>thông</a:t>
            </a:r>
            <a:r>
              <a:rPr sz="2200" b="1" spc="195" dirty="0">
                <a:latin typeface="Arial"/>
                <a:cs typeface="Arial"/>
              </a:rPr>
              <a:t> </a:t>
            </a:r>
            <a:r>
              <a:rPr sz="2200" b="1" spc="5" dirty="0">
                <a:latin typeface="Arial"/>
                <a:cs typeface="Arial"/>
              </a:rPr>
              <a:t>khí</a:t>
            </a:r>
            <a:r>
              <a:rPr sz="2200" b="1" spc="-2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tắc</a:t>
            </a:r>
            <a:r>
              <a:rPr sz="2200" b="1" spc="2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nghẽn</a:t>
            </a:r>
            <a:r>
              <a:rPr sz="2200" b="1" spc="30" dirty="0">
                <a:latin typeface="Arial"/>
                <a:cs typeface="Arial"/>
              </a:rPr>
              <a:t> </a:t>
            </a:r>
            <a:r>
              <a:rPr sz="2200" b="1" spc="-35" dirty="0">
                <a:latin typeface="Arial"/>
                <a:cs typeface="Arial"/>
              </a:rPr>
              <a:t>không</a:t>
            </a:r>
            <a:r>
              <a:rPr sz="2200" b="1" spc="18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hồi</a:t>
            </a:r>
            <a:r>
              <a:rPr sz="2200" b="1" spc="1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phục</a:t>
            </a:r>
            <a:r>
              <a:rPr sz="2200" b="1" spc="30" dirty="0">
                <a:latin typeface="Arial"/>
                <a:cs typeface="Arial"/>
              </a:rPr>
              <a:t> </a:t>
            </a:r>
            <a:r>
              <a:rPr sz="2200" b="1" spc="-60" dirty="0">
                <a:latin typeface="Arial"/>
                <a:cs typeface="Arial"/>
              </a:rPr>
              <a:t>hoàn</a:t>
            </a:r>
            <a:r>
              <a:rPr sz="2200" b="1" spc="225" dirty="0">
                <a:latin typeface="Arial"/>
                <a:cs typeface="Arial"/>
              </a:rPr>
              <a:t> </a:t>
            </a:r>
            <a:r>
              <a:rPr sz="2200" b="1" spc="-60" dirty="0">
                <a:latin typeface="Arial"/>
                <a:cs typeface="Arial"/>
              </a:rPr>
              <a:t>toàn </a:t>
            </a:r>
            <a:r>
              <a:rPr sz="2200" b="1" spc="-59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FEV1/FVC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&lt; 70% SAU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TEST HPPQ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9126" y="272541"/>
            <a:ext cx="6764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CNHH</a:t>
            </a:r>
            <a:r>
              <a:rPr sz="3600" spc="-40" dirty="0"/>
              <a:t> </a:t>
            </a:r>
            <a:r>
              <a:rPr sz="3600" spc="-5" dirty="0"/>
              <a:t>CỦA</a:t>
            </a:r>
            <a:r>
              <a:rPr sz="3600" spc="-155" dirty="0"/>
              <a:t> </a:t>
            </a:r>
            <a:r>
              <a:rPr sz="3600" spc="-5" dirty="0"/>
              <a:t>BỆNH</a:t>
            </a:r>
            <a:r>
              <a:rPr sz="3600" spc="-15" dirty="0"/>
              <a:t> </a:t>
            </a:r>
            <a:r>
              <a:rPr sz="3600" spc="-5" dirty="0"/>
              <a:t>NHÂN</a:t>
            </a:r>
            <a:r>
              <a:rPr sz="3600" spc="-30" dirty="0"/>
              <a:t> </a:t>
            </a:r>
            <a:r>
              <a:rPr sz="3600" spc="-5" dirty="0"/>
              <a:t>COPD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0" y="923527"/>
            <a:ext cx="9093200" cy="5883910"/>
            <a:chOff x="0" y="923527"/>
            <a:chExt cx="9093200" cy="58839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23527"/>
              <a:ext cx="9092954" cy="588343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9361" y="2972561"/>
              <a:ext cx="8610600" cy="914400"/>
            </a:xfrm>
            <a:custGeom>
              <a:avLst/>
              <a:gdLst/>
              <a:ahLst/>
              <a:cxnLst/>
              <a:rect l="l" t="t" r="r" b="b"/>
              <a:pathLst>
                <a:path w="8610600" h="914400">
                  <a:moveTo>
                    <a:pt x="0" y="914400"/>
                  </a:moveTo>
                  <a:lnTo>
                    <a:pt x="8610600" y="914400"/>
                  </a:lnTo>
                  <a:lnTo>
                    <a:pt x="86106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6592" y="515238"/>
            <a:ext cx="5748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CHẨN</a:t>
            </a:r>
            <a:r>
              <a:rPr sz="4000" dirty="0"/>
              <a:t> </a:t>
            </a:r>
            <a:r>
              <a:rPr sz="4000" spc="-10" dirty="0"/>
              <a:t>ĐOÁN HÌNH</a:t>
            </a:r>
            <a:r>
              <a:rPr sz="4000" spc="-20" dirty="0"/>
              <a:t> </a:t>
            </a:r>
            <a:r>
              <a:rPr sz="4000" spc="-10" dirty="0"/>
              <a:t>ẢNH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524000"/>
            <a:ext cx="3832860" cy="4800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400" y="1524000"/>
            <a:ext cx="51054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5166" y="257378"/>
            <a:ext cx="62325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CÁC</a:t>
            </a:r>
            <a:r>
              <a:rPr sz="3600" spc="-15" dirty="0"/>
              <a:t> </a:t>
            </a:r>
            <a:r>
              <a:rPr sz="3600" spc="-5" dirty="0"/>
              <a:t>DẤU</a:t>
            </a:r>
            <a:r>
              <a:rPr sz="3600" spc="-10" dirty="0"/>
              <a:t> </a:t>
            </a:r>
            <a:r>
              <a:rPr sz="3600" spc="-5" dirty="0"/>
              <a:t>HIỆU</a:t>
            </a:r>
            <a:r>
              <a:rPr sz="3600" spc="-25" dirty="0"/>
              <a:t> </a:t>
            </a:r>
            <a:r>
              <a:rPr sz="3600" dirty="0"/>
              <a:t>GỢI</a:t>
            </a:r>
            <a:r>
              <a:rPr sz="3600" spc="-25" dirty="0"/>
              <a:t> </a:t>
            </a:r>
            <a:r>
              <a:rPr sz="3600" dirty="0"/>
              <a:t>Ý</a:t>
            </a:r>
            <a:r>
              <a:rPr sz="3600" spc="-10" dirty="0"/>
              <a:t> </a:t>
            </a:r>
            <a:r>
              <a:rPr sz="3600" spc="-5" dirty="0"/>
              <a:t>COPD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9875" y="1289050"/>
          <a:ext cx="8619490" cy="4857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72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02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817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Khó</a:t>
                      </a: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50" dirty="0">
                          <a:latin typeface="Microsoft Sans Serif"/>
                          <a:cs typeface="Microsoft Sans Serif"/>
                        </a:rPr>
                        <a:t>thở: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869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Tiến</a:t>
                      </a:r>
                      <a:r>
                        <a:rPr sz="2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triển,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tồn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tại</a:t>
                      </a:r>
                      <a:r>
                        <a:rPr sz="2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theo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45" dirty="0">
                          <a:latin typeface="Microsoft Sans Serif"/>
                          <a:cs typeface="Microsoft Sans Serif"/>
                        </a:rPr>
                        <a:t>thời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gian,</a:t>
                      </a:r>
                      <a:r>
                        <a:rPr sz="2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tăng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lên</a:t>
                      </a:r>
                      <a:r>
                        <a:rPr sz="2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khi </a:t>
                      </a:r>
                      <a:r>
                        <a:rPr sz="2000" spc="-5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gắng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75" dirty="0">
                          <a:latin typeface="Microsoft Sans Serif"/>
                          <a:cs typeface="Microsoft Sans Serif"/>
                        </a:rPr>
                        <a:t>sức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81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Ho</a:t>
                      </a: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mạn</a:t>
                      </a: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tính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6026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Có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thể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55" dirty="0">
                          <a:latin typeface="Microsoft Sans Serif"/>
                          <a:cs typeface="Microsoft Sans Serif"/>
                        </a:rPr>
                        <a:t>từng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65" dirty="0">
                          <a:latin typeface="Microsoft Sans Serif"/>
                          <a:cs typeface="Microsoft Sans Serif"/>
                        </a:rPr>
                        <a:t>đợt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 và</a:t>
                      </a:r>
                      <a:r>
                        <a:rPr sz="2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ho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khan,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tiếng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30" dirty="0">
                          <a:latin typeface="Microsoft Sans Serif"/>
                          <a:cs typeface="Microsoft Sans Serif"/>
                        </a:rPr>
                        <a:t>rít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tái </a:t>
                      </a:r>
                      <a:r>
                        <a:rPr sz="2000" spc="-5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phát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817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Khạc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65" dirty="0">
                          <a:latin typeface="Microsoft Sans Serif"/>
                          <a:cs typeface="Microsoft Sans Serif"/>
                        </a:rPr>
                        <a:t>đờm</a:t>
                      </a: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mạn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tính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13906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Tất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cả các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dạng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khạc </a:t>
                      </a:r>
                      <a:r>
                        <a:rPr sz="2000" spc="65" dirty="0">
                          <a:latin typeface="Microsoft Sans Serif"/>
                          <a:cs typeface="Microsoft Sans Serif"/>
                        </a:rPr>
                        <a:t>đờm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mạn 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tính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đều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có </a:t>
                      </a:r>
                      <a:r>
                        <a:rPr sz="2000" spc="-5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thể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là</a:t>
                      </a:r>
                      <a:r>
                        <a:rPr sz="2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dấu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hiệu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của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COPD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380"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Nhiễm trùng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hô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hấp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tái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phát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925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Tiền</a:t>
                      </a:r>
                      <a:r>
                        <a:rPr sz="2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114" dirty="0">
                          <a:latin typeface="Microsoft Sans Serif"/>
                          <a:cs typeface="Microsoft Sans Serif"/>
                        </a:rPr>
                        <a:t>sử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các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yếu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tố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nguy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100" dirty="0">
                          <a:latin typeface="Microsoft Sans Serif"/>
                          <a:cs typeface="Microsoft Sans Serif"/>
                        </a:rPr>
                        <a:t>cơ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Yếu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tố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chủ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thể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(di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 truyền,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bất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70" dirty="0">
                          <a:latin typeface="Microsoft Sans Serif"/>
                          <a:cs typeface="Microsoft Sans Serif"/>
                        </a:rPr>
                        <a:t>thường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bẩm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sinh/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quá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15" dirty="0">
                          <a:latin typeface="Microsoft Sans Serif"/>
                          <a:cs typeface="Microsoft Sans Serif"/>
                        </a:rPr>
                        <a:t>trình</a:t>
                      </a: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phát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triển)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Hút</a:t>
                      </a: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thuốc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 lá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thuốc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210" dirty="0">
                          <a:latin typeface="Microsoft Sans Serif"/>
                          <a:cs typeface="Microsoft Sans Serif"/>
                        </a:rPr>
                        <a:t>lào…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69215" marR="21653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Khói bụi, </a:t>
                      </a:r>
                      <a:r>
                        <a:rPr sz="2000" spc="60" dirty="0">
                          <a:latin typeface="Microsoft Sans Serif"/>
                          <a:cs typeface="Microsoft Sans Serif"/>
                        </a:rPr>
                        <a:t>hơi </a:t>
                      </a:r>
                      <a:r>
                        <a:rPr sz="2000" spc="35" dirty="0">
                          <a:latin typeface="Microsoft Sans Serif"/>
                          <a:cs typeface="Microsoft Sans Serif"/>
                        </a:rPr>
                        <a:t>khí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độc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nghề nghiệp,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các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hoá </a:t>
                      </a:r>
                      <a:r>
                        <a:rPr sz="2000" spc="-5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chất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6526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Các yếu tố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lúc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trẻ và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/hoặc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tiền</a:t>
                      </a:r>
                      <a:r>
                        <a:rPr sz="2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114" dirty="0">
                          <a:latin typeface="Microsoft Sans Serif"/>
                          <a:cs typeface="Microsoft Sans Serif"/>
                        </a:rPr>
                        <a:t>sử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gia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 đình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COPD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spc="95" dirty="0">
                          <a:latin typeface="Microsoft Sans Serif"/>
                          <a:cs typeface="Microsoft Sans Serif"/>
                        </a:rPr>
                        <a:t>Sơ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sinh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thiếu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cân,</a:t>
                      </a: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nhiễm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trùng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hô</a:t>
                      </a:r>
                      <a:r>
                        <a:rPr sz="2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hấp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lúc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niên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thiếu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0956" y="1357757"/>
            <a:ext cx="4295775" cy="2809875"/>
            <a:chOff x="290956" y="1357757"/>
            <a:chExt cx="4295775" cy="28098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59" y="1394460"/>
              <a:ext cx="4258818" cy="277291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5561" y="1372362"/>
              <a:ext cx="4229100" cy="2743200"/>
            </a:xfrm>
            <a:custGeom>
              <a:avLst/>
              <a:gdLst/>
              <a:ahLst/>
              <a:cxnLst/>
              <a:rect l="l" t="t" r="r" b="b"/>
              <a:pathLst>
                <a:path w="4229100" h="2743200">
                  <a:moveTo>
                    <a:pt x="3705605" y="0"/>
                  </a:moveTo>
                  <a:lnTo>
                    <a:pt x="523557" y="0"/>
                  </a:lnTo>
                  <a:lnTo>
                    <a:pt x="419353" y="7874"/>
                  </a:lnTo>
                  <a:lnTo>
                    <a:pt x="368515" y="19685"/>
                  </a:lnTo>
                  <a:lnTo>
                    <a:pt x="317690" y="35560"/>
                  </a:lnTo>
                  <a:lnTo>
                    <a:pt x="231279" y="75057"/>
                  </a:lnTo>
                  <a:lnTo>
                    <a:pt x="155028" y="132207"/>
                  </a:lnTo>
                  <a:lnTo>
                    <a:pt x="88950" y="199262"/>
                  </a:lnTo>
                  <a:lnTo>
                    <a:pt x="40665" y="278257"/>
                  </a:lnTo>
                  <a:lnTo>
                    <a:pt x="20332" y="317753"/>
                  </a:lnTo>
                  <a:lnTo>
                    <a:pt x="7620" y="363092"/>
                  </a:lnTo>
                  <a:lnTo>
                    <a:pt x="2540" y="406526"/>
                  </a:lnTo>
                  <a:lnTo>
                    <a:pt x="0" y="453898"/>
                  </a:lnTo>
                  <a:lnTo>
                    <a:pt x="0" y="2289302"/>
                  </a:lnTo>
                  <a:lnTo>
                    <a:pt x="2540" y="2336673"/>
                  </a:lnTo>
                  <a:lnTo>
                    <a:pt x="7620" y="2380107"/>
                  </a:lnTo>
                  <a:lnTo>
                    <a:pt x="20332" y="2423541"/>
                  </a:lnTo>
                  <a:lnTo>
                    <a:pt x="40665" y="2464943"/>
                  </a:lnTo>
                  <a:lnTo>
                    <a:pt x="88950" y="2543937"/>
                  </a:lnTo>
                  <a:lnTo>
                    <a:pt x="155028" y="2610993"/>
                  </a:lnTo>
                  <a:lnTo>
                    <a:pt x="231279" y="2668143"/>
                  </a:lnTo>
                  <a:lnTo>
                    <a:pt x="317690" y="2707640"/>
                  </a:lnTo>
                  <a:lnTo>
                    <a:pt x="368515" y="2723515"/>
                  </a:lnTo>
                  <a:lnTo>
                    <a:pt x="419353" y="2735326"/>
                  </a:lnTo>
                  <a:lnTo>
                    <a:pt x="523557" y="2743200"/>
                  </a:lnTo>
                  <a:lnTo>
                    <a:pt x="3705605" y="2743200"/>
                  </a:lnTo>
                  <a:lnTo>
                    <a:pt x="3809746" y="2735326"/>
                  </a:lnTo>
                  <a:lnTo>
                    <a:pt x="3860546" y="2723515"/>
                  </a:lnTo>
                  <a:lnTo>
                    <a:pt x="3911346" y="2707640"/>
                  </a:lnTo>
                  <a:lnTo>
                    <a:pt x="3997833" y="2668143"/>
                  </a:lnTo>
                  <a:lnTo>
                    <a:pt x="4074033" y="2610993"/>
                  </a:lnTo>
                  <a:lnTo>
                    <a:pt x="4140200" y="2543937"/>
                  </a:lnTo>
                  <a:lnTo>
                    <a:pt x="4188460" y="2464943"/>
                  </a:lnTo>
                  <a:lnTo>
                    <a:pt x="4206240" y="2423541"/>
                  </a:lnTo>
                  <a:lnTo>
                    <a:pt x="4221480" y="2380107"/>
                  </a:lnTo>
                  <a:lnTo>
                    <a:pt x="4226560" y="2336673"/>
                  </a:lnTo>
                  <a:lnTo>
                    <a:pt x="4229100" y="2289302"/>
                  </a:lnTo>
                  <a:lnTo>
                    <a:pt x="4229100" y="453898"/>
                  </a:lnTo>
                  <a:lnTo>
                    <a:pt x="4226560" y="406526"/>
                  </a:lnTo>
                  <a:lnTo>
                    <a:pt x="4221480" y="363092"/>
                  </a:lnTo>
                  <a:lnTo>
                    <a:pt x="4206240" y="317753"/>
                  </a:lnTo>
                  <a:lnTo>
                    <a:pt x="4188460" y="278257"/>
                  </a:lnTo>
                  <a:lnTo>
                    <a:pt x="4140200" y="199262"/>
                  </a:lnTo>
                  <a:lnTo>
                    <a:pt x="4074033" y="132207"/>
                  </a:lnTo>
                  <a:lnTo>
                    <a:pt x="3997833" y="75057"/>
                  </a:lnTo>
                  <a:lnTo>
                    <a:pt x="3911346" y="35560"/>
                  </a:lnTo>
                  <a:lnTo>
                    <a:pt x="3860546" y="19685"/>
                  </a:lnTo>
                  <a:lnTo>
                    <a:pt x="3809746" y="7874"/>
                  </a:lnTo>
                  <a:lnTo>
                    <a:pt x="370560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5561" y="1372362"/>
              <a:ext cx="4229100" cy="2743200"/>
            </a:xfrm>
            <a:custGeom>
              <a:avLst/>
              <a:gdLst/>
              <a:ahLst/>
              <a:cxnLst/>
              <a:rect l="l" t="t" r="r" b="b"/>
              <a:pathLst>
                <a:path w="4229100" h="2743200">
                  <a:moveTo>
                    <a:pt x="523557" y="0"/>
                  </a:moveTo>
                  <a:lnTo>
                    <a:pt x="470179" y="3937"/>
                  </a:lnTo>
                  <a:lnTo>
                    <a:pt x="419353" y="7874"/>
                  </a:lnTo>
                  <a:lnTo>
                    <a:pt x="368515" y="19685"/>
                  </a:lnTo>
                  <a:lnTo>
                    <a:pt x="317690" y="35560"/>
                  </a:lnTo>
                  <a:lnTo>
                    <a:pt x="231279" y="75057"/>
                  </a:lnTo>
                  <a:lnTo>
                    <a:pt x="155028" y="132207"/>
                  </a:lnTo>
                  <a:lnTo>
                    <a:pt x="88950" y="199262"/>
                  </a:lnTo>
                  <a:lnTo>
                    <a:pt x="40665" y="278257"/>
                  </a:lnTo>
                  <a:lnTo>
                    <a:pt x="20332" y="317753"/>
                  </a:lnTo>
                  <a:lnTo>
                    <a:pt x="7620" y="363092"/>
                  </a:lnTo>
                  <a:lnTo>
                    <a:pt x="2540" y="406526"/>
                  </a:lnTo>
                  <a:lnTo>
                    <a:pt x="0" y="453898"/>
                  </a:lnTo>
                  <a:lnTo>
                    <a:pt x="0" y="2289302"/>
                  </a:lnTo>
                  <a:lnTo>
                    <a:pt x="2540" y="2336673"/>
                  </a:lnTo>
                  <a:lnTo>
                    <a:pt x="7620" y="2380107"/>
                  </a:lnTo>
                  <a:lnTo>
                    <a:pt x="20332" y="2423541"/>
                  </a:lnTo>
                  <a:lnTo>
                    <a:pt x="40665" y="2464943"/>
                  </a:lnTo>
                  <a:lnTo>
                    <a:pt x="88950" y="2543937"/>
                  </a:lnTo>
                  <a:lnTo>
                    <a:pt x="155028" y="2610993"/>
                  </a:lnTo>
                  <a:lnTo>
                    <a:pt x="231279" y="2668143"/>
                  </a:lnTo>
                  <a:lnTo>
                    <a:pt x="317690" y="2707640"/>
                  </a:lnTo>
                  <a:lnTo>
                    <a:pt x="368515" y="2723515"/>
                  </a:lnTo>
                  <a:lnTo>
                    <a:pt x="419353" y="2735326"/>
                  </a:lnTo>
                  <a:lnTo>
                    <a:pt x="470179" y="2739263"/>
                  </a:lnTo>
                  <a:lnTo>
                    <a:pt x="523557" y="2743200"/>
                  </a:lnTo>
                  <a:lnTo>
                    <a:pt x="3705605" y="2743200"/>
                  </a:lnTo>
                  <a:lnTo>
                    <a:pt x="3758946" y="2739263"/>
                  </a:lnTo>
                  <a:lnTo>
                    <a:pt x="3809746" y="2735326"/>
                  </a:lnTo>
                  <a:lnTo>
                    <a:pt x="3860546" y="2723515"/>
                  </a:lnTo>
                  <a:lnTo>
                    <a:pt x="3911346" y="2707640"/>
                  </a:lnTo>
                  <a:lnTo>
                    <a:pt x="3997833" y="2668143"/>
                  </a:lnTo>
                  <a:lnTo>
                    <a:pt x="4074033" y="2610993"/>
                  </a:lnTo>
                  <a:lnTo>
                    <a:pt x="4140200" y="2543937"/>
                  </a:lnTo>
                  <a:lnTo>
                    <a:pt x="4188460" y="2464943"/>
                  </a:lnTo>
                  <a:lnTo>
                    <a:pt x="4206240" y="2423541"/>
                  </a:lnTo>
                  <a:lnTo>
                    <a:pt x="4221480" y="2380107"/>
                  </a:lnTo>
                  <a:lnTo>
                    <a:pt x="4226560" y="2336673"/>
                  </a:lnTo>
                  <a:lnTo>
                    <a:pt x="4229100" y="2289302"/>
                  </a:lnTo>
                  <a:lnTo>
                    <a:pt x="4229100" y="453898"/>
                  </a:lnTo>
                  <a:lnTo>
                    <a:pt x="4226560" y="406526"/>
                  </a:lnTo>
                  <a:lnTo>
                    <a:pt x="4221480" y="363092"/>
                  </a:lnTo>
                  <a:lnTo>
                    <a:pt x="4206240" y="317753"/>
                  </a:lnTo>
                  <a:lnTo>
                    <a:pt x="4188460" y="278257"/>
                  </a:lnTo>
                  <a:lnTo>
                    <a:pt x="4140200" y="199262"/>
                  </a:lnTo>
                  <a:lnTo>
                    <a:pt x="4074033" y="132207"/>
                  </a:lnTo>
                  <a:lnTo>
                    <a:pt x="3997833" y="75057"/>
                  </a:lnTo>
                  <a:lnTo>
                    <a:pt x="3911346" y="35560"/>
                  </a:lnTo>
                  <a:lnTo>
                    <a:pt x="3860546" y="19685"/>
                  </a:lnTo>
                  <a:lnTo>
                    <a:pt x="3809746" y="7874"/>
                  </a:lnTo>
                  <a:lnTo>
                    <a:pt x="3758946" y="3937"/>
                  </a:lnTo>
                  <a:lnTo>
                    <a:pt x="3705605" y="0"/>
                  </a:lnTo>
                  <a:lnTo>
                    <a:pt x="523557" y="0"/>
                  </a:lnTo>
                  <a:close/>
                </a:path>
              </a:pathLst>
            </a:custGeom>
            <a:ln w="28956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627" y="2197608"/>
              <a:ext cx="3870198" cy="6941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747" y="2807208"/>
              <a:ext cx="3260598" cy="69418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812" y="3447288"/>
              <a:ext cx="3257550" cy="69418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26770" y="1578305"/>
            <a:ext cx="3500120" cy="235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9935">
              <a:lnSpc>
                <a:spcPct val="100000"/>
              </a:lnSpc>
              <a:spcBef>
                <a:spcPts val="95"/>
              </a:spcBef>
            </a:pP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LÂM</a:t>
            </a:r>
            <a:r>
              <a:rPr sz="2800" b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SÀNG</a:t>
            </a:r>
            <a:endParaRPr sz="2800">
              <a:latin typeface="Arial"/>
              <a:cs typeface="Arial"/>
            </a:endParaRPr>
          </a:p>
          <a:p>
            <a:pPr marL="211454" marR="5080" indent="-199390">
              <a:lnSpc>
                <a:spcPct val="157700"/>
              </a:lnSpc>
              <a:spcBef>
                <a:spcPts val="254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2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85" dirty="0">
                <a:solidFill>
                  <a:srgbClr val="FFFFFF"/>
                </a:solidFill>
                <a:latin typeface="Arial"/>
                <a:cs typeface="Arial"/>
              </a:rPr>
              <a:t>kéo</a:t>
            </a:r>
            <a:r>
              <a:rPr sz="2600" b="1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85" dirty="0">
                <a:solidFill>
                  <a:srgbClr val="FFFFFF"/>
                </a:solidFill>
                <a:latin typeface="Arial"/>
                <a:cs typeface="Arial"/>
              </a:rPr>
              <a:t>dài</a:t>
            </a:r>
            <a:r>
              <a:rPr sz="2600" b="1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90" dirty="0">
                <a:solidFill>
                  <a:srgbClr val="FFFFFF"/>
                </a:solidFill>
                <a:latin typeface="Arial"/>
                <a:cs typeface="Arial"/>
              </a:rPr>
              <a:t>tái</a:t>
            </a:r>
            <a:r>
              <a:rPr sz="2600" b="1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đi</a:t>
            </a: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85" dirty="0">
                <a:solidFill>
                  <a:srgbClr val="FFFFFF"/>
                </a:solidFill>
                <a:latin typeface="Arial"/>
                <a:cs typeface="Arial"/>
              </a:rPr>
              <a:t>tái</a:t>
            </a:r>
            <a:r>
              <a:rPr sz="2600" b="1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lại </a:t>
            </a:r>
            <a:r>
              <a:rPr sz="2600" b="1" spc="-7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Khạc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đờm </a:t>
            </a:r>
            <a:r>
              <a:rPr sz="2600" b="1" spc="-85" dirty="0">
                <a:solidFill>
                  <a:srgbClr val="FFFFFF"/>
                </a:solidFill>
                <a:latin typeface="Arial"/>
                <a:cs typeface="Arial"/>
              </a:rPr>
              <a:t>kéo</a:t>
            </a:r>
            <a:r>
              <a:rPr sz="2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85" dirty="0">
                <a:solidFill>
                  <a:srgbClr val="FFFFFF"/>
                </a:solidFill>
                <a:latin typeface="Arial"/>
                <a:cs typeface="Arial"/>
              </a:rPr>
              <a:t>dài </a:t>
            </a:r>
            <a:r>
              <a:rPr sz="2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Khó</a:t>
            </a:r>
            <a:r>
              <a:rPr sz="2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thở</a:t>
            </a: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gắng</a:t>
            </a:r>
            <a:r>
              <a:rPr sz="2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sức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45735" y="1357757"/>
            <a:ext cx="4064000" cy="2837180"/>
            <a:chOff x="4745735" y="1357757"/>
            <a:chExt cx="4064000" cy="283718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17363" y="1394460"/>
              <a:ext cx="3992117" cy="280035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795265" y="1372362"/>
              <a:ext cx="3962400" cy="2771140"/>
            </a:xfrm>
            <a:custGeom>
              <a:avLst/>
              <a:gdLst/>
              <a:ahLst/>
              <a:cxnLst/>
              <a:rect l="l" t="t" r="r" b="b"/>
              <a:pathLst>
                <a:path w="3962400" h="2771140">
                  <a:moveTo>
                    <a:pt x="3589274" y="0"/>
                  </a:moveTo>
                  <a:lnTo>
                    <a:pt x="372999" y="0"/>
                  </a:lnTo>
                  <a:lnTo>
                    <a:pt x="336550" y="3555"/>
                  </a:lnTo>
                  <a:lnTo>
                    <a:pt x="298450" y="10540"/>
                  </a:lnTo>
                  <a:lnTo>
                    <a:pt x="261874" y="20954"/>
                  </a:lnTo>
                  <a:lnTo>
                    <a:pt x="226949" y="34925"/>
                  </a:lnTo>
                  <a:lnTo>
                    <a:pt x="196850" y="56007"/>
                  </a:lnTo>
                  <a:lnTo>
                    <a:pt x="165100" y="76962"/>
                  </a:lnTo>
                  <a:lnTo>
                    <a:pt x="111125" y="134620"/>
                  </a:lnTo>
                  <a:lnTo>
                    <a:pt x="61849" y="201167"/>
                  </a:lnTo>
                  <a:lnTo>
                    <a:pt x="44450" y="239649"/>
                  </a:lnTo>
                  <a:lnTo>
                    <a:pt x="28575" y="278129"/>
                  </a:lnTo>
                  <a:lnTo>
                    <a:pt x="15875" y="321817"/>
                  </a:lnTo>
                  <a:lnTo>
                    <a:pt x="7874" y="367284"/>
                  </a:lnTo>
                  <a:lnTo>
                    <a:pt x="1524" y="412750"/>
                  </a:lnTo>
                  <a:lnTo>
                    <a:pt x="0" y="459993"/>
                  </a:lnTo>
                  <a:lnTo>
                    <a:pt x="0" y="2307082"/>
                  </a:lnTo>
                  <a:lnTo>
                    <a:pt x="1524" y="2354326"/>
                  </a:lnTo>
                  <a:lnTo>
                    <a:pt x="7874" y="2399792"/>
                  </a:lnTo>
                  <a:lnTo>
                    <a:pt x="15875" y="2445258"/>
                  </a:lnTo>
                  <a:lnTo>
                    <a:pt x="28575" y="2487295"/>
                  </a:lnTo>
                  <a:lnTo>
                    <a:pt x="44450" y="2527554"/>
                  </a:lnTo>
                  <a:lnTo>
                    <a:pt x="61849" y="2566035"/>
                  </a:lnTo>
                  <a:lnTo>
                    <a:pt x="111125" y="2635885"/>
                  </a:lnTo>
                  <a:lnTo>
                    <a:pt x="165100" y="2693670"/>
                  </a:lnTo>
                  <a:lnTo>
                    <a:pt x="196850" y="2714625"/>
                  </a:lnTo>
                  <a:lnTo>
                    <a:pt x="226949" y="2735707"/>
                  </a:lnTo>
                  <a:lnTo>
                    <a:pt x="261874" y="2749677"/>
                  </a:lnTo>
                  <a:lnTo>
                    <a:pt x="298450" y="2760091"/>
                  </a:lnTo>
                  <a:lnTo>
                    <a:pt x="336550" y="2767076"/>
                  </a:lnTo>
                  <a:lnTo>
                    <a:pt x="372999" y="2770632"/>
                  </a:lnTo>
                  <a:lnTo>
                    <a:pt x="3589274" y="2770632"/>
                  </a:lnTo>
                  <a:lnTo>
                    <a:pt x="3629025" y="2767076"/>
                  </a:lnTo>
                  <a:lnTo>
                    <a:pt x="3700399" y="2749677"/>
                  </a:lnTo>
                  <a:lnTo>
                    <a:pt x="3768725" y="2714625"/>
                  </a:lnTo>
                  <a:lnTo>
                    <a:pt x="3854450" y="2635885"/>
                  </a:lnTo>
                  <a:lnTo>
                    <a:pt x="3900424" y="2566035"/>
                  </a:lnTo>
                  <a:lnTo>
                    <a:pt x="3916299" y="2527554"/>
                  </a:lnTo>
                  <a:lnTo>
                    <a:pt x="3933825" y="2487295"/>
                  </a:lnTo>
                  <a:lnTo>
                    <a:pt x="3944874" y="2445258"/>
                  </a:lnTo>
                  <a:lnTo>
                    <a:pt x="3954399" y="2399792"/>
                  </a:lnTo>
                  <a:lnTo>
                    <a:pt x="3959225" y="2354326"/>
                  </a:lnTo>
                  <a:lnTo>
                    <a:pt x="3962400" y="2307082"/>
                  </a:lnTo>
                  <a:lnTo>
                    <a:pt x="3962400" y="459993"/>
                  </a:lnTo>
                  <a:lnTo>
                    <a:pt x="3959225" y="412750"/>
                  </a:lnTo>
                  <a:lnTo>
                    <a:pt x="3954399" y="367284"/>
                  </a:lnTo>
                  <a:lnTo>
                    <a:pt x="3944874" y="321817"/>
                  </a:lnTo>
                  <a:lnTo>
                    <a:pt x="3933825" y="278129"/>
                  </a:lnTo>
                  <a:lnTo>
                    <a:pt x="3916299" y="239649"/>
                  </a:lnTo>
                  <a:lnTo>
                    <a:pt x="3900424" y="201167"/>
                  </a:lnTo>
                  <a:lnTo>
                    <a:pt x="3854450" y="134620"/>
                  </a:lnTo>
                  <a:lnTo>
                    <a:pt x="3800475" y="76962"/>
                  </a:lnTo>
                  <a:lnTo>
                    <a:pt x="3735324" y="34925"/>
                  </a:lnTo>
                  <a:lnTo>
                    <a:pt x="3665474" y="10540"/>
                  </a:lnTo>
                  <a:lnTo>
                    <a:pt x="3629025" y="3555"/>
                  </a:lnTo>
                  <a:lnTo>
                    <a:pt x="358927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95265" y="1372362"/>
              <a:ext cx="3962400" cy="2771140"/>
            </a:xfrm>
            <a:custGeom>
              <a:avLst/>
              <a:gdLst/>
              <a:ahLst/>
              <a:cxnLst/>
              <a:rect l="l" t="t" r="r" b="b"/>
              <a:pathLst>
                <a:path w="3962400" h="2771140">
                  <a:moveTo>
                    <a:pt x="372999" y="0"/>
                  </a:moveTo>
                  <a:lnTo>
                    <a:pt x="298450" y="10540"/>
                  </a:lnTo>
                  <a:lnTo>
                    <a:pt x="226949" y="34925"/>
                  </a:lnTo>
                  <a:lnTo>
                    <a:pt x="196850" y="56007"/>
                  </a:lnTo>
                  <a:lnTo>
                    <a:pt x="165100" y="76962"/>
                  </a:lnTo>
                  <a:lnTo>
                    <a:pt x="111125" y="134620"/>
                  </a:lnTo>
                  <a:lnTo>
                    <a:pt x="61849" y="201167"/>
                  </a:lnTo>
                  <a:lnTo>
                    <a:pt x="44450" y="239649"/>
                  </a:lnTo>
                  <a:lnTo>
                    <a:pt x="28575" y="278129"/>
                  </a:lnTo>
                  <a:lnTo>
                    <a:pt x="15875" y="321817"/>
                  </a:lnTo>
                  <a:lnTo>
                    <a:pt x="7874" y="367284"/>
                  </a:lnTo>
                  <a:lnTo>
                    <a:pt x="1524" y="412750"/>
                  </a:lnTo>
                  <a:lnTo>
                    <a:pt x="0" y="459993"/>
                  </a:lnTo>
                  <a:lnTo>
                    <a:pt x="0" y="2307082"/>
                  </a:lnTo>
                  <a:lnTo>
                    <a:pt x="1524" y="2354326"/>
                  </a:lnTo>
                  <a:lnTo>
                    <a:pt x="7874" y="2399792"/>
                  </a:lnTo>
                  <a:lnTo>
                    <a:pt x="15875" y="2445258"/>
                  </a:lnTo>
                  <a:lnTo>
                    <a:pt x="28575" y="2487295"/>
                  </a:lnTo>
                  <a:lnTo>
                    <a:pt x="44450" y="2527554"/>
                  </a:lnTo>
                  <a:lnTo>
                    <a:pt x="61849" y="2566035"/>
                  </a:lnTo>
                  <a:lnTo>
                    <a:pt x="111125" y="2635885"/>
                  </a:lnTo>
                  <a:lnTo>
                    <a:pt x="165100" y="2693670"/>
                  </a:lnTo>
                  <a:lnTo>
                    <a:pt x="196850" y="2714625"/>
                  </a:lnTo>
                  <a:lnTo>
                    <a:pt x="226949" y="2735707"/>
                  </a:lnTo>
                  <a:lnTo>
                    <a:pt x="261874" y="2749677"/>
                  </a:lnTo>
                  <a:lnTo>
                    <a:pt x="298450" y="2760091"/>
                  </a:lnTo>
                  <a:lnTo>
                    <a:pt x="336550" y="2767076"/>
                  </a:lnTo>
                  <a:lnTo>
                    <a:pt x="372999" y="2770632"/>
                  </a:lnTo>
                  <a:lnTo>
                    <a:pt x="3589274" y="2770632"/>
                  </a:lnTo>
                  <a:lnTo>
                    <a:pt x="3629025" y="2767076"/>
                  </a:lnTo>
                  <a:lnTo>
                    <a:pt x="3700399" y="2749677"/>
                  </a:lnTo>
                  <a:lnTo>
                    <a:pt x="3768725" y="2714625"/>
                  </a:lnTo>
                  <a:lnTo>
                    <a:pt x="3854450" y="2635885"/>
                  </a:lnTo>
                  <a:lnTo>
                    <a:pt x="3900424" y="2566035"/>
                  </a:lnTo>
                  <a:lnTo>
                    <a:pt x="3916299" y="2527554"/>
                  </a:lnTo>
                  <a:lnTo>
                    <a:pt x="3933825" y="2487295"/>
                  </a:lnTo>
                  <a:lnTo>
                    <a:pt x="3944874" y="2445258"/>
                  </a:lnTo>
                  <a:lnTo>
                    <a:pt x="3954399" y="2399792"/>
                  </a:lnTo>
                  <a:lnTo>
                    <a:pt x="3959225" y="2354326"/>
                  </a:lnTo>
                  <a:lnTo>
                    <a:pt x="3962400" y="2307082"/>
                  </a:lnTo>
                  <a:lnTo>
                    <a:pt x="3962400" y="459993"/>
                  </a:lnTo>
                  <a:lnTo>
                    <a:pt x="3959225" y="412750"/>
                  </a:lnTo>
                  <a:lnTo>
                    <a:pt x="3954399" y="367284"/>
                  </a:lnTo>
                  <a:lnTo>
                    <a:pt x="3944874" y="321817"/>
                  </a:lnTo>
                  <a:lnTo>
                    <a:pt x="3933825" y="278129"/>
                  </a:lnTo>
                  <a:lnTo>
                    <a:pt x="3916299" y="239649"/>
                  </a:lnTo>
                  <a:lnTo>
                    <a:pt x="3900424" y="201167"/>
                  </a:lnTo>
                  <a:lnTo>
                    <a:pt x="3854450" y="134620"/>
                  </a:lnTo>
                  <a:lnTo>
                    <a:pt x="3800475" y="76962"/>
                  </a:lnTo>
                  <a:lnTo>
                    <a:pt x="3735324" y="34925"/>
                  </a:lnTo>
                  <a:lnTo>
                    <a:pt x="3665474" y="10540"/>
                  </a:lnTo>
                  <a:lnTo>
                    <a:pt x="3589274" y="0"/>
                  </a:lnTo>
                  <a:lnTo>
                    <a:pt x="372999" y="0"/>
                  </a:lnTo>
                  <a:close/>
                </a:path>
              </a:pathLst>
            </a:custGeom>
            <a:ln w="28956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45735" y="2197608"/>
              <a:ext cx="3958590" cy="69418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45735" y="2837688"/>
              <a:ext cx="3792473" cy="69418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00599" y="3471672"/>
              <a:ext cx="3608070" cy="69418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4921122" y="1575561"/>
            <a:ext cx="3555365" cy="2385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6379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YẾU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TỐ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NGUY</a:t>
            </a:r>
            <a:r>
              <a:rPr sz="28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CƠ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60700"/>
              </a:lnSpc>
              <a:spcBef>
                <a:spcPts val="180"/>
              </a:spcBef>
            </a:pPr>
            <a:r>
              <a:rPr sz="2600" b="1" spc="-60" dirty="0">
                <a:solidFill>
                  <a:srgbClr val="FFFFFF"/>
                </a:solidFill>
                <a:latin typeface="Arial"/>
                <a:cs typeface="Arial"/>
              </a:rPr>
              <a:t>Hút</a:t>
            </a:r>
            <a:r>
              <a:rPr sz="2600" b="1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thuốc</a:t>
            </a:r>
            <a:r>
              <a:rPr sz="2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lá,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 thuốc</a:t>
            </a:r>
            <a:r>
              <a:rPr sz="2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85" dirty="0">
                <a:solidFill>
                  <a:srgbClr val="FFFFFF"/>
                </a:solidFill>
                <a:latin typeface="Arial"/>
                <a:cs typeface="Arial"/>
              </a:rPr>
              <a:t>lào </a:t>
            </a:r>
            <a:r>
              <a:rPr sz="2600" b="1" spc="-7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Tiếp </a:t>
            </a:r>
            <a:r>
              <a:rPr sz="2600" b="1" spc="-60" dirty="0">
                <a:solidFill>
                  <a:srgbClr val="FFFFFF"/>
                </a:solidFill>
                <a:latin typeface="Arial"/>
                <a:cs typeface="Arial"/>
              </a:rPr>
              <a:t>xúc</a:t>
            </a:r>
            <a:r>
              <a:rPr sz="2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nghề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nghiệp </a:t>
            </a:r>
            <a:r>
              <a:rPr sz="2600" b="1" spc="-7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Ô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nhiễm</a:t>
            </a:r>
            <a:r>
              <a:rPr sz="2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môi</a:t>
            </a: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trường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680716" y="4200144"/>
            <a:ext cx="3617595" cy="578485"/>
            <a:chOff x="2680716" y="4200144"/>
            <a:chExt cx="3617595" cy="57848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91384" y="4248924"/>
              <a:ext cx="3606546" cy="52957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718816" y="4238244"/>
              <a:ext cx="3529965" cy="490855"/>
            </a:xfrm>
            <a:custGeom>
              <a:avLst/>
              <a:gdLst/>
              <a:ahLst/>
              <a:cxnLst/>
              <a:rect l="l" t="t" r="r" b="b"/>
              <a:pathLst>
                <a:path w="3529965" h="490854">
                  <a:moveTo>
                    <a:pt x="3529583" y="0"/>
                  </a:moveTo>
                  <a:lnTo>
                    <a:pt x="3524844" y="44104"/>
                  </a:lnTo>
                  <a:lnTo>
                    <a:pt x="3511181" y="85614"/>
                  </a:lnTo>
                  <a:lnTo>
                    <a:pt x="3489423" y="123839"/>
                  </a:lnTo>
                  <a:lnTo>
                    <a:pt x="3460404" y="158084"/>
                  </a:lnTo>
                  <a:lnTo>
                    <a:pt x="3424952" y="187656"/>
                  </a:lnTo>
                  <a:lnTo>
                    <a:pt x="3383900" y="211864"/>
                  </a:lnTo>
                  <a:lnTo>
                    <a:pt x="3338079" y="230013"/>
                  </a:lnTo>
                  <a:lnTo>
                    <a:pt x="3288319" y="241410"/>
                  </a:lnTo>
                  <a:lnTo>
                    <a:pt x="3235451" y="245363"/>
                  </a:lnTo>
                  <a:lnTo>
                    <a:pt x="2058923" y="245363"/>
                  </a:lnTo>
                  <a:lnTo>
                    <a:pt x="2006056" y="249317"/>
                  </a:lnTo>
                  <a:lnTo>
                    <a:pt x="1956296" y="260714"/>
                  </a:lnTo>
                  <a:lnTo>
                    <a:pt x="1910475" y="278863"/>
                  </a:lnTo>
                  <a:lnTo>
                    <a:pt x="1869423" y="303071"/>
                  </a:lnTo>
                  <a:lnTo>
                    <a:pt x="1833971" y="332643"/>
                  </a:lnTo>
                  <a:lnTo>
                    <a:pt x="1804952" y="366888"/>
                  </a:lnTo>
                  <a:lnTo>
                    <a:pt x="1783194" y="405113"/>
                  </a:lnTo>
                  <a:lnTo>
                    <a:pt x="1769531" y="446623"/>
                  </a:lnTo>
                  <a:lnTo>
                    <a:pt x="1764792" y="490727"/>
                  </a:lnTo>
                  <a:lnTo>
                    <a:pt x="1760052" y="446623"/>
                  </a:lnTo>
                  <a:lnTo>
                    <a:pt x="1746389" y="405113"/>
                  </a:lnTo>
                  <a:lnTo>
                    <a:pt x="1724631" y="366888"/>
                  </a:lnTo>
                  <a:lnTo>
                    <a:pt x="1695612" y="332643"/>
                  </a:lnTo>
                  <a:lnTo>
                    <a:pt x="1660160" y="303071"/>
                  </a:lnTo>
                  <a:lnTo>
                    <a:pt x="1619108" y="278863"/>
                  </a:lnTo>
                  <a:lnTo>
                    <a:pt x="1573287" y="260714"/>
                  </a:lnTo>
                  <a:lnTo>
                    <a:pt x="1523527" y="249317"/>
                  </a:lnTo>
                  <a:lnTo>
                    <a:pt x="1470659" y="245363"/>
                  </a:lnTo>
                  <a:lnTo>
                    <a:pt x="294131" y="245363"/>
                  </a:lnTo>
                  <a:lnTo>
                    <a:pt x="241264" y="241410"/>
                  </a:lnTo>
                  <a:lnTo>
                    <a:pt x="191504" y="230013"/>
                  </a:lnTo>
                  <a:lnTo>
                    <a:pt x="145683" y="211864"/>
                  </a:lnTo>
                  <a:lnTo>
                    <a:pt x="104631" y="187656"/>
                  </a:lnTo>
                  <a:lnTo>
                    <a:pt x="69179" y="158084"/>
                  </a:lnTo>
                  <a:lnTo>
                    <a:pt x="40160" y="123839"/>
                  </a:lnTo>
                  <a:lnTo>
                    <a:pt x="18402" y="85614"/>
                  </a:lnTo>
                  <a:lnTo>
                    <a:pt x="4739" y="44104"/>
                  </a:lnTo>
                  <a:lnTo>
                    <a:pt x="0" y="0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40207" y="4866132"/>
            <a:ext cx="8789035" cy="1262380"/>
            <a:chOff x="140207" y="4866132"/>
            <a:chExt cx="8789035" cy="1262380"/>
          </a:xfrm>
        </p:grpSpPr>
        <p:sp>
          <p:nvSpPr>
            <p:cNvPr id="22" name="object 22"/>
            <p:cNvSpPr/>
            <p:nvPr/>
          </p:nvSpPr>
          <p:spPr>
            <a:xfrm>
              <a:off x="153161" y="4879086"/>
              <a:ext cx="8763000" cy="1236345"/>
            </a:xfrm>
            <a:custGeom>
              <a:avLst/>
              <a:gdLst/>
              <a:ahLst/>
              <a:cxnLst/>
              <a:rect l="l" t="t" r="r" b="b"/>
              <a:pathLst>
                <a:path w="8763000" h="1236345">
                  <a:moveTo>
                    <a:pt x="8557006" y="0"/>
                  </a:moveTo>
                  <a:lnTo>
                    <a:pt x="205994" y="0"/>
                  </a:lnTo>
                  <a:lnTo>
                    <a:pt x="158761" y="5439"/>
                  </a:lnTo>
                  <a:lnTo>
                    <a:pt x="115403" y="20933"/>
                  </a:lnTo>
                  <a:lnTo>
                    <a:pt x="77155" y="45246"/>
                  </a:lnTo>
                  <a:lnTo>
                    <a:pt x="45254" y="77144"/>
                  </a:lnTo>
                  <a:lnTo>
                    <a:pt x="20937" y="115392"/>
                  </a:lnTo>
                  <a:lnTo>
                    <a:pt x="5440" y="158753"/>
                  </a:lnTo>
                  <a:lnTo>
                    <a:pt x="0" y="205994"/>
                  </a:lnTo>
                  <a:lnTo>
                    <a:pt x="0" y="1029969"/>
                  </a:lnTo>
                  <a:lnTo>
                    <a:pt x="5440" y="1077202"/>
                  </a:lnTo>
                  <a:lnTo>
                    <a:pt x="20937" y="1120560"/>
                  </a:lnTo>
                  <a:lnTo>
                    <a:pt x="45254" y="1158808"/>
                  </a:lnTo>
                  <a:lnTo>
                    <a:pt x="77155" y="1190709"/>
                  </a:lnTo>
                  <a:lnTo>
                    <a:pt x="115403" y="1215026"/>
                  </a:lnTo>
                  <a:lnTo>
                    <a:pt x="158761" y="1230523"/>
                  </a:lnTo>
                  <a:lnTo>
                    <a:pt x="205994" y="1235964"/>
                  </a:lnTo>
                  <a:lnTo>
                    <a:pt x="8557006" y="1235964"/>
                  </a:lnTo>
                  <a:lnTo>
                    <a:pt x="8604246" y="1230523"/>
                  </a:lnTo>
                  <a:lnTo>
                    <a:pt x="8647607" y="1215026"/>
                  </a:lnTo>
                  <a:lnTo>
                    <a:pt x="8685855" y="1190709"/>
                  </a:lnTo>
                  <a:lnTo>
                    <a:pt x="8717753" y="1158808"/>
                  </a:lnTo>
                  <a:lnTo>
                    <a:pt x="8742066" y="1120560"/>
                  </a:lnTo>
                  <a:lnTo>
                    <a:pt x="8757560" y="1077202"/>
                  </a:lnTo>
                  <a:lnTo>
                    <a:pt x="8763000" y="1029969"/>
                  </a:lnTo>
                  <a:lnTo>
                    <a:pt x="8763000" y="205994"/>
                  </a:lnTo>
                  <a:lnTo>
                    <a:pt x="8757560" y="158753"/>
                  </a:lnTo>
                  <a:lnTo>
                    <a:pt x="8742066" y="115392"/>
                  </a:lnTo>
                  <a:lnTo>
                    <a:pt x="8717753" y="77144"/>
                  </a:lnTo>
                  <a:lnTo>
                    <a:pt x="8685855" y="45246"/>
                  </a:lnTo>
                  <a:lnTo>
                    <a:pt x="8647607" y="20933"/>
                  </a:lnTo>
                  <a:lnTo>
                    <a:pt x="8604246" y="5439"/>
                  </a:lnTo>
                  <a:lnTo>
                    <a:pt x="855700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3161" y="4879086"/>
              <a:ext cx="8763000" cy="1236345"/>
            </a:xfrm>
            <a:custGeom>
              <a:avLst/>
              <a:gdLst/>
              <a:ahLst/>
              <a:cxnLst/>
              <a:rect l="l" t="t" r="r" b="b"/>
              <a:pathLst>
                <a:path w="8763000" h="1236345">
                  <a:moveTo>
                    <a:pt x="0" y="205994"/>
                  </a:moveTo>
                  <a:lnTo>
                    <a:pt x="5440" y="158753"/>
                  </a:lnTo>
                  <a:lnTo>
                    <a:pt x="20937" y="115392"/>
                  </a:lnTo>
                  <a:lnTo>
                    <a:pt x="45254" y="77144"/>
                  </a:lnTo>
                  <a:lnTo>
                    <a:pt x="77155" y="45246"/>
                  </a:lnTo>
                  <a:lnTo>
                    <a:pt x="115403" y="20933"/>
                  </a:lnTo>
                  <a:lnTo>
                    <a:pt x="158761" y="5439"/>
                  </a:lnTo>
                  <a:lnTo>
                    <a:pt x="205994" y="0"/>
                  </a:lnTo>
                  <a:lnTo>
                    <a:pt x="8557006" y="0"/>
                  </a:lnTo>
                  <a:lnTo>
                    <a:pt x="8604246" y="5439"/>
                  </a:lnTo>
                  <a:lnTo>
                    <a:pt x="8647607" y="20933"/>
                  </a:lnTo>
                  <a:lnTo>
                    <a:pt x="8685855" y="45246"/>
                  </a:lnTo>
                  <a:lnTo>
                    <a:pt x="8717753" y="77144"/>
                  </a:lnTo>
                  <a:lnTo>
                    <a:pt x="8742066" y="115392"/>
                  </a:lnTo>
                  <a:lnTo>
                    <a:pt x="8757560" y="158753"/>
                  </a:lnTo>
                  <a:lnTo>
                    <a:pt x="8763000" y="205994"/>
                  </a:lnTo>
                  <a:lnTo>
                    <a:pt x="8763000" y="1029969"/>
                  </a:lnTo>
                  <a:lnTo>
                    <a:pt x="8757560" y="1077202"/>
                  </a:lnTo>
                  <a:lnTo>
                    <a:pt x="8742066" y="1120560"/>
                  </a:lnTo>
                  <a:lnTo>
                    <a:pt x="8717753" y="1158808"/>
                  </a:lnTo>
                  <a:lnTo>
                    <a:pt x="8685855" y="1190709"/>
                  </a:lnTo>
                  <a:lnTo>
                    <a:pt x="8647607" y="1215026"/>
                  </a:lnTo>
                  <a:lnTo>
                    <a:pt x="8604246" y="1230523"/>
                  </a:lnTo>
                  <a:lnTo>
                    <a:pt x="8557006" y="1235964"/>
                  </a:lnTo>
                  <a:lnTo>
                    <a:pt x="205994" y="1235964"/>
                  </a:lnTo>
                  <a:lnTo>
                    <a:pt x="158761" y="1230523"/>
                  </a:lnTo>
                  <a:lnTo>
                    <a:pt x="115403" y="1215026"/>
                  </a:lnTo>
                  <a:lnTo>
                    <a:pt x="77155" y="1190709"/>
                  </a:lnTo>
                  <a:lnTo>
                    <a:pt x="45254" y="1158808"/>
                  </a:lnTo>
                  <a:lnTo>
                    <a:pt x="20937" y="1120560"/>
                  </a:lnTo>
                  <a:lnTo>
                    <a:pt x="5440" y="1077202"/>
                  </a:lnTo>
                  <a:lnTo>
                    <a:pt x="0" y="1029969"/>
                  </a:lnTo>
                  <a:lnTo>
                    <a:pt x="0" y="20599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82015" y="5111241"/>
            <a:ext cx="83058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0685" marR="5080" indent="-165862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latin typeface="Arial"/>
                <a:cs typeface="Arial"/>
              </a:rPr>
              <a:t>RLTKTN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40" dirty="0">
                <a:latin typeface="Arial"/>
                <a:cs typeface="Arial"/>
              </a:rPr>
              <a:t>không</a:t>
            </a:r>
            <a:r>
              <a:rPr sz="2400" b="1" spc="1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hồi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phục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sau </a:t>
            </a:r>
            <a:r>
              <a:rPr sz="2400" b="1" dirty="0">
                <a:latin typeface="Arial"/>
                <a:cs typeface="Arial"/>
              </a:rPr>
              <a:t>nghiệm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65" dirty="0">
                <a:latin typeface="Arial"/>
                <a:cs typeface="Arial"/>
              </a:rPr>
              <a:t>pháp</a:t>
            </a:r>
            <a:r>
              <a:rPr sz="2400" b="1" spc="215" dirty="0">
                <a:latin typeface="Arial"/>
                <a:cs typeface="Arial"/>
              </a:rPr>
              <a:t> </a:t>
            </a:r>
            <a:r>
              <a:rPr sz="2400" b="1" spc="-60" dirty="0">
                <a:latin typeface="Arial"/>
                <a:cs typeface="Arial"/>
              </a:rPr>
              <a:t>giãn</a:t>
            </a:r>
            <a:r>
              <a:rPr sz="2400" b="1" spc="2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phế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quản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chỉ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số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Gaensler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(FEV1/FVC)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&lt;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70%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634390" y="295783"/>
            <a:ext cx="7875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CHẨN</a:t>
            </a:r>
            <a:r>
              <a:rPr sz="3600" spc="-30" dirty="0"/>
              <a:t> </a:t>
            </a:r>
            <a:r>
              <a:rPr sz="3600" spc="-5" dirty="0"/>
              <a:t>ĐOÁN</a:t>
            </a:r>
            <a:r>
              <a:rPr sz="3600" spc="-20" dirty="0"/>
              <a:t> </a:t>
            </a:r>
            <a:r>
              <a:rPr sz="3600" spc="-5" dirty="0"/>
              <a:t>COPD</a:t>
            </a:r>
            <a:r>
              <a:rPr sz="3600" spc="-15" dirty="0"/>
              <a:t> </a:t>
            </a:r>
            <a:r>
              <a:rPr sz="3600" dirty="0"/>
              <a:t>NHƯ</a:t>
            </a:r>
            <a:r>
              <a:rPr sz="3600" spc="-30" dirty="0"/>
              <a:t> </a:t>
            </a:r>
            <a:r>
              <a:rPr sz="3600" dirty="0"/>
              <a:t>THẾ</a:t>
            </a:r>
            <a:r>
              <a:rPr sz="3600" spc="-10" dirty="0"/>
              <a:t> </a:t>
            </a:r>
            <a:r>
              <a:rPr sz="3600" dirty="0"/>
              <a:t>NÀO</a:t>
            </a:r>
            <a:r>
              <a:rPr sz="3600" b="0" dirty="0">
                <a:latin typeface="Microsoft Sans Serif"/>
                <a:cs typeface="Microsoft Sans Serif"/>
              </a:rPr>
              <a:t>?</a:t>
            </a:r>
            <a:endParaRPr sz="3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091" y="522478"/>
            <a:ext cx="6605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ĐÁNH</a:t>
            </a:r>
            <a:r>
              <a:rPr sz="3600" spc="-30" dirty="0"/>
              <a:t> </a:t>
            </a:r>
            <a:r>
              <a:rPr sz="3600" spc="-5" dirty="0"/>
              <a:t>GIÁ</a:t>
            </a:r>
            <a:r>
              <a:rPr sz="3600" spc="-10" dirty="0"/>
              <a:t> </a:t>
            </a:r>
            <a:r>
              <a:rPr sz="3600" spc="-5" dirty="0"/>
              <a:t>BỆNH</a:t>
            </a:r>
            <a:r>
              <a:rPr sz="3600" spc="-10" dirty="0"/>
              <a:t> </a:t>
            </a:r>
            <a:r>
              <a:rPr sz="3600" spc="-15" dirty="0"/>
              <a:t>NHÂN</a:t>
            </a:r>
            <a:r>
              <a:rPr sz="3600" spc="25" dirty="0"/>
              <a:t> </a:t>
            </a:r>
            <a:r>
              <a:rPr sz="3600" spc="-5" dirty="0"/>
              <a:t>COPD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21640" y="1480265"/>
            <a:ext cx="267970" cy="112395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2400" dirty="0"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400" dirty="0"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7240" y="1690116"/>
            <a:ext cx="5384800" cy="37211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75"/>
              </a:lnSpc>
            </a:pPr>
            <a:r>
              <a:rPr sz="2400" dirty="0">
                <a:latin typeface="Calibri"/>
                <a:cs typeface="Calibri"/>
              </a:rPr>
              <a:t>Mức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độ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nặng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của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triệu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chứng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90" dirty="0">
                <a:latin typeface="Calibri"/>
                <a:cs typeface="Calibri"/>
              </a:rPr>
              <a:t>(CAT,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mMRC)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7240" y="2238755"/>
            <a:ext cx="5953125" cy="37211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75"/>
              </a:lnSpc>
            </a:pPr>
            <a:r>
              <a:rPr sz="2400" spc="-10" dirty="0">
                <a:latin typeface="Calibri"/>
                <a:cs typeface="Calibri"/>
              </a:rPr>
              <a:t>TS. </a:t>
            </a:r>
            <a:r>
              <a:rPr sz="2400" dirty="0">
                <a:latin typeface="Calibri"/>
                <a:cs typeface="Calibri"/>
              </a:rPr>
              <a:t>đợt</a:t>
            </a:r>
            <a:r>
              <a:rPr sz="2400" spc="-10" dirty="0">
                <a:latin typeface="Calibri"/>
                <a:cs typeface="Calibri"/>
              </a:rPr>
              <a:t> cấp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trung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bình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và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nặng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trong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năm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trước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579222"/>
            <a:ext cx="7865109" cy="3317875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53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Xn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máu: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CTM,</a:t>
            </a:r>
            <a:r>
              <a:rPr sz="2400" spc="-10" dirty="0">
                <a:latin typeface="Calibri"/>
                <a:cs typeface="Calibri"/>
              </a:rPr>
              <a:t> glucose</a:t>
            </a:r>
            <a:r>
              <a:rPr sz="2400" spc="-5" dirty="0">
                <a:latin typeface="Calibri"/>
                <a:cs typeface="Calibri"/>
              </a:rPr>
              <a:t> HbA1C,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lipid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máu,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anpha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1ATT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RL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thông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khí </a:t>
            </a:r>
            <a:r>
              <a:rPr sz="2400" spc="-10" dirty="0">
                <a:latin typeface="Calibri"/>
                <a:cs typeface="Calibri"/>
              </a:rPr>
              <a:t>tắc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nghẽn, </a:t>
            </a:r>
            <a:r>
              <a:rPr sz="2400" dirty="0">
                <a:latin typeface="Calibri"/>
                <a:cs typeface="Calibri"/>
              </a:rPr>
              <a:t>mức</a:t>
            </a:r>
            <a:r>
              <a:rPr sz="2400" spc="-5" dirty="0">
                <a:latin typeface="Calibri"/>
                <a:cs typeface="Calibri"/>
              </a:rPr>
              <a:t> độ</a:t>
            </a:r>
            <a:r>
              <a:rPr sz="2400" spc="-10" dirty="0">
                <a:latin typeface="Calibri"/>
                <a:cs typeface="Calibri"/>
              </a:rPr>
              <a:t> tắc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nghẽn, </a:t>
            </a:r>
            <a:r>
              <a:rPr sz="2400" dirty="0">
                <a:latin typeface="Calibri"/>
                <a:cs typeface="Calibri"/>
              </a:rPr>
              <a:t>ứ </a:t>
            </a:r>
            <a:r>
              <a:rPr sz="2400" spc="-5" dirty="0">
                <a:latin typeface="Calibri"/>
                <a:cs typeface="Calibri"/>
              </a:rPr>
              <a:t>khí:</a:t>
            </a:r>
            <a:r>
              <a:rPr sz="2400" spc="-10" dirty="0">
                <a:latin typeface="Calibri"/>
                <a:cs typeface="Calibri"/>
              </a:rPr>
              <a:t> FEV1/FVC,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Calibri"/>
                <a:cs typeface="Calibri"/>
              </a:rPr>
              <a:t>FEV1,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TLC,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RV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15" dirty="0">
                <a:latin typeface="Calibri"/>
                <a:cs typeface="Calibri"/>
              </a:rPr>
              <a:t>XQ,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HRCT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phổi: </a:t>
            </a:r>
            <a:r>
              <a:rPr sz="2400" dirty="0">
                <a:latin typeface="Calibri"/>
                <a:cs typeface="Calibri"/>
              </a:rPr>
              <a:t>GPN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(vị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trí,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rãnh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liên </a:t>
            </a:r>
            <a:r>
              <a:rPr sz="2400" dirty="0">
                <a:latin typeface="Calibri"/>
                <a:cs typeface="Calibri"/>
              </a:rPr>
              <a:t>thuỳ),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GPQ</a:t>
            </a:r>
            <a:endParaRPr sz="2400">
              <a:latin typeface="Calibri"/>
              <a:cs typeface="Calibri"/>
            </a:endParaRPr>
          </a:p>
          <a:p>
            <a:pPr marL="355600" marR="5080" indent="-343535">
              <a:lnSpc>
                <a:spcPct val="150000"/>
              </a:lnSpc>
              <a:spcBef>
                <a:spcPts val="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Thăm dò </a:t>
            </a:r>
            <a:r>
              <a:rPr sz="2400" spc="-10" dirty="0">
                <a:latin typeface="Calibri"/>
                <a:cs typeface="Calibri"/>
              </a:rPr>
              <a:t>các </a:t>
            </a:r>
            <a:r>
              <a:rPr sz="2400" spc="-5" dirty="0">
                <a:latin typeface="Calibri"/>
                <a:cs typeface="Calibri"/>
              </a:rPr>
              <a:t>bệnh đồng </a:t>
            </a:r>
            <a:r>
              <a:rPr sz="2400" dirty="0">
                <a:latin typeface="Calibri"/>
                <a:cs typeface="Calibri"/>
              </a:rPr>
              <a:t>mắc khác: </a:t>
            </a:r>
            <a:r>
              <a:rPr sz="2400" spc="-15" dirty="0">
                <a:latin typeface="Calibri"/>
                <a:cs typeface="Calibri"/>
              </a:rPr>
              <a:t>ECG </a:t>
            </a:r>
            <a:r>
              <a:rPr sz="2400" spc="-5" dirty="0">
                <a:latin typeface="Calibri"/>
                <a:cs typeface="Calibri"/>
              </a:rPr>
              <a:t>(holter), </a:t>
            </a:r>
            <a:r>
              <a:rPr sz="2400" spc="-10" dirty="0">
                <a:latin typeface="Calibri"/>
                <a:cs typeface="Calibri"/>
              </a:rPr>
              <a:t>siêu </a:t>
            </a:r>
            <a:r>
              <a:rPr sz="2400" dirty="0">
                <a:latin typeface="Calibri"/>
                <a:cs typeface="Calibri"/>
              </a:rPr>
              <a:t>âm tim,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mật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độ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xương,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soi dạ </a:t>
            </a:r>
            <a:r>
              <a:rPr sz="2400" spc="-15" dirty="0">
                <a:latin typeface="Calibri"/>
                <a:cs typeface="Calibri"/>
              </a:rPr>
              <a:t>dày…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98450" y="1289050"/>
          <a:ext cx="4266564" cy="518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2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40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Khó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55" dirty="0">
                          <a:latin typeface="Microsoft Sans Serif"/>
                          <a:cs typeface="Microsoft Sans Serif"/>
                        </a:rPr>
                        <a:t>thở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khi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gắng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65" dirty="0">
                          <a:latin typeface="Microsoft Sans Serif"/>
                          <a:cs typeface="Microsoft Sans Serif"/>
                        </a:rPr>
                        <a:t>sức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mạnh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67945" marR="60960">
                        <a:lnSpc>
                          <a:spcPct val="114999"/>
                        </a:lnSpc>
                        <a:spcBef>
                          <a:spcPts val="65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Khó</a:t>
                      </a:r>
                      <a:r>
                        <a:rPr sz="1800" spc="3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55" dirty="0">
                          <a:latin typeface="Microsoft Sans Serif"/>
                          <a:cs typeface="Microsoft Sans Serif"/>
                        </a:rPr>
                        <a:t>thở</a:t>
                      </a:r>
                      <a:r>
                        <a:rPr sz="1800" spc="3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khi</a:t>
                      </a:r>
                      <a:r>
                        <a:rPr sz="1800" spc="3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đi</a:t>
                      </a:r>
                      <a:r>
                        <a:rPr sz="1800" spc="3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vội</a:t>
                      </a:r>
                      <a:r>
                        <a:rPr sz="1800" spc="3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trên</a:t>
                      </a:r>
                      <a:r>
                        <a:rPr sz="1800" spc="3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65" dirty="0">
                          <a:latin typeface="Microsoft Sans Serif"/>
                          <a:cs typeface="Microsoft Sans Serif"/>
                        </a:rPr>
                        <a:t>đường</a:t>
                      </a:r>
                      <a:r>
                        <a:rPr sz="1800" spc="3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bằng </a:t>
                      </a:r>
                      <a:r>
                        <a:rPr sz="1800" spc="-4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hoặc</a:t>
                      </a:r>
                      <a:r>
                        <a:rPr sz="18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đi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lên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dốc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nhẹ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R="2032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7200">
                <a:tc>
                  <a:txBody>
                    <a:bodyPr/>
                    <a:lstStyle/>
                    <a:p>
                      <a:pPr marL="67945" marR="57150" algn="just">
                        <a:lnSpc>
                          <a:spcPct val="114999"/>
                        </a:lnSpc>
                        <a:spcBef>
                          <a:spcPts val="157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Đi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bộ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chậm </a:t>
                      </a:r>
                      <a:r>
                        <a:rPr sz="1800" spc="55" dirty="0">
                          <a:latin typeface="Microsoft Sans Serif"/>
                          <a:cs typeface="Microsoft Sans Serif"/>
                        </a:rPr>
                        <a:t>hơn </a:t>
                      </a:r>
                      <a:r>
                        <a:rPr sz="1800" spc="65" dirty="0">
                          <a:latin typeface="Microsoft Sans Serif"/>
                          <a:cs typeface="Microsoft Sans Serif"/>
                        </a:rPr>
                        <a:t>người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cùng tuổi </a:t>
                      </a:r>
                      <a:r>
                        <a:rPr sz="1800" spc="45" dirty="0">
                          <a:latin typeface="Microsoft Sans Serif"/>
                          <a:cs typeface="Microsoft Sans Serif"/>
                        </a:rPr>
                        <a:t>vì </a:t>
                      </a:r>
                      <a:r>
                        <a:rPr sz="18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khó </a:t>
                      </a:r>
                      <a:r>
                        <a:rPr sz="1800" spc="55" dirty="0">
                          <a:latin typeface="Microsoft Sans Serif"/>
                          <a:cs typeface="Microsoft Sans Serif"/>
                        </a:rPr>
                        <a:t>thở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hoặc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phải </a:t>
                      </a:r>
                      <a:r>
                        <a:rPr sz="1800" spc="40" dirty="0">
                          <a:latin typeface="Microsoft Sans Serif"/>
                          <a:cs typeface="Microsoft Sans Serif"/>
                        </a:rPr>
                        <a:t>dừng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lại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để </a:t>
                      </a:r>
                      <a:r>
                        <a:rPr sz="1800" spc="55" dirty="0">
                          <a:latin typeface="Microsoft Sans Serif"/>
                          <a:cs typeface="Microsoft Sans Serif"/>
                        </a:rPr>
                        <a:t>thở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khi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đi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cùng </a:t>
                      </a:r>
                      <a:r>
                        <a:rPr sz="1800" spc="55" dirty="0">
                          <a:latin typeface="Microsoft Sans Serif"/>
                          <a:cs typeface="Microsoft Sans Serif"/>
                        </a:rPr>
                        <a:t>với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tốc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độ</a:t>
                      </a:r>
                      <a:r>
                        <a:rPr sz="1800" spc="4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của </a:t>
                      </a:r>
                      <a:r>
                        <a:rPr sz="1800" spc="70" dirty="0">
                          <a:latin typeface="Microsoft Sans Serif"/>
                          <a:cs typeface="Microsoft Sans Serif"/>
                        </a:rPr>
                        <a:t>người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cùng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tuổi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trên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65" dirty="0">
                          <a:latin typeface="Microsoft Sans Serif"/>
                          <a:cs typeface="Microsoft Sans Serif"/>
                        </a:rPr>
                        <a:t>đường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bằng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9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R="2032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67945" marR="60960">
                        <a:lnSpc>
                          <a:spcPct val="114999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Phải</a:t>
                      </a:r>
                      <a:r>
                        <a:rPr sz="18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45" dirty="0">
                          <a:latin typeface="Microsoft Sans Serif"/>
                          <a:cs typeface="Microsoft Sans Serif"/>
                        </a:rPr>
                        <a:t>dừng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lại</a:t>
                      </a:r>
                      <a:r>
                        <a:rPr sz="18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để</a:t>
                      </a:r>
                      <a:r>
                        <a:rPr sz="18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55" dirty="0">
                          <a:latin typeface="Microsoft Sans Serif"/>
                          <a:cs typeface="Microsoft Sans Serif"/>
                        </a:rPr>
                        <a:t>thở</a:t>
                      </a:r>
                      <a:r>
                        <a:rPr sz="18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khi</a:t>
                      </a:r>
                      <a:r>
                        <a:rPr sz="18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đi</a:t>
                      </a:r>
                      <a:r>
                        <a:rPr sz="18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bộ</a:t>
                      </a:r>
                      <a:r>
                        <a:rPr sz="1800" spc="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khoảng </a:t>
                      </a:r>
                      <a:r>
                        <a:rPr sz="1800" spc="-4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100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hay</a:t>
                      </a:r>
                      <a:r>
                        <a:rPr sz="18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vài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phút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trên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65" dirty="0">
                          <a:latin typeface="Microsoft Sans Serif"/>
                          <a:cs typeface="Microsoft Sans Serif"/>
                        </a:rPr>
                        <a:t>đường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bằng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20320" algn="ctr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3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Khó</a:t>
                      </a:r>
                      <a:r>
                        <a:rPr sz="1800" spc="3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60" dirty="0">
                          <a:latin typeface="Microsoft Sans Serif"/>
                          <a:cs typeface="Microsoft Sans Serif"/>
                        </a:rPr>
                        <a:t>thở</a:t>
                      </a:r>
                      <a:r>
                        <a:rPr sz="1800" spc="3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nhiều</a:t>
                      </a:r>
                      <a:r>
                        <a:rPr sz="1800" spc="3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đến</a:t>
                      </a:r>
                      <a:r>
                        <a:rPr sz="1800" spc="3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nỗi</a:t>
                      </a:r>
                      <a:r>
                        <a:rPr sz="1800" spc="3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không</a:t>
                      </a:r>
                      <a:r>
                        <a:rPr sz="1800" spc="3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thể</a:t>
                      </a:r>
                      <a:r>
                        <a:rPr sz="1800" spc="3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ra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khỏi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nhà,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khi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thay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quần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áo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R="2032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4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4715255" y="1286255"/>
            <a:ext cx="4137660" cy="5204460"/>
            <a:chOff x="4715255" y="1286255"/>
            <a:chExt cx="4137660" cy="52044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3081" y="1342081"/>
              <a:ext cx="3929918" cy="508823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719827" y="1290827"/>
              <a:ext cx="4048125" cy="5191125"/>
            </a:xfrm>
            <a:custGeom>
              <a:avLst/>
              <a:gdLst/>
              <a:ahLst/>
              <a:cxnLst/>
              <a:rect l="l" t="t" r="r" b="b"/>
              <a:pathLst>
                <a:path w="4048125" h="5191125">
                  <a:moveTo>
                    <a:pt x="0" y="5190744"/>
                  </a:moveTo>
                  <a:lnTo>
                    <a:pt x="4047744" y="5190744"/>
                  </a:lnTo>
                  <a:lnTo>
                    <a:pt x="4047744" y="0"/>
                  </a:lnTo>
                  <a:lnTo>
                    <a:pt x="0" y="0"/>
                  </a:lnTo>
                  <a:lnTo>
                    <a:pt x="0" y="5190744"/>
                  </a:lnTo>
                  <a:close/>
                </a:path>
              </a:pathLst>
            </a:custGeom>
            <a:ln w="9143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82000" y="320040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500"/>
                  </a:lnTo>
                  <a:lnTo>
                    <a:pt x="5034" y="234162"/>
                  </a:lnTo>
                  <a:lnTo>
                    <a:pt x="19372" y="274253"/>
                  </a:lnTo>
                  <a:lnTo>
                    <a:pt x="41867" y="309625"/>
                  </a:lnTo>
                  <a:lnTo>
                    <a:pt x="71374" y="339132"/>
                  </a:lnTo>
                  <a:lnTo>
                    <a:pt x="106746" y="361627"/>
                  </a:lnTo>
                  <a:lnTo>
                    <a:pt x="146837" y="375965"/>
                  </a:lnTo>
                  <a:lnTo>
                    <a:pt x="190500" y="381000"/>
                  </a:lnTo>
                  <a:lnTo>
                    <a:pt x="234162" y="375965"/>
                  </a:lnTo>
                  <a:lnTo>
                    <a:pt x="274253" y="361627"/>
                  </a:lnTo>
                  <a:lnTo>
                    <a:pt x="309625" y="339132"/>
                  </a:lnTo>
                  <a:lnTo>
                    <a:pt x="339132" y="309625"/>
                  </a:lnTo>
                  <a:lnTo>
                    <a:pt x="361627" y="274253"/>
                  </a:lnTo>
                  <a:lnTo>
                    <a:pt x="375965" y="234162"/>
                  </a:lnTo>
                  <a:lnTo>
                    <a:pt x="381000" y="190500"/>
                  </a:lnTo>
                  <a:lnTo>
                    <a:pt x="375965" y="146837"/>
                  </a:lnTo>
                  <a:lnTo>
                    <a:pt x="361627" y="106746"/>
                  </a:lnTo>
                  <a:lnTo>
                    <a:pt x="339132" y="71374"/>
                  </a:lnTo>
                  <a:lnTo>
                    <a:pt x="309625" y="41867"/>
                  </a:lnTo>
                  <a:lnTo>
                    <a:pt x="274253" y="19372"/>
                  </a:lnTo>
                  <a:lnTo>
                    <a:pt x="234162" y="5034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2000" y="358140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500"/>
                  </a:lnTo>
                  <a:lnTo>
                    <a:pt x="5034" y="234162"/>
                  </a:lnTo>
                  <a:lnTo>
                    <a:pt x="19372" y="274253"/>
                  </a:lnTo>
                  <a:lnTo>
                    <a:pt x="41867" y="309625"/>
                  </a:lnTo>
                  <a:lnTo>
                    <a:pt x="71374" y="339132"/>
                  </a:lnTo>
                  <a:lnTo>
                    <a:pt x="106746" y="361627"/>
                  </a:lnTo>
                  <a:lnTo>
                    <a:pt x="146837" y="375965"/>
                  </a:lnTo>
                  <a:lnTo>
                    <a:pt x="190500" y="381000"/>
                  </a:lnTo>
                  <a:lnTo>
                    <a:pt x="234162" y="375965"/>
                  </a:lnTo>
                  <a:lnTo>
                    <a:pt x="274253" y="361627"/>
                  </a:lnTo>
                  <a:lnTo>
                    <a:pt x="309625" y="339132"/>
                  </a:lnTo>
                  <a:lnTo>
                    <a:pt x="339132" y="309625"/>
                  </a:lnTo>
                  <a:lnTo>
                    <a:pt x="361627" y="274253"/>
                  </a:lnTo>
                  <a:lnTo>
                    <a:pt x="375965" y="234162"/>
                  </a:lnTo>
                  <a:lnTo>
                    <a:pt x="381000" y="190500"/>
                  </a:lnTo>
                  <a:lnTo>
                    <a:pt x="375965" y="146837"/>
                  </a:lnTo>
                  <a:lnTo>
                    <a:pt x="361627" y="106746"/>
                  </a:lnTo>
                  <a:lnTo>
                    <a:pt x="339132" y="71374"/>
                  </a:lnTo>
                  <a:lnTo>
                    <a:pt x="309625" y="41867"/>
                  </a:lnTo>
                  <a:lnTo>
                    <a:pt x="274253" y="19372"/>
                  </a:lnTo>
                  <a:lnTo>
                    <a:pt x="234162" y="5034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82000" y="388620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500"/>
                  </a:lnTo>
                  <a:lnTo>
                    <a:pt x="5034" y="234162"/>
                  </a:lnTo>
                  <a:lnTo>
                    <a:pt x="19372" y="274253"/>
                  </a:lnTo>
                  <a:lnTo>
                    <a:pt x="41867" y="309625"/>
                  </a:lnTo>
                  <a:lnTo>
                    <a:pt x="71374" y="339132"/>
                  </a:lnTo>
                  <a:lnTo>
                    <a:pt x="106746" y="361627"/>
                  </a:lnTo>
                  <a:lnTo>
                    <a:pt x="146837" y="375965"/>
                  </a:lnTo>
                  <a:lnTo>
                    <a:pt x="190500" y="381000"/>
                  </a:lnTo>
                  <a:lnTo>
                    <a:pt x="234162" y="375965"/>
                  </a:lnTo>
                  <a:lnTo>
                    <a:pt x="274253" y="361627"/>
                  </a:lnTo>
                  <a:lnTo>
                    <a:pt x="309625" y="339132"/>
                  </a:lnTo>
                  <a:lnTo>
                    <a:pt x="339132" y="309625"/>
                  </a:lnTo>
                  <a:lnTo>
                    <a:pt x="361627" y="274253"/>
                  </a:lnTo>
                  <a:lnTo>
                    <a:pt x="375965" y="234162"/>
                  </a:lnTo>
                  <a:lnTo>
                    <a:pt x="381000" y="190500"/>
                  </a:lnTo>
                  <a:lnTo>
                    <a:pt x="375965" y="146837"/>
                  </a:lnTo>
                  <a:lnTo>
                    <a:pt x="361627" y="106746"/>
                  </a:lnTo>
                  <a:lnTo>
                    <a:pt x="339132" y="71374"/>
                  </a:lnTo>
                  <a:lnTo>
                    <a:pt x="309625" y="41867"/>
                  </a:lnTo>
                  <a:lnTo>
                    <a:pt x="274253" y="19372"/>
                  </a:lnTo>
                  <a:lnTo>
                    <a:pt x="234162" y="5034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82000" y="495300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500"/>
                  </a:lnTo>
                  <a:lnTo>
                    <a:pt x="5034" y="234162"/>
                  </a:lnTo>
                  <a:lnTo>
                    <a:pt x="19372" y="274253"/>
                  </a:lnTo>
                  <a:lnTo>
                    <a:pt x="41867" y="309625"/>
                  </a:lnTo>
                  <a:lnTo>
                    <a:pt x="71374" y="339132"/>
                  </a:lnTo>
                  <a:lnTo>
                    <a:pt x="106746" y="361627"/>
                  </a:lnTo>
                  <a:lnTo>
                    <a:pt x="146837" y="375965"/>
                  </a:lnTo>
                  <a:lnTo>
                    <a:pt x="190500" y="381000"/>
                  </a:lnTo>
                  <a:lnTo>
                    <a:pt x="234162" y="375965"/>
                  </a:lnTo>
                  <a:lnTo>
                    <a:pt x="274253" y="361627"/>
                  </a:lnTo>
                  <a:lnTo>
                    <a:pt x="309625" y="339132"/>
                  </a:lnTo>
                  <a:lnTo>
                    <a:pt x="339132" y="309625"/>
                  </a:lnTo>
                  <a:lnTo>
                    <a:pt x="361627" y="274253"/>
                  </a:lnTo>
                  <a:lnTo>
                    <a:pt x="375965" y="234162"/>
                  </a:lnTo>
                  <a:lnTo>
                    <a:pt x="381000" y="190500"/>
                  </a:lnTo>
                  <a:lnTo>
                    <a:pt x="375965" y="146837"/>
                  </a:lnTo>
                  <a:lnTo>
                    <a:pt x="361627" y="106746"/>
                  </a:lnTo>
                  <a:lnTo>
                    <a:pt x="339132" y="71374"/>
                  </a:lnTo>
                  <a:lnTo>
                    <a:pt x="309625" y="41867"/>
                  </a:lnTo>
                  <a:lnTo>
                    <a:pt x="274253" y="19372"/>
                  </a:lnTo>
                  <a:lnTo>
                    <a:pt x="234162" y="5034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82000" y="533400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500"/>
                  </a:lnTo>
                  <a:lnTo>
                    <a:pt x="5034" y="234178"/>
                  </a:lnTo>
                  <a:lnTo>
                    <a:pt x="19372" y="274275"/>
                  </a:lnTo>
                  <a:lnTo>
                    <a:pt x="41867" y="309646"/>
                  </a:lnTo>
                  <a:lnTo>
                    <a:pt x="71374" y="339148"/>
                  </a:lnTo>
                  <a:lnTo>
                    <a:pt x="106746" y="361636"/>
                  </a:lnTo>
                  <a:lnTo>
                    <a:pt x="146837" y="375968"/>
                  </a:lnTo>
                  <a:lnTo>
                    <a:pt x="190500" y="381000"/>
                  </a:lnTo>
                  <a:lnTo>
                    <a:pt x="234162" y="375968"/>
                  </a:lnTo>
                  <a:lnTo>
                    <a:pt x="274253" y="361636"/>
                  </a:lnTo>
                  <a:lnTo>
                    <a:pt x="309625" y="339148"/>
                  </a:lnTo>
                  <a:lnTo>
                    <a:pt x="339132" y="309646"/>
                  </a:lnTo>
                  <a:lnTo>
                    <a:pt x="361627" y="274275"/>
                  </a:lnTo>
                  <a:lnTo>
                    <a:pt x="375965" y="234178"/>
                  </a:lnTo>
                  <a:lnTo>
                    <a:pt x="381000" y="190500"/>
                  </a:lnTo>
                  <a:lnTo>
                    <a:pt x="375965" y="146837"/>
                  </a:lnTo>
                  <a:lnTo>
                    <a:pt x="361627" y="106746"/>
                  </a:lnTo>
                  <a:lnTo>
                    <a:pt x="339132" y="71374"/>
                  </a:lnTo>
                  <a:lnTo>
                    <a:pt x="309625" y="41867"/>
                  </a:lnTo>
                  <a:lnTo>
                    <a:pt x="274253" y="19372"/>
                  </a:lnTo>
                  <a:lnTo>
                    <a:pt x="234162" y="5034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82000" y="571500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46837" y="5031"/>
                  </a:lnTo>
                  <a:lnTo>
                    <a:pt x="106746" y="19363"/>
                  </a:lnTo>
                  <a:lnTo>
                    <a:pt x="71374" y="41851"/>
                  </a:lnTo>
                  <a:lnTo>
                    <a:pt x="41867" y="71353"/>
                  </a:lnTo>
                  <a:lnTo>
                    <a:pt x="19372" y="106724"/>
                  </a:lnTo>
                  <a:lnTo>
                    <a:pt x="5034" y="146821"/>
                  </a:lnTo>
                  <a:lnTo>
                    <a:pt x="0" y="190500"/>
                  </a:lnTo>
                  <a:lnTo>
                    <a:pt x="5034" y="234178"/>
                  </a:lnTo>
                  <a:lnTo>
                    <a:pt x="19372" y="274275"/>
                  </a:lnTo>
                  <a:lnTo>
                    <a:pt x="41867" y="309646"/>
                  </a:lnTo>
                  <a:lnTo>
                    <a:pt x="71374" y="339148"/>
                  </a:lnTo>
                  <a:lnTo>
                    <a:pt x="106746" y="361636"/>
                  </a:lnTo>
                  <a:lnTo>
                    <a:pt x="146837" y="375968"/>
                  </a:lnTo>
                  <a:lnTo>
                    <a:pt x="190500" y="381000"/>
                  </a:lnTo>
                  <a:lnTo>
                    <a:pt x="234162" y="375968"/>
                  </a:lnTo>
                  <a:lnTo>
                    <a:pt x="274253" y="361636"/>
                  </a:lnTo>
                  <a:lnTo>
                    <a:pt x="309625" y="339148"/>
                  </a:lnTo>
                  <a:lnTo>
                    <a:pt x="339132" y="309646"/>
                  </a:lnTo>
                  <a:lnTo>
                    <a:pt x="361627" y="274275"/>
                  </a:lnTo>
                  <a:lnTo>
                    <a:pt x="375965" y="234178"/>
                  </a:lnTo>
                  <a:lnTo>
                    <a:pt x="381000" y="190500"/>
                  </a:lnTo>
                  <a:lnTo>
                    <a:pt x="375965" y="146821"/>
                  </a:lnTo>
                  <a:lnTo>
                    <a:pt x="361627" y="106724"/>
                  </a:lnTo>
                  <a:lnTo>
                    <a:pt x="339132" y="71353"/>
                  </a:lnTo>
                  <a:lnTo>
                    <a:pt x="309625" y="41851"/>
                  </a:lnTo>
                  <a:lnTo>
                    <a:pt x="274253" y="19363"/>
                  </a:lnTo>
                  <a:lnTo>
                    <a:pt x="234162" y="5031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30361" y="6096761"/>
              <a:ext cx="609600" cy="381000"/>
            </a:xfrm>
            <a:custGeom>
              <a:avLst/>
              <a:gdLst/>
              <a:ahLst/>
              <a:cxnLst/>
              <a:rect l="l" t="t" r="r" b="b"/>
              <a:pathLst>
                <a:path w="609600" h="381000">
                  <a:moveTo>
                    <a:pt x="304800" y="0"/>
                  </a:moveTo>
                  <a:lnTo>
                    <a:pt x="250027" y="3069"/>
                  </a:lnTo>
                  <a:lnTo>
                    <a:pt x="198470" y="11918"/>
                  </a:lnTo>
                  <a:lnTo>
                    <a:pt x="150988" y="26009"/>
                  </a:lnTo>
                  <a:lnTo>
                    <a:pt x="108446" y="44804"/>
                  </a:lnTo>
                  <a:lnTo>
                    <a:pt x="71705" y="67764"/>
                  </a:lnTo>
                  <a:lnTo>
                    <a:pt x="41627" y="94352"/>
                  </a:lnTo>
                  <a:lnTo>
                    <a:pt x="4912" y="156258"/>
                  </a:lnTo>
                  <a:lnTo>
                    <a:pt x="0" y="190500"/>
                  </a:lnTo>
                  <a:lnTo>
                    <a:pt x="4912" y="224741"/>
                  </a:lnTo>
                  <a:lnTo>
                    <a:pt x="41627" y="286647"/>
                  </a:lnTo>
                  <a:lnTo>
                    <a:pt x="71705" y="313235"/>
                  </a:lnTo>
                  <a:lnTo>
                    <a:pt x="108446" y="336195"/>
                  </a:lnTo>
                  <a:lnTo>
                    <a:pt x="150988" y="354990"/>
                  </a:lnTo>
                  <a:lnTo>
                    <a:pt x="198470" y="369081"/>
                  </a:lnTo>
                  <a:lnTo>
                    <a:pt x="250027" y="377930"/>
                  </a:lnTo>
                  <a:lnTo>
                    <a:pt x="304800" y="380999"/>
                  </a:lnTo>
                  <a:lnTo>
                    <a:pt x="359572" y="377930"/>
                  </a:lnTo>
                  <a:lnTo>
                    <a:pt x="411129" y="369081"/>
                  </a:lnTo>
                  <a:lnTo>
                    <a:pt x="458611" y="354990"/>
                  </a:lnTo>
                  <a:lnTo>
                    <a:pt x="501153" y="336195"/>
                  </a:lnTo>
                  <a:lnTo>
                    <a:pt x="537894" y="313235"/>
                  </a:lnTo>
                  <a:lnTo>
                    <a:pt x="567972" y="286647"/>
                  </a:lnTo>
                  <a:lnTo>
                    <a:pt x="604687" y="224741"/>
                  </a:lnTo>
                  <a:lnTo>
                    <a:pt x="609600" y="190500"/>
                  </a:lnTo>
                  <a:lnTo>
                    <a:pt x="604687" y="156258"/>
                  </a:lnTo>
                  <a:lnTo>
                    <a:pt x="567972" y="94352"/>
                  </a:lnTo>
                  <a:lnTo>
                    <a:pt x="537894" y="67764"/>
                  </a:lnTo>
                  <a:lnTo>
                    <a:pt x="501153" y="44804"/>
                  </a:lnTo>
                  <a:lnTo>
                    <a:pt x="458611" y="26009"/>
                  </a:lnTo>
                  <a:lnTo>
                    <a:pt x="411129" y="11918"/>
                  </a:lnTo>
                  <a:lnTo>
                    <a:pt x="359572" y="306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30361" y="6096761"/>
              <a:ext cx="609600" cy="381000"/>
            </a:xfrm>
            <a:custGeom>
              <a:avLst/>
              <a:gdLst/>
              <a:ahLst/>
              <a:cxnLst/>
              <a:rect l="l" t="t" r="r" b="b"/>
              <a:pathLst>
                <a:path w="609600" h="381000">
                  <a:moveTo>
                    <a:pt x="0" y="190500"/>
                  </a:moveTo>
                  <a:lnTo>
                    <a:pt x="19076" y="124029"/>
                  </a:lnTo>
                  <a:lnTo>
                    <a:pt x="71705" y="67764"/>
                  </a:lnTo>
                  <a:lnTo>
                    <a:pt x="108446" y="44804"/>
                  </a:lnTo>
                  <a:lnTo>
                    <a:pt x="150988" y="26009"/>
                  </a:lnTo>
                  <a:lnTo>
                    <a:pt x="198470" y="11918"/>
                  </a:lnTo>
                  <a:lnTo>
                    <a:pt x="250027" y="3069"/>
                  </a:lnTo>
                  <a:lnTo>
                    <a:pt x="304800" y="0"/>
                  </a:lnTo>
                  <a:lnTo>
                    <a:pt x="359572" y="3069"/>
                  </a:lnTo>
                  <a:lnTo>
                    <a:pt x="411129" y="11918"/>
                  </a:lnTo>
                  <a:lnTo>
                    <a:pt x="458611" y="26009"/>
                  </a:lnTo>
                  <a:lnTo>
                    <a:pt x="501153" y="44804"/>
                  </a:lnTo>
                  <a:lnTo>
                    <a:pt x="537894" y="67764"/>
                  </a:lnTo>
                  <a:lnTo>
                    <a:pt x="567972" y="94352"/>
                  </a:lnTo>
                  <a:lnTo>
                    <a:pt x="604687" y="156258"/>
                  </a:lnTo>
                  <a:lnTo>
                    <a:pt x="609600" y="190500"/>
                  </a:lnTo>
                  <a:lnTo>
                    <a:pt x="604687" y="224741"/>
                  </a:lnTo>
                  <a:lnTo>
                    <a:pt x="567972" y="286647"/>
                  </a:lnTo>
                  <a:lnTo>
                    <a:pt x="537894" y="313235"/>
                  </a:lnTo>
                  <a:lnTo>
                    <a:pt x="501153" y="336195"/>
                  </a:lnTo>
                  <a:lnTo>
                    <a:pt x="458611" y="354990"/>
                  </a:lnTo>
                  <a:lnTo>
                    <a:pt x="411129" y="369081"/>
                  </a:lnTo>
                  <a:lnTo>
                    <a:pt x="359572" y="377930"/>
                  </a:lnTo>
                  <a:lnTo>
                    <a:pt x="304800" y="380999"/>
                  </a:lnTo>
                  <a:lnTo>
                    <a:pt x="250027" y="377930"/>
                  </a:lnTo>
                  <a:lnTo>
                    <a:pt x="198470" y="369081"/>
                  </a:lnTo>
                  <a:lnTo>
                    <a:pt x="150988" y="354990"/>
                  </a:lnTo>
                  <a:lnTo>
                    <a:pt x="108446" y="336195"/>
                  </a:lnTo>
                  <a:lnTo>
                    <a:pt x="71705" y="313235"/>
                  </a:lnTo>
                  <a:lnTo>
                    <a:pt x="41627" y="286647"/>
                  </a:lnTo>
                  <a:lnTo>
                    <a:pt x="4912" y="224741"/>
                  </a:lnTo>
                  <a:lnTo>
                    <a:pt x="0" y="190500"/>
                  </a:lnTo>
                  <a:close/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82000" y="426720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500"/>
                  </a:lnTo>
                  <a:lnTo>
                    <a:pt x="5034" y="234162"/>
                  </a:lnTo>
                  <a:lnTo>
                    <a:pt x="19372" y="274253"/>
                  </a:lnTo>
                  <a:lnTo>
                    <a:pt x="41867" y="309625"/>
                  </a:lnTo>
                  <a:lnTo>
                    <a:pt x="71374" y="339132"/>
                  </a:lnTo>
                  <a:lnTo>
                    <a:pt x="106746" y="361627"/>
                  </a:lnTo>
                  <a:lnTo>
                    <a:pt x="146837" y="375965"/>
                  </a:lnTo>
                  <a:lnTo>
                    <a:pt x="190500" y="381000"/>
                  </a:lnTo>
                  <a:lnTo>
                    <a:pt x="234162" y="375965"/>
                  </a:lnTo>
                  <a:lnTo>
                    <a:pt x="274253" y="361627"/>
                  </a:lnTo>
                  <a:lnTo>
                    <a:pt x="309625" y="339132"/>
                  </a:lnTo>
                  <a:lnTo>
                    <a:pt x="339132" y="309625"/>
                  </a:lnTo>
                  <a:lnTo>
                    <a:pt x="361627" y="274253"/>
                  </a:lnTo>
                  <a:lnTo>
                    <a:pt x="375965" y="234162"/>
                  </a:lnTo>
                  <a:lnTo>
                    <a:pt x="381000" y="190500"/>
                  </a:lnTo>
                  <a:lnTo>
                    <a:pt x="375965" y="146837"/>
                  </a:lnTo>
                  <a:lnTo>
                    <a:pt x="361627" y="106746"/>
                  </a:lnTo>
                  <a:lnTo>
                    <a:pt x="339132" y="71374"/>
                  </a:lnTo>
                  <a:lnTo>
                    <a:pt x="309625" y="41867"/>
                  </a:lnTo>
                  <a:lnTo>
                    <a:pt x="274253" y="19372"/>
                  </a:lnTo>
                  <a:lnTo>
                    <a:pt x="234162" y="5034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82000" y="457200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500"/>
                  </a:lnTo>
                  <a:lnTo>
                    <a:pt x="5034" y="234162"/>
                  </a:lnTo>
                  <a:lnTo>
                    <a:pt x="19372" y="274253"/>
                  </a:lnTo>
                  <a:lnTo>
                    <a:pt x="41867" y="309625"/>
                  </a:lnTo>
                  <a:lnTo>
                    <a:pt x="71374" y="339132"/>
                  </a:lnTo>
                  <a:lnTo>
                    <a:pt x="106746" y="361627"/>
                  </a:lnTo>
                  <a:lnTo>
                    <a:pt x="146837" y="375965"/>
                  </a:lnTo>
                  <a:lnTo>
                    <a:pt x="190500" y="381000"/>
                  </a:lnTo>
                  <a:lnTo>
                    <a:pt x="234162" y="375965"/>
                  </a:lnTo>
                  <a:lnTo>
                    <a:pt x="274253" y="361627"/>
                  </a:lnTo>
                  <a:lnTo>
                    <a:pt x="309625" y="339132"/>
                  </a:lnTo>
                  <a:lnTo>
                    <a:pt x="339132" y="309625"/>
                  </a:lnTo>
                  <a:lnTo>
                    <a:pt x="361627" y="274253"/>
                  </a:lnTo>
                  <a:lnTo>
                    <a:pt x="375965" y="234162"/>
                  </a:lnTo>
                  <a:lnTo>
                    <a:pt x="381000" y="190500"/>
                  </a:lnTo>
                  <a:lnTo>
                    <a:pt x="375965" y="146837"/>
                  </a:lnTo>
                  <a:lnTo>
                    <a:pt x="361627" y="106746"/>
                  </a:lnTo>
                  <a:lnTo>
                    <a:pt x="339132" y="71374"/>
                  </a:lnTo>
                  <a:lnTo>
                    <a:pt x="309625" y="41867"/>
                  </a:lnTo>
                  <a:lnTo>
                    <a:pt x="274253" y="19372"/>
                  </a:lnTo>
                  <a:lnTo>
                    <a:pt x="234162" y="5034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4115561" y="3353561"/>
            <a:ext cx="457200" cy="533400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266700"/>
                </a:moveTo>
                <a:lnTo>
                  <a:pt x="4644" y="212943"/>
                </a:lnTo>
                <a:lnTo>
                  <a:pt x="17966" y="162877"/>
                </a:lnTo>
                <a:lnTo>
                  <a:pt x="39045" y="117574"/>
                </a:lnTo>
                <a:lnTo>
                  <a:pt x="66960" y="78104"/>
                </a:lnTo>
                <a:lnTo>
                  <a:pt x="100793" y="45541"/>
                </a:lnTo>
                <a:lnTo>
                  <a:pt x="139624" y="20954"/>
                </a:lnTo>
                <a:lnTo>
                  <a:pt x="182533" y="5417"/>
                </a:lnTo>
                <a:lnTo>
                  <a:pt x="228600" y="0"/>
                </a:lnTo>
                <a:lnTo>
                  <a:pt x="274666" y="5417"/>
                </a:lnTo>
                <a:lnTo>
                  <a:pt x="317575" y="20954"/>
                </a:lnTo>
                <a:lnTo>
                  <a:pt x="356406" y="45541"/>
                </a:lnTo>
                <a:lnTo>
                  <a:pt x="390239" y="78104"/>
                </a:lnTo>
                <a:lnTo>
                  <a:pt x="418154" y="117574"/>
                </a:lnTo>
                <a:lnTo>
                  <a:pt x="439233" y="162877"/>
                </a:lnTo>
                <a:lnTo>
                  <a:pt x="452555" y="212943"/>
                </a:lnTo>
                <a:lnTo>
                  <a:pt x="457200" y="266700"/>
                </a:lnTo>
                <a:lnTo>
                  <a:pt x="452555" y="320456"/>
                </a:lnTo>
                <a:lnTo>
                  <a:pt x="439233" y="370522"/>
                </a:lnTo>
                <a:lnTo>
                  <a:pt x="418154" y="415825"/>
                </a:lnTo>
                <a:lnTo>
                  <a:pt x="390239" y="455294"/>
                </a:lnTo>
                <a:lnTo>
                  <a:pt x="356406" y="487858"/>
                </a:lnTo>
                <a:lnTo>
                  <a:pt x="317575" y="512444"/>
                </a:lnTo>
                <a:lnTo>
                  <a:pt x="274666" y="527982"/>
                </a:lnTo>
                <a:lnTo>
                  <a:pt x="228600" y="533400"/>
                </a:lnTo>
                <a:lnTo>
                  <a:pt x="182533" y="527982"/>
                </a:lnTo>
                <a:lnTo>
                  <a:pt x="139624" y="512445"/>
                </a:lnTo>
                <a:lnTo>
                  <a:pt x="100793" y="487858"/>
                </a:lnTo>
                <a:lnTo>
                  <a:pt x="66960" y="455295"/>
                </a:lnTo>
                <a:lnTo>
                  <a:pt x="39045" y="415825"/>
                </a:lnTo>
                <a:lnTo>
                  <a:pt x="17966" y="370522"/>
                </a:lnTo>
                <a:lnTo>
                  <a:pt x="4644" y="320456"/>
                </a:lnTo>
                <a:lnTo>
                  <a:pt x="0" y="26670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465057" y="3119500"/>
            <a:ext cx="179705" cy="330327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40"/>
              </a:spcBef>
            </a:pP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845"/>
              </a:spcBef>
            </a:pP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840"/>
              </a:spcBef>
            </a:pP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84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84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84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00" b="1" dirty="0">
                <a:latin typeface="Calibri"/>
                <a:cs typeface="Calibri"/>
              </a:rPr>
              <a:t>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393316" y="272541"/>
            <a:ext cx="6357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LƯỢNG</a:t>
            </a:r>
            <a:r>
              <a:rPr sz="3600" spc="-25" dirty="0"/>
              <a:t> </a:t>
            </a:r>
            <a:r>
              <a:rPr sz="3600" dirty="0"/>
              <a:t>GIÁ:</a:t>
            </a:r>
            <a:r>
              <a:rPr sz="3600" spc="-25" dirty="0"/>
              <a:t> </a:t>
            </a:r>
            <a:r>
              <a:rPr sz="3600" dirty="0"/>
              <a:t>MỨC</a:t>
            </a:r>
            <a:r>
              <a:rPr sz="3600" spc="-10" dirty="0"/>
              <a:t> </a:t>
            </a:r>
            <a:r>
              <a:rPr sz="3600" spc="-5" dirty="0"/>
              <a:t>ĐỘ</a:t>
            </a:r>
            <a:r>
              <a:rPr sz="3600" spc="-30" dirty="0"/>
              <a:t> </a:t>
            </a:r>
            <a:r>
              <a:rPr sz="3600" spc="-5" dirty="0"/>
              <a:t>NẶNG</a:t>
            </a:r>
            <a:endParaRPr sz="3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93700" y="1593850"/>
          <a:ext cx="8286750" cy="4858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00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7626"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Giai</a:t>
                      </a:r>
                      <a:r>
                        <a:rPr sz="2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đoạn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FEV</a:t>
                      </a:r>
                      <a:r>
                        <a:rPr sz="2775" b="1" spc="-15" baseline="-2102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/FVC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72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FEV</a:t>
                      </a:r>
                      <a:r>
                        <a:rPr sz="2775" b="1" baseline="-2102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775" b="1" spc="-7" baseline="-2102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với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dự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đoán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72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029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35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2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Nhẹ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20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73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&lt;70%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20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735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≥80%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20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17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70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II</a:t>
                      </a:r>
                      <a:r>
                        <a:rPr sz="2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2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TB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00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370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&lt;70%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00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370"/>
                        </a:spcBef>
                        <a:tabLst>
                          <a:tab pos="955675" algn="l"/>
                        </a:tabLst>
                      </a:pPr>
                      <a:r>
                        <a:rPr sz="2400" b="1" spc="-20" dirty="0">
                          <a:latin typeface="Arial"/>
                          <a:cs typeface="Arial"/>
                        </a:rPr>
                        <a:t>50%≤	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FEV</a:t>
                      </a:r>
                      <a:r>
                        <a:rPr sz="2400" b="1" spc="-7" baseline="-20833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2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80%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00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93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III</a:t>
                      </a:r>
                      <a:r>
                        <a:rPr sz="2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2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Nặng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&lt;70%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  <a:tabLst>
                          <a:tab pos="1038860" algn="l"/>
                        </a:tabLst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30%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 ≤	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FEV</a:t>
                      </a:r>
                      <a:r>
                        <a:rPr sz="2400" b="1" spc="-7" baseline="-20833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400" b="1" spc="284" baseline="-20833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2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50%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94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IV</a:t>
                      </a:r>
                      <a:r>
                        <a:rPr sz="2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2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Rất</a:t>
                      </a:r>
                      <a:r>
                        <a:rPr sz="2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nặng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&lt;70%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FEV</a:t>
                      </a:r>
                      <a:r>
                        <a:rPr sz="1950" b="1" baseline="-21367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50" b="1" spc="262" baseline="-213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2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30%</a:t>
                      </a:r>
                      <a:r>
                        <a:rPr sz="2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hoặc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2075" marR="62357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FEV</a:t>
                      </a:r>
                      <a:r>
                        <a:rPr sz="1950" b="1" baseline="-21367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50" b="1" spc="277" baseline="-213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50%</a:t>
                      </a:r>
                      <a:r>
                        <a:rPr sz="2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suy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hô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 hấp mạn, </a:t>
                      </a:r>
                      <a:r>
                        <a:rPr sz="2000" b="1" spc="-5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30" dirty="0">
                          <a:latin typeface="Arial"/>
                          <a:cs typeface="Arial"/>
                        </a:rPr>
                        <a:t>TAĐMP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870" y="402082"/>
            <a:ext cx="7813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MỨC</a:t>
            </a:r>
            <a:r>
              <a:rPr sz="3600" spc="-15" dirty="0"/>
              <a:t> </a:t>
            </a:r>
            <a:r>
              <a:rPr sz="3600" spc="-5" dirty="0"/>
              <a:t>ĐỘ</a:t>
            </a:r>
            <a:r>
              <a:rPr sz="3600" spc="-20" dirty="0"/>
              <a:t> </a:t>
            </a:r>
            <a:r>
              <a:rPr sz="3600" dirty="0"/>
              <a:t>TẮC</a:t>
            </a:r>
            <a:r>
              <a:rPr sz="3600" spc="-15" dirty="0"/>
              <a:t> </a:t>
            </a:r>
            <a:r>
              <a:rPr sz="3600" spc="-5" dirty="0"/>
              <a:t>NGHẼN</a:t>
            </a:r>
            <a:r>
              <a:rPr sz="3600" spc="-20" dirty="0"/>
              <a:t> </a:t>
            </a:r>
            <a:r>
              <a:rPr sz="3600" spc="-5" dirty="0"/>
              <a:t>ĐƯỜNG</a:t>
            </a:r>
            <a:r>
              <a:rPr sz="3600" spc="-20" dirty="0"/>
              <a:t> </a:t>
            </a:r>
            <a:r>
              <a:rPr sz="3600" dirty="0"/>
              <a:t>THỞ</a:t>
            </a:r>
            <a:endParaRPr sz="3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4933" y="2087117"/>
            <a:ext cx="1534795" cy="530860"/>
          </a:xfrm>
          <a:prstGeom prst="rect">
            <a:avLst/>
          </a:prstGeom>
          <a:ln w="25908">
            <a:solidFill>
              <a:srgbClr val="385D89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71780">
              <a:lnSpc>
                <a:spcPct val="100000"/>
              </a:lnSpc>
              <a:spcBef>
                <a:spcPts val="250"/>
              </a:spcBef>
            </a:pPr>
            <a:r>
              <a:rPr sz="1500" dirty="0">
                <a:latin typeface="Microsoft Sans Serif"/>
                <a:cs typeface="Microsoft Sans Serif"/>
              </a:rPr>
              <a:t>Chẩn</a:t>
            </a:r>
            <a:r>
              <a:rPr sz="1500" spc="-3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đoán:</a:t>
            </a:r>
            <a:endParaRPr sz="1500">
              <a:latin typeface="Microsoft Sans Serif"/>
              <a:cs typeface="Microsoft Sans Serif"/>
            </a:endParaRPr>
          </a:p>
          <a:p>
            <a:pPr marL="377190">
              <a:lnSpc>
                <a:spcPct val="100000"/>
              </a:lnSpc>
            </a:pPr>
            <a:r>
              <a:rPr sz="1500" dirty="0">
                <a:latin typeface="Microsoft Sans Serif"/>
                <a:cs typeface="Microsoft Sans Serif"/>
              </a:rPr>
              <a:t>hô</a:t>
            </a:r>
            <a:r>
              <a:rPr sz="1500" spc="-1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hấp</a:t>
            </a:r>
            <a:r>
              <a:rPr sz="1500" spc="-1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ký</a:t>
            </a:r>
            <a:endParaRPr sz="15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8192" y="2229611"/>
            <a:ext cx="202691" cy="2438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35757" y="2088642"/>
            <a:ext cx="2051685" cy="527685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1500" spc="-5" dirty="0">
                <a:latin typeface="Microsoft Sans Serif"/>
                <a:cs typeface="Microsoft Sans Serif"/>
              </a:rPr>
              <a:t>XĐ</a:t>
            </a:r>
            <a:r>
              <a:rPr sz="1500" dirty="0">
                <a:latin typeface="Microsoft Sans Serif"/>
                <a:cs typeface="Microsoft Sans Serif"/>
              </a:rPr>
              <a:t> </a:t>
            </a:r>
            <a:r>
              <a:rPr sz="1500" spc="55" dirty="0">
                <a:latin typeface="Microsoft Sans Serif"/>
                <a:cs typeface="Microsoft Sans Serif"/>
              </a:rPr>
              <a:t>mức</a:t>
            </a:r>
            <a:r>
              <a:rPr sz="1500" spc="-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độ tắc</a:t>
            </a:r>
            <a:r>
              <a:rPr sz="1500" spc="-1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nghẽn</a:t>
            </a:r>
            <a:endParaRPr sz="15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500" spc="60" dirty="0">
                <a:latin typeface="Microsoft Sans Serif"/>
                <a:cs typeface="Microsoft Sans Serif"/>
              </a:rPr>
              <a:t>đường</a:t>
            </a:r>
            <a:r>
              <a:rPr sz="1500" spc="-35" dirty="0">
                <a:latin typeface="Microsoft Sans Serif"/>
                <a:cs typeface="Microsoft Sans Serif"/>
              </a:rPr>
              <a:t> </a:t>
            </a:r>
            <a:r>
              <a:rPr sz="1500" spc="50" dirty="0">
                <a:latin typeface="Microsoft Sans Serif"/>
                <a:cs typeface="Microsoft Sans Serif"/>
              </a:rPr>
              <a:t>thở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36235" y="2229611"/>
            <a:ext cx="268605" cy="243840"/>
          </a:xfrm>
          <a:custGeom>
            <a:avLst/>
            <a:gdLst/>
            <a:ahLst/>
            <a:cxnLst/>
            <a:rect l="l" t="t" r="r" b="b"/>
            <a:pathLst>
              <a:path w="268604" h="243839">
                <a:moveTo>
                  <a:pt x="146303" y="0"/>
                </a:moveTo>
                <a:lnTo>
                  <a:pt x="0" y="0"/>
                </a:lnTo>
                <a:lnTo>
                  <a:pt x="121919" y="121920"/>
                </a:lnTo>
                <a:lnTo>
                  <a:pt x="0" y="243839"/>
                </a:lnTo>
                <a:lnTo>
                  <a:pt x="146303" y="243839"/>
                </a:lnTo>
                <a:lnTo>
                  <a:pt x="268224" y="121920"/>
                </a:lnTo>
                <a:lnTo>
                  <a:pt x="14630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16702" y="2081022"/>
            <a:ext cx="2542540" cy="527685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25"/>
              </a:lnSpc>
            </a:pPr>
            <a:r>
              <a:rPr sz="1800" spc="-5" dirty="0">
                <a:latin typeface="Microsoft Sans Serif"/>
                <a:cs typeface="Microsoft Sans Serif"/>
              </a:rPr>
              <a:t>Đánh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giá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triệu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chứng/</a:t>
            </a:r>
            <a:endParaRPr sz="1800">
              <a:latin typeface="Microsoft Sans Serif"/>
              <a:cs typeface="Microsoft Sans Serif"/>
            </a:endParaRPr>
          </a:p>
          <a:p>
            <a:pPr marL="1905" algn="ctr">
              <a:lnSpc>
                <a:spcPts val="2130"/>
              </a:lnSpc>
            </a:pPr>
            <a:r>
              <a:rPr sz="1800" spc="-10" dirty="0">
                <a:latin typeface="Microsoft Sans Serif"/>
                <a:cs typeface="Microsoft Sans Serif"/>
              </a:rPr>
              <a:t>Hỏi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tiền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100" dirty="0">
                <a:latin typeface="Microsoft Sans Serif"/>
                <a:cs typeface="Microsoft Sans Serif"/>
              </a:rPr>
              <a:t>sử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50" dirty="0">
                <a:latin typeface="Microsoft Sans Serif"/>
                <a:cs typeface="Microsoft Sans Serif"/>
              </a:rPr>
              <a:t>đợt</a:t>
            </a:r>
            <a:r>
              <a:rPr sz="1800" dirty="0">
                <a:latin typeface="Microsoft Sans Serif"/>
                <a:cs typeface="Microsoft Sans Serif"/>
              </a:rPr>
              <a:t> cấp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933" y="3467861"/>
            <a:ext cx="1534795" cy="525780"/>
          </a:xfrm>
          <a:prstGeom prst="rect">
            <a:avLst/>
          </a:prstGeom>
          <a:ln w="25908">
            <a:solidFill>
              <a:srgbClr val="385D89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665"/>
              </a:spcBef>
            </a:pPr>
            <a:r>
              <a:rPr sz="1100" b="1" spc="15" dirty="0">
                <a:latin typeface="Arial"/>
                <a:cs typeface="Arial"/>
              </a:rPr>
              <a:t>Sau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5" dirty="0">
                <a:latin typeface="Arial"/>
                <a:cs typeface="Arial"/>
              </a:rPr>
              <a:t>test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giãn</a:t>
            </a:r>
            <a:r>
              <a:rPr sz="1100" b="1" spc="80" dirty="0">
                <a:latin typeface="Arial"/>
                <a:cs typeface="Arial"/>
              </a:rPr>
              <a:t> </a:t>
            </a:r>
            <a:r>
              <a:rPr sz="1100" b="1" spc="20" dirty="0">
                <a:latin typeface="Arial"/>
                <a:cs typeface="Arial"/>
              </a:rPr>
              <a:t>PQ</a:t>
            </a:r>
            <a:endParaRPr sz="1100">
              <a:latin typeface="Arial"/>
              <a:cs typeface="Arial"/>
            </a:endParaRPr>
          </a:p>
          <a:p>
            <a:pPr marL="221615">
              <a:lnSpc>
                <a:spcPct val="100000"/>
              </a:lnSpc>
              <a:spcBef>
                <a:spcPts val="10"/>
              </a:spcBef>
            </a:pP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FEV</a:t>
            </a:r>
            <a:r>
              <a:rPr sz="1200" b="1" baseline="-20833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/FVC</a:t>
            </a:r>
            <a:r>
              <a:rPr sz="12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&lt;</a:t>
            </a:r>
            <a:r>
              <a:rPr sz="12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0.7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292476" y="2954401"/>
          <a:ext cx="2136139" cy="19489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7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82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42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Mức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độ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FEV</a:t>
                      </a:r>
                      <a:r>
                        <a:rPr sz="1500" b="1" spc="-7" baseline="-1944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500" baseline="-19444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dự</a:t>
                      </a:r>
                      <a:r>
                        <a:rPr sz="15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đoán)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60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GOLD</a:t>
                      </a:r>
                      <a:r>
                        <a:rPr sz="15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≥</a:t>
                      </a:r>
                      <a:r>
                        <a:rPr sz="15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80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73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GOLD</a:t>
                      </a:r>
                      <a:r>
                        <a:rPr sz="15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2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5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79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GOLD</a:t>
                      </a:r>
                      <a:r>
                        <a:rPr sz="15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30-49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73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GOLD</a:t>
                      </a:r>
                      <a:r>
                        <a:rPr sz="15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4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&lt;30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6632" y="2997707"/>
            <a:ext cx="243840" cy="20269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637023" y="3274314"/>
            <a:ext cx="101028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Arial"/>
                <a:cs typeface="Arial"/>
              </a:rPr>
              <a:t>≥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2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Đ/cấp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hoặc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≥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1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ĐC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spc="-40" dirty="0">
                <a:latin typeface="Arial"/>
                <a:cs typeface="Arial"/>
              </a:rPr>
              <a:t>vào</a:t>
            </a:r>
            <a:r>
              <a:rPr sz="1050" b="1" spc="80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viện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6835" y="4083177"/>
            <a:ext cx="98298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Arial"/>
                <a:cs typeface="Arial"/>
              </a:rPr>
              <a:t>0 hoặc 1 Đ cấp </a:t>
            </a:r>
            <a:r>
              <a:rPr sz="1050" b="1" spc="-28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(0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ĐC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spc="-40" dirty="0">
                <a:latin typeface="Arial"/>
                <a:cs typeface="Arial"/>
              </a:rPr>
              <a:t>vào</a:t>
            </a:r>
            <a:r>
              <a:rPr sz="1050" b="1" spc="70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viện</a:t>
            </a:r>
            <a:r>
              <a:rPr sz="900" b="1" spc="-5" dirty="0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04966" y="2998342"/>
            <a:ext cx="2369185" cy="1940560"/>
            <a:chOff x="5704966" y="2998342"/>
            <a:chExt cx="2369185" cy="1940560"/>
          </a:xfrm>
        </p:grpSpPr>
        <p:sp>
          <p:nvSpPr>
            <p:cNvPr id="13" name="object 13"/>
            <p:cNvSpPr/>
            <p:nvPr/>
          </p:nvSpPr>
          <p:spPr>
            <a:xfrm>
              <a:off x="5820917" y="4804282"/>
              <a:ext cx="2253615" cy="134620"/>
            </a:xfrm>
            <a:custGeom>
              <a:avLst/>
              <a:gdLst/>
              <a:ahLst/>
              <a:cxnLst/>
              <a:rect l="l" t="t" r="r" b="b"/>
              <a:pathLst>
                <a:path w="2253615" h="134620">
                  <a:moveTo>
                    <a:pt x="2195830" y="67183"/>
                  </a:moveTo>
                  <a:lnTo>
                    <a:pt x="2123440" y="109347"/>
                  </a:lnTo>
                  <a:lnTo>
                    <a:pt x="2121027" y="118237"/>
                  </a:lnTo>
                  <a:lnTo>
                    <a:pt x="2125091" y="125095"/>
                  </a:lnTo>
                  <a:lnTo>
                    <a:pt x="2129155" y="132080"/>
                  </a:lnTo>
                  <a:lnTo>
                    <a:pt x="2138045" y="134366"/>
                  </a:lnTo>
                  <a:lnTo>
                    <a:pt x="2228385" y="81661"/>
                  </a:lnTo>
                  <a:lnTo>
                    <a:pt x="2224532" y="81661"/>
                  </a:lnTo>
                  <a:lnTo>
                    <a:pt x="2224532" y="79629"/>
                  </a:lnTo>
                  <a:lnTo>
                    <a:pt x="2217166" y="79629"/>
                  </a:lnTo>
                  <a:lnTo>
                    <a:pt x="2195830" y="67183"/>
                  </a:lnTo>
                  <a:close/>
                </a:path>
                <a:path w="2253615" h="134620">
                  <a:moveTo>
                    <a:pt x="2171010" y="52705"/>
                  </a:moveTo>
                  <a:lnTo>
                    <a:pt x="0" y="52705"/>
                  </a:lnTo>
                  <a:lnTo>
                    <a:pt x="0" y="81661"/>
                  </a:lnTo>
                  <a:lnTo>
                    <a:pt x="2171010" y="81661"/>
                  </a:lnTo>
                  <a:lnTo>
                    <a:pt x="2195830" y="67183"/>
                  </a:lnTo>
                  <a:lnTo>
                    <a:pt x="2171010" y="52705"/>
                  </a:lnTo>
                  <a:close/>
                </a:path>
                <a:path w="2253615" h="134620">
                  <a:moveTo>
                    <a:pt x="2228385" y="52705"/>
                  </a:moveTo>
                  <a:lnTo>
                    <a:pt x="2224532" y="52705"/>
                  </a:lnTo>
                  <a:lnTo>
                    <a:pt x="2224532" y="81661"/>
                  </a:lnTo>
                  <a:lnTo>
                    <a:pt x="2228385" y="81661"/>
                  </a:lnTo>
                  <a:lnTo>
                    <a:pt x="2253234" y="67183"/>
                  </a:lnTo>
                  <a:lnTo>
                    <a:pt x="2228385" y="52705"/>
                  </a:lnTo>
                  <a:close/>
                </a:path>
                <a:path w="2253615" h="134620">
                  <a:moveTo>
                    <a:pt x="2217166" y="54737"/>
                  </a:moveTo>
                  <a:lnTo>
                    <a:pt x="2195830" y="67183"/>
                  </a:lnTo>
                  <a:lnTo>
                    <a:pt x="2217166" y="79629"/>
                  </a:lnTo>
                  <a:lnTo>
                    <a:pt x="2217166" y="54737"/>
                  </a:lnTo>
                  <a:close/>
                </a:path>
                <a:path w="2253615" h="134620">
                  <a:moveTo>
                    <a:pt x="2224532" y="54737"/>
                  </a:moveTo>
                  <a:lnTo>
                    <a:pt x="2217166" y="54737"/>
                  </a:lnTo>
                  <a:lnTo>
                    <a:pt x="2217166" y="79629"/>
                  </a:lnTo>
                  <a:lnTo>
                    <a:pt x="2224532" y="79629"/>
                  </a:lnTo>
                  <a:lnTo>
                    <a:pt x="2224532" y="54737"/>
                  </a:lnTo>
                  <a:close/>
                </a:path>
                <a:path w="2253615" h="134620">
                  <a:moveTo>
                    <a:pt x="2138045" y="0"/>
                  </a:moveTo>
                  <a:lnTo>
                    <a:pt x="2129155" y="2286"/>
                  </a:lnTo>
                  <a:lnTo>
                    <a:pt x="2125091" y="9271"/>
                  </a:lnTo>
                  <a:lnTo>
                    <a:pt x="2121027" y="16129"/>
                  </a:lnTo>
                  <a:lnTo>
                    <a:pt x="2123440" y="25019"/>
                  </a:lnTo>
                  <a:lnTo>
                    <a:pt x="2195830" y="67183"/>
                  </a:lnTo>
                  <a:lnTo>
                    <a:pt x="2217166" y="54737"/>
                  </a:lnTo>
                  <a:lnTo>
                    <a:pt x="2224532" y="54737"/>
                  </a:lnTo>
                  <a:lnTo>
                    <a:pt x="2224532" y="52705"/>
                  </a:lnTo>
                  <a:lnTo>
                    <a:pt x="2228385" y="52705"/>
                  </a:lnTo>
                  <a:lnTo>
                    <a:pt x="21380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04966" y="2998342"/>
              <a:ext cx="134620" cy="1873885"/>
            </a:xfrm>
            <a:custGeom>
              <a:avLst/>
              <a:gdLst/>
              <a:ahLst/>
              <a:cxnLst/>
              <a:rect l="l" t="t" r="r" b="b"/>
              <a:pathLst>
                <a:path w="134620" h="1873885">
                  <a:moveTo>
                    <a:pt x="67183" y="57404"/>
                  </a:moveTo>
                  <a:lnTo>
                    <a:pt x="52705" y="82223"/>
                  </a:lnTo>
                  <a:lnTo>
                    <a:pt x="52705" y="1873631"/>
                  </a:lnTo>
                  <a:lnTo>
                    <a:pt x="81661" y="1873631"/>
                  </a:lnTo>
                  <a:lnTo>
                    <a:pt x="81661" y="82223"/>
                  </a:lnTo>
                  <a:lnTo>
                    <a:pt x="67183" y="57404"/>
                  </a:lnTo>
                  <a:close/>
                </a:path>
                <a:path w="134620" h="1873885">
                  <a:moveTo>
                    <a:pt x="67183" y="0"/>
                  </a:moveTo>
                  <a:lnTo>
                    <a:pt x="0" y="115316"/>
                  </a:lnTo>
                  <a:lnTo>
                    <a:pt x="2286" y="124079"/>
                  </a:lnTo>
                  <a:lnTo>
                    <a:pt x="9271" y="128143"/>
                  </a:lnTo>
                  <a:lnTo>
                    <a:pt x="16129" y="132207"/>
                  </a:lnTo>
                  <a:lnTo>
                    <a:pt x="25019" y="129921"/>
                  </a:lnTo>
                  <a:lnTo>
                    <a:pt x="28956" y="122936"/>
                  </a:lnTo>
                  <a:lnTo>
                    <a:pt x="52705" y="82223"/>
                  </a:lnTo>
                  <a:lnTo>
                    <a:pt x="52705" y="28829"/>
                  </a:lnTo>
                  <a:lnTo>
                    <a:pt x="83980" y="28829"/>
                  </a:lnTo>
                  <a:lnTo>
                    <a:pt x="67183" y="0"/>
                  </a:lnTo>
                  <a:close/>
                </a:path>
                <a:path w="134620" h="1873885">
                  <a:moveTo>
                    <a:pt x="83980" y="28829"/>
                  </a:moveTo>
                  <a:lnTo>
                    <a:pt x="81661" y="28829"/>
                  </a:lnTo>
                  <a:lnTo>
                    <a:pt x="81661" y="82223"/>
                  </a:lnTo>
                  <a:lnTo>
                    <a:pt x="105410" y="122936"/>
                  </a:lnTo>
                  <a:lnTo>
                    <a:pt x="109347" y="129921"/>
                  </a:lnTo>
                  <a:lnTo>
                    <a:pt x="118237" y="132207"/>
                  </a:lnTo>
                  <a:lnTo>
                    <a:pt x="125095" y="128143"/>
                  </a:lnTo>
                  <a:lnTo>
                    <a:pt x="132080" y="124079"/>
                  </a:lnTo>
                  <a:lnTo>
                    <a:pt x="134366" y="115316"/>
                  </a:lnTo>
                  <a:lnTo>
                    <a:pt x="83980" y="28829"/>
                  </a:lnTo>
                  <a:close/>
                </a:path>
                <a:path w="134620" h="1873885">
                  <a:moveTo>
                    <a:pt x="81661" y="28829"/>
                  </a:moveTo>
                  <a:lnTo>
                    <a:pt x="52705" y="28829"/>
                  </a:lnTo>
                  <a:lnTo>
                    <a:pt x="52705" y="82223"/>
                  </a:lnTo>
                  <a:lnTo>
                    <a:pt x="67183" y="57404"/>
                  </a:lnTo>
                  <a:lnTo>
                    <a:pt x="54737" y="36068"/>
                  </a:lnTo>
                  <a:lnTo>
                    <a:pt x="81661" y="36068"/>
                  </a:lnTo>
                  <a:lnTo>
                    <a:pt x="81661" y="28829"/>
                  </a:lnTo>
                  <a:close/>
                </a:path>
                <a:path w="134620" h="1873885">
                  <a:moveTo>
                    <a:pt x="81661" y="36068"/>
                  </a:moveTo>
                  <a:lnTo>
                    <a:pt x="79629" y="36068"/>
                  </a:lnTo>
                  <a:lnTo>
                    <a:pt x="67183" y="57404"/>
                  </a:lnTo>
                  <a:lnTo>
                    <a:pt x="81661" y="82223"/>
                  </a:lnTo>
                  <a:lnTo>
                    <a:pt x="81661" y="36068"/>
                  </a:lnTo>
                  <a:close/>
                </a:path>
                <a:path w="134620" h="1873885">
                  <a:moveTo>
                    <a:pt x="79629" y="36068"/>
                  </a:moveTo>
                  <a:lnTo>
                    <a:pt x="54737" y="36068"/>
                  </a:lnTo>
                  <a:lnTo>
                    <a:pt x="67183" y="57404"/>
                  </a:lnTo>
                  <a:lnTo>
                    <a:pt x="79629" y="36068"/>
                  </a:lnTo>
                  <a:close/>
                </a:path>
              </a:pathLst>
            </a:custGeom>
            <a:solidFill>
              <a:srgbClr val="9747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015609" y="4917694"/>
            <a:ext cx="67945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5" dirty="0">
                <a:latin typeface="Arial"/>
                <a:cs typeface="Arial"/>
              </a:rPr>
              <a:t>m</a:t>
            </a:r>
            <a:r>
              <a:rPr sz="1050" b="1" spc="15" dirty="0">
                <a:latin typeface="Arial"/>
                <a:cs typeface="Arial"/>
              </a:rPr>
              <a:t>M</a:t>
            </a:r>
            <a:r>
              <a:rPr sz="1050" b="1" dirty="0">
                <a:latin typeface="Arial"/>
                <a:cs typeface="Arial"/>
              </a:rPr>
              <a:t>RC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0</a:t>
            </a:r>
            <a:r>
              <a:rPr sz="1050" b="1" spc="-5" dirty="0">
                <a:latin typeface="Arial"/>
                <a:cs typeface="Arial"/>
              </a:rPr>
              <a:t>-</a:t>
            </a:r>
            <a:r>
              <a:rPr sz="1050" b="1" dirty="0"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  <a:p>
            <a:pPr marL="52069">
              <a:lnSpc>
                <a:spcPct val="100000"/>
              </a:lnSpc>
            </a:pPr>
            <a:r>
              <a:rPr sz="1050" b="1" spc="-10" dirty="0">
                <a:latin typeface="Arial"/>
                <a:cs typeface="Arial"/>
              </a:rPr>
              <a:t>CAT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&lt;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70546" y="4924805"/>
            <a:ext cx="67056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5" dirty="0">
                <a:latin typeface="Arial"/>
                <a:cs typeface="Arial"/>
              </a:rPr>
              <a:t>mMRC</a:t>
            </a:r>
            <a:r>
              <a:rPr sz="1050" b="1" spc="-7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≥</a:t>
            </a:r>
            <a:r>
              <a:rPr sz="1050" b="1" spc="-4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  <a:p>
            <a:pPr marL="48895">
              <a:lnSpc>
                <a:spcPct val="100000"/>
              </a:lnSpc>
            </a:pPr>
            <a:r>
              <a:rPr sz="1050" b="1" spc="-10" dirty="0">
                <a:latin typeface="Arial"/>
                <a:cs typeface="Arial"/>
              </a:rPr>
              <a:t>CAT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≥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14469" y="2840482"/>
            <a:ext cx="1179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6FC0"/>
                </a:solidFill>
                <a:latin typeface="Arial"/>
                <a:cs typeface="Arial"/>
              </a:rPr>
              <a:t>Tiền</a:t>
            </a:r>
            <a:r>
              <a:rPr sz="12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sử</a:t>
            </a:r>
            <a:r>
              <a:rPr sz="12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Arial"/>
                <a:cs typeface="Arial"/>
              </a:rPr>
              <a:t>đợt</a:t>
            </a:r>
            <a:r>
              <a:rPr sz="12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cấp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34073" y="5484367"/>
            <a:ext cx="11264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006FC0"/>
                </a:solidFill>
                <a:latin typeface="Arial"/>
                <a:cs typeface="Arial"/>
              </a:rPr>
              <a:t>Triệu</a:t>
            </a:r>
            <a:r>
              <a:rPr sz="15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06FC0"/>
                </a:solidFill>
                <a:latin typeface="Arial"/>
                <a:cs typeface="Arial"/>
              </a:rPr>
              <a:t>chứng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5803" y="5526430"/>
            <a:ext cx="429069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5" dirty="0">
                <a:solidFill>
                  <a:srgbClr val="FF0000"/>
                </a:solidFill>
                <a:latin typeface="Calibri"/>
                <a:cs typeface="Calibri"/>
              </a:rPr>
              <a:t>©</a:t>
            </a:r>
            <a:r>
              <a:rPr sz="135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0000"/>
                </a:solidFill>
                <a:latin typeface="Calibri"/>
                <a:cs typeface="Calibri"/>
              </a:rPr>
              <a:t>2022</a:t>
            </a:r>
            <a:r>
              <a:rPr sz="135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0000"/>
                </a:solidFill>
                <a:latin typeface="Calibri"/>
                <a:cs typeface="Calibri"/>
              </a:rPr>
              <a:t>Global</a:t>
            </a:r>
            <a:r>
              <a:rPr sz="135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0000"/>
                </a:solidFill>
                <a:latin typeface="Calibri"/>
                <a:cs typeface="Calibri"/>
              </a:rPr>
              <a:t>Initiative </a:t>
            </a:r>
            <a:r>
              <a:rPr sz="1350" spc="-10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135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FF0000"/>
                </a:solidFill>
                <a:latin typeface="Calibri"/>
                <a:cs typeface="Calibri"/>
              </a:rPr>
              <a:t>Chronic</a:t>
            </a:r>
            <a:r>
              <a:rPr sz="13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0000"/>
                </a:solidFill>
                <a:latin typeface="Calibri"/>
                <a:cs typeface="Calibri"/>
              </a:rPr>
              <a:t>Obstructive Lung</a:t>
            </a:r>
            <a:r>
              <a:rPr sz="135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0000"/>
                </a:solidFill>
                <a:latin typeface="Calibri"/>
                <a:cs typeface="Calibri"/>
              </a:rPr>
              <a:t>Disease</a:t>
            </a:r>
            <a:endParaRPr sz="1350">
              <a:latin typeface="Calibri"/>
              <a:cs typeface="Calibri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5859779" y="3000629"/>
          <a:ext cx="2207260" cy="17651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3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41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82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700" b="1" dirty="0">
                          <a:latin typeface="Arial"/>
                          <a:cs typeface="Arial"/>
                        </a:rPr>
                        <a:t>C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0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88950">
                        <a:lnSpc>
                          <a:spcPct val="100000"/>
                        </a:lnSpc>
                      </a:pPr>
                      <a:r>
                        <a:rPr sz="1700" b="1" dirty="0">
                          <a:latin typeface="Arial"/>
                          <a:cs typeface="Arial"/>
                        </a:rPr>
                        <a:t>D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4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25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700" dirty="0">
                          <a:latin typeface="Microsoft Sans Serif"/>
                          <a:cs typeface="Microsoft Sans Serif"/>
                        </a:rPr>
                        <a:t>A</a:t>
                      </a:r>
                      <a:endParaRPr sz="1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95300">
                        <a:lnSpc>
                          <a:spcPct val="100000"/>
                        </a:lnSpc>
                      </a:pPr>
                      <a:r>
                        <a:rPr sz="1700" dirty="0">
                          <a:latin typeface="Microsoft Sans Serif"/>
                          <a:cs typeface="Microsoft Sans Serif"/>
                        </a:rPr>
                        <a:t>B</a:t>
                      </a:r>
                      <a:endParaRPr sz="1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913282" y="520700"/>
            <a:ext cx="7161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PHÂN</a:t>
            </a:r>
            <a:r>
              <a:rPr sz="3600" spc="-35" dirty="0"/>
              <a:t> </a:t>
            </a:r>
            <a:r>
              <a:rPr sz="3600" spc="-5" dirty="0"/>
              <a:t>NHÓM</a:t>
            </a:r>
            <a:r>
              <a:rPr sz="3600" spc="-25" dirty="0"/>
              <a:t> </a:t>
            </a:r>
            <a:r>
              <a:rPr sz="3600" spc="-5" dirty="0"/>
              <a:t>BỆNH</a:t>
            </a:r>
            <a:r>
              <a:rPr sz="3600" spc="-10" dirty="0"/>
              <a:t> </a:t>
            </a:r>
            <a:r>
              <a:rPr sz="3600" spc="-5" dirty="0"/>
              <a:t>NHÂN</a:t>
            </a:r>
            <a:r>
              <a:rPr sz="3600" spc="-30" dirty="0"/>
              <a:t> </a:t>
            </a:r>
            <a:r>
              <a:rPr sz="3600" spc="-5" dirty="0"/>
              <a:t>COPD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2582" y="316737"/>
            <a:ext cx="30194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ĐẠI</a:t>
            </a:r>
            <a:r>
              <a:rPr sz="4000" spc="-65" dirty="0"/>
              <a:t> </a:t>
            </a:r>
            <a:r>
              <a:rPr sz="4000" spc="-15" dirty="0"/>
              <a:t>CƯƠNG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123623"/>
            <a:ext cx="8415020" cy="5064760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487680" indent="-475615">
              <a:lnSpc>
                <a:spcPct val="100000"/>
              </a:lnSpc>
              <a:spcBef>
                <a:spcPts val="1620"/>
              </a:spcBef>
              <a:buFont typeface="Wingdings"/>
              <a:buChar char=""/>
              <a:tabLst>
                <a:tab pos="488315" algn="l"/>
              </a:tabLst>
            </a:pPr>
            <a:r>
              <a:rPr sz="3200" b="1" dirty="0">
                <a:latin typeface="Arial"/>
                <a:cs typeface="Arial"/>
              </a:rPr>
              <a:t>BPTNMT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đặc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trưng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bởi: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240"/>
              </a:spcBef>
              <a:buChar char="-"/>
              <a:tabLst>
                <a:tab pos="756285" algn="l"/>
                <a:tab pos="756920" algn="l"/>
              </a:tabLst>
            </a:pPr>
            <a:r>
              <a:rPr sz="2600" dirty="0">
                <a:latin typeface="Microsoft Sans Serif"/>
                <a:cs typeface="Microsoft Sans Serif"/>
              </a:rPr>
              <a:t>Hạn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chế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spc="90" dirty="0">
                <a:latin typeface="Microsoft Sans Serif"/>
                <a:cs typeface="Microsoft Sans Serif"/>
              </a:rPr>
              <a:t>lưu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100" dirty="0">
                <a:latin typeface="Microsoft Sans Serif"/>
                <a:cs typeface="Microsoft Sans Serif"/>
              </a:rPr>
              <a:t>lượng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85" dirty="0">
                <a:latin typeface="Microsoft Sans Serif"/>
                <a:cs typeface="Microsoft Sans Serif"/>
              </a:rPr>
              <a:t>thở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ra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không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hồi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phục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5" dirty="0">
                <a:latin typeface="Microsoft Sans Serif"/>
                <a:cs typeface="Microsoft Sans Serif"/>
              </a:rPr>
              <a:t>hoàn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toàn</a:t>
            </a:r>
            <a:endParaRPr sz="26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1870"/>
              </a:spcBef>
              <a:buChar char="-"/>
              <a:tabLst>
                <a:tab pos="756285" algn="l"/>
                <a:tab pos="756920" algn="l"/>
              </a:tabLst>
            </a:pPr>
            <a:r>
              <a:rPr sz="2600" spc="5" dirty="0">
                <a:latin typeface="Microsoft Sans Serif"/>
                <a:cs typeface="Microsoft Sans Serif"/>
              </a:rPr>
              <a:t>Tổn </a:t>
            </a:r>
            <a:r>
              <a:rPr sz="2600" spc="90" dirty="0">
                <a:latin typeface="Microsoft Sans Serif"/>
                <a:cs typeface="Microsoft Sans Serif"/>
              </a:rPr>
              <a:t>thương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mô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bệnh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học:</a:t>
            </a:r>
            <a:endParaRPr sz="2600">
              <a:latin typeface="Microsoft Sans Serif"/>
              <a:cs typeface="Microsoft Sans Serif"/>
            </a:endParaRPr>
          </a:p>
          <a:p>
            <a:pPr marL="1155700" lvl="2" indent="-229235">
              <a:lnSpc>
                <a:spcPct val="100000"/>
              </a:lnSpc>
              <a:spcBef>
                <a:spcPts val="1875"/>
              </a:spcBef>
              <a:buChar char="•"/>
              <a:tabLst>
                <a:tab pos="1156335" algn="l"/>
              </a:tabLst>
            </a:pPr>
            <a:r>
              <a:rPr sz="2600" dirty="0">
                <a:latin typeface="Microsoft Sans Serif"/>
                <a:cs typeface="Microsoft Sans Serif"/>
              </a:rPr>
              <a:t>Phế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quản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(tắc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nghẽn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spc="110" dirty="0">
                <a:latin typeface="Microsoft Sans Serif"/>
                <a:cs typeface="Microsoft Sans Serif"/>
              </a:rPr>
              <a:t>đường</a:t>
            </a:r>
            <a:r>
              <a:rPr sz="2600" spc="10" dirty="0">
                <a:latin typeface="Microsoft Sans Serif"/>
                <a:cs typeface="Microsoft Sans Serif"/>
              </a:rPr>
              <a:t> </a:t>
            </a:r>
            <a:r>
              <a:rPr sz="2600" spc="65" dirty="0">
                <a:latin typeface="Microsoft Sans Serif"/>
                <a:cs typeface="Microsoft Sans Serif"/>
              </a:rPr>
              <a:t>thở)</a:t>
            </a:r>
            <a:endParaRPr sz="2600">
              <a:latin typeface="Microsoft Sans Serif"/>
              <a:cs typeface="Microsoft Sans Serif"/>
            </a:endParaRPr>
          </a:p>
          <a:p>
            <a:pPr marL="1155700" lvl="2" indent="-229235">
              <a:lnSpc>
                <a:spcPct val="100000"/>
              </a:lnSpc>
              <a:spcBef>
                <a:spcPts val="1875"/>
              </a:spcBef>
              <a:buChar char="•"/>
              <a:tabLst>
                <a:tab pos="1156335" algn="l"/>
              </a:tabLst>
            </a:pPr>
            <a:r>
              <a:rPr sz="2600" dirty="0">
                <a:latin typeface="Microsoft Sans Serif"/>
                <a:cs typeface="Microsoft Sans Serif"/>
              </a:rPr>
              <a:t>Nhu</a:t>
            </a:r>
            <a:r>
              <a:rPr sz="2600" spc="1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mô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phổi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(giãn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phế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nang)</a:t>
            </a:r>
            <a:endParaRPr sz="2600">
              <a:latin typeface="Microsoft Sans Serif"/>
              <a:cs typeface="Microsoft Sans Serif"/>
            </a:endParaRPr>
          </a:p>
          <a:p>
            <a:pPr marL="756285" marR="160020" lvl="1" indent="-287020">
              <a:lnSpc>
                <a:spcPts val="4990"/>
              </a:lnSpc>
              <a:spcBef>
                <a:spcPts val="480"/>
              </a:spcBef>
              <a:buChar char="-"/>
              <a:tabLst>
                <a:tab pos="756285" algn="l"/>
                <a:tab pos="756920" algn="l"/>
              </a:tabLst>
            </a:pPr>
            <a:r>
              <a:rPr sz="2600" dirty="0">
                <a:latin typeface="Microsoft Sans Serif"/>
                <a:cs typeface="Microsoft Sans Serif"/>
              </a:rPr>
              <a:t>Có</a:t>
            </a:r>
            <a:r>
              <a:rPr sz="2600" spc="1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các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biểu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hiện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ngoài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phổi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liên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quan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đến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đáp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95" dirty="0">
                <a:latin typeface="Microsoft Sans Serif"/>
                <a:cs typeface="Microsoft Sans Serif"/>
              </a:rPr>
              <a:t>ứng </a:t>
            </a:r>
            <a:r>
              <a:rPr sz="2600" spc="-67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viêm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hệ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thống</a:t>
            </a:r>
            <a:endParaRPr sz="26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1395"/>
              </a:spcBef>
              <a:buChar char="-"/>
              <a:tabLst>
                <a:tab pos="756285" algn="l"/>
                <a:tab pos="756920" algn="l"/>
              </a:tabLst>
            </a:pPr>
            <a:r>
              <a:rPr sz="2600" dirty="0">
                <a:latin typeface="Microsoft Sans Serif"/>
                <a:cs typeface="Microsoft Sans Serif"/>
              </a:rPr>
              <a:t>Các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bệnh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lý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đồng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mắc</a:t>
            </a:r>
            <a:endParaRPr sz="2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735579" y="2229611"/>
          <a:ext cx="6105523" cy="32064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5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78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31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91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017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070735" algn="l"/>
                        </a:tabLst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Đợt</a:t>
                      </a:r>
                      <a:r>
                        <a:rPr sz="1800" b="1" spc="-20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cấp</a:t>
                      </a:r>
                      <a:r>
                        <a:rPr sz="1800" b="1" spc="15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và	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Đợt</a:t>
                      </a:r>
                      <a:r>
                        <a:rPr sz="1800" b="1" spc="-45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cấp</a:t>
                      </a:r>
                      <a:r>
                        <a:rPr sz="1800" b="1" spc="-20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và</a:t>
                      </a:r>
                      <a:endParaRPr sz="1800">
                        <a:latin typeface="Candara"/>
                        <a:cs typeface="Candara"/>
                      </a:endParaRPr>
                    </a:p>
                    <a:p>
                      <a:pPr marL="310515" algn="ctr">
                        <a:lnSpc>
                          <a:spcPct val="100000"/>
                        </a:lnSpc>
                        <a:tabLst>
                          <a:tab pos="2070100" algn="l"/>
                        </a:tabLst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khí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phế</a:t>
                      </a:r>
                      <a:r>
                        <a:rPr sz="1800" b="1" spc="10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thũng	Viêm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phế</a:t>
                      </a:r>
                      <a:r>
                        <a:rPr sz="1800" b="1" spc="-20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quản</a:t>
                      </a:r>
                      <a:r>
                        <a:rPr sz="1800" b="1" spc="-25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mạn</a:t>
                      </a:r>
                      <a:endParaRPr sz="18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Chồng</a:t>
                      </a:r>
                      <a:r>
                        <a:rPr sz="1800" b="1" spc="-75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lấn</a:t>
                      </a:r>
                      <a:endParaRPr sz="18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86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0480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Không</a:t>
                      </a:r>
                      <a:r>
                        <a:rPr sz="1800" b="1" spc="-25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đợt</a:t>
                      </a:r>
                      <a:r>
                        <a:rPr sz="1800" b="1" spc="-25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cấp</a:t>
                      </a:r>
                      <a:endParaRPr sz="18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518795">
                        <a:lnSpc>
                          <a:spcPts val="1789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hen-</a:t>
                      </a:r>
                      <a:r>
                        <a:rPr sz="1800" b="1" spc="-45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COPD</a:t>
                      </a:r>
                      <a:endParaRPr sz="18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2731007" y="2226564"/>
            <a:ext cx="6141085" cy="3245485"/>
            <a:chOff x="2731007" y="2226564"/>
            <a:chExt cx="6141085" cy="32454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9963" y="2253996"/>
              <a:ext cx="6107430" cy="321030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40151" y="2234184"/>
              <a:ext cx="6097905" cy="3200400"/>
            </a:xfrm>
            <a:custGeom>
              <a:avLst/>
              <a:gdLst/>
              <a:ahLst/>
              <a:cxnLst/>
              <a:rect l="l" t="t" r="r" b="b"/>
              <a:pathLst>
                <a:path w="6097905" h="3200400">
                  <a:moveTo>
                    <a:pt x="6097524" y="0"/>
                  </a:moveTo>
                  <a:lnTo>
                    <a:pt x="0" y="0"/>
                  </a:lnTo>
                  <a:lnTo>
                    <a:pt x="0" y="3200400"/>
                  </a:lnTo>
                  <a:lnTo>
                    <a:pt x="6097524" y="3200400"/>
                  </a:lnTo>
                  <a:lnTo>
                    <a:pt x="609752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1007" y="2226564"/>
              <a:ext cx="4607814" cy="32453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9419" y="2258568"/>
              <a:ext cx="21945" cy="321183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31707" y="3849649"/>
              <a:ext cx="540257" cy="2194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326635" y="4191000"/>
              <a:ext cx="881380" cy="762000"/>
            </a:xfrm>
            <a:custGeom>
              <a:avLst/>
              <a:gdLst/>
              <a:ahLst/>
              <a:cxnLst/>
              <a:rect l="l" t="t" r="r" b="b"/>
              <a:pathLst>
                <a:path w="881379" h="762000">
                  <a:moveTo>
                    <a:pt x="440436" y="0"/>
                  </a:moveTo>
                  <a:lnTo>
                    <a:pt x="389079" y="2563"/>
                  </a:lnTo>
                  <a:lnTo>
                    <a:pt x="339461" y="10061"/>
                  </a:lnTo>
                  <a:lnTo>
                    <a:pt x="291911" y="22209"/>
                  </a:lnTo>
                  <a:lnTo>
                    <a:pt x="246761" y="38722"/>
                  </a:lnTo>
                  <a:lnTo>
                    <a:pt x="204341" y="59312"/>
                  </a:lnTo>
                  <a:lnTo>
                    <a:pt x="164982" y="83695"/>
                  </a:lnTo>
                  <a:lnTo>
                    <a:pt x="129016" y="111585"/>
                  </a:lnTo>
                  <a:lnTo>
                    <a:pt x="96771" y="142696"/>
                  </a:lnTo>
                  <a:lnTo>
                    <a:pt x="68580" y="176742"/>
                  </a:lnTo>
                  <a:lnTo>
                    <a:pt x="44773" y="213437"/>
                  </a:lnTo>
                  <a:lnTo>
                    <a:pt x="25681" y="252497"/>
                  </a:lnTo>
                  <a:lnTo>
                    <a:pt x="11634" y="293634"/>
                  </a:lnTo>
                  <a:lnTo>
                    <a:pt x="2963" y="336563"/>
                  </a:lnTo>
                  <a:lnTo>
                    <a:pt x="0" y="381000"/>
                  </a:lnTo>
                  <a:lnTo>
                    <a:pt x="2963" y="425436"/>
                  </a:lnTo>
                  <a:lnTo>
                    <a:pt x="11634" y="468365"/>
                  </a:lnTo>
                  <a:lnTo>
                    <a:pt x="25681" y="509502"/>
                  </a:lnTo>
                  <a:lnTo>
                    <a:pt x="44773" y="548562"/>
                  </a:lnTo>
                  <a:lnTo>
                    <a:pt x="68580" y="585257"/>
                  </a:lnTo>
                  <a:lnTo>
                    <a:pt x="96771" y="619303"/>
                  </a:lnTo>
                  <a:lnTo>
                    <a:pt x="129016" y="650414"/>
                  </a:lnTo>
                  <a:lnTo>
                    <a:pt x="164982" y="678304"/>
                  </a:lnTo>
                  <a:lnTo>
                    <a:pt x="204341" y="702687"/>
                  </a:lnTo>
                  <a:lnTo>
                    <a:pt x="246761" y="723277"/>
                  </a:lnTo>
                  <a:lnTo>
                    <a:pt x="291911" y="739790"/>
                  </a:lnTo>
                  <a:lnTo>
                    <a:pt x="339461" y="751938"/>
                  </a:lnTo>
                  <a:lnTo>
                    <a:pt x="389079" y="759436"/>
                  </a:lnTo>
                  <a:lnTo>
                    <a:pt x="440436" y="762000"/>
                  </a:lnTo>
                  <a:lnTo>
                    <a:pt x="491792" y="759436"/>
                  </a:lnTo>
                  <a:lnTo>
                    <a:pt x="541410" y="751938"/>
                  </a:lnTo>
                  <a:lnTo>
                    <a:pt x="588960" y="739790"/>
                  </a:lnTo>
                  <a:lnTo>
                    <a:pt x="634110" y="723277"/>
                  </a:lnTo>
                  <a:lnTo>
                    <a:pt x="676530" y="702687"/>
                  </a:lnTo>
                  <a:lnTo>
                    <a:pt x="715889" y="678304"/>
                  </a:lnTo>
                  <a:lnTo>
                    <a:pt x="751855" y="650414"/>
                  </a:lnTo>
                  <a:lnTo>
                    <a:pt x="784100" y="619303"/>
                  </a:lnTo>
                  <a:lnTo>
                    <a:pt x="812291" y="585257"/>
                  </a:lnTo>
                  <a:lnTo>
                    <a:pt x="836098" y="548562"/>
                  </a:lnTo>
                  <a:lnTo>
                    <a:pt x="855190" y="509502"/>
                  </a:lnTo>
                  <a:lnTo>
                    <a:pt x="869237" y="468365"/>
                  </a:lnTo>
                  <a:lnTo>
                    <a:pt x="877908" y="425436"/>
                  </a:lnTo>
                  <a:lnTo>
                    <a:pt x="880872" y="381000"/>
                  </a:lnTo>
                  <a:lnTo>
                    <a:pt x="877908" y="336563"/>
                  </a:lnTo>
                  <a:lnTo>
                    <a:pt x="869237" y="293634"/>
                  </a:lnTo>
                  <a:lnTo>
                    <a:pt x="855190" y="252497"/>
                  </a:lnTo>
                  <a:lnTo>
                    <a:pt x="836098" y="213437"/>
                  </a:lnTo>
                  <a:lnTo>
                    <a:pt x="812291" y="176742"/>
                  </a:lnTo>
                  <a:lnTo>
                    <a:pt x="784100" y="142696"/>
                  </a:lnTo>
                  <a:lnTo>
                    <a:pt x="751855" y="111585"/>
                  </a:lnTo>
                  <a:lnTo>
                    <a:pt x="715889" y="83695"/>
                  </a:lnTo>
                  <a:lnTo>
                    <a:pt x="676530" y="59312"/>
                  </a:lnTo>
                  <a:lnTo>
                    <a:pt x="634110" y="38722"/>
                  </a:lnTo>
                  <a:lnTo>
                    <a:pt x="588960" y="22209"/>
                  </a:lnTo>
                  <a:lnTo>
                    <a:pt x="541410" y="10061"/>
                  </a:lnTo>
                  <a:lnTo>
                    <a:pt x="491792" y="2563"/>
                  </a:lnTo>
                  <a:lnTo>
                    <a:pt x="440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94512" y="2543682"/>
            <a:ext cx="2286635" cy="2548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381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Kiểu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0" dirty="0">
                <a:latin typeface="Arial"/>
                <a:cs typeface="Arial"/>
              </a:rPr>
              <a:t>hình</a:t>
            </a:r>
            <a:endParaRPr sz="1600">
              <a:latin typeface="Arial"/>
              <a:cs typeface="Arial"/>
            </a:endParaRPr>
          </a:p>
          <a:p>
            <a:pPr marL="12065" marR="5080" indent="-24765" algn="ctr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Đợt</a:t>
            </a:r>
            <a:r>
              <a:rPr sz="1600" b="1" spc="1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cấp</a:t>
            </a:r>
            <a:r>
              <a:rPr sz="1600" b="1" spc="16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thường</a:t>
            </a:r>
            <a:r>
              <a:rPr sz="1600" b="1" spc="175" dirty="0">
                <a:latin typeface="Arial"/>
                <a:cs typeface="Arial"/>
              </a:rPr>
              <a:t> </a:t>
            </a:r>
            <a:r>
              <a:rPr sz="1600" b="1" spc="-45" dirty="0">
                <a:latin typeface="Arial"/>
                <a:cs typeface="Arial"/>
              </a:rPr>
              <a:t>xuyên 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( ≥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2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AECOPD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/năm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hay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1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lần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nhập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viện)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Arial"/>
              <a:cs typeface="Arial"/>
            </a:endParaRPr>
          </a:p>
          <a:p>
            <a:pPr marL="448309" marR="386715" indent="-48260" algn="ctr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Kiểu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0" dirty="0">
                <a:latin typeface="Arial"/>
                <a:cs typeface="Arial"/>
              </a:rPr>
              <a:t>hình 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Không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đợt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cấp</a:t>
            </a:r>
            <a:endParaRPr sz="1600">
              <a:latin typeface="Arial"/>
              <a:cs typeface="Arial"/>
            </a:endParaRPr>
          </a:p>
          <a:p>
            <a:pPr marL="52705" algn="ctr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0-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1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AECOPD/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năm</a:t>
            </a:r>
            <a:endParaRPr sz="1600">
              <a:latin typeface="Arial"/>
              <a:cs typeface="Arial"/>
            </a:endParaRPr>
          </a:p>
          <a:p>
            <a:pPr marL="52069" algn="ctr">
              <a:lnSpc>
                <a:spcPct val="100000"/>
              </a:lnSpc>
            </a:pPr>
            <a:r>
              <a:rPr sz="1600" b="1" spc="-30" dirty="0">
                <a:latin typeface="Arial"/>
                <a:cs typeface="Arial"/>
              </a:rPr>
              <a:t>Không</a:t>
            </a:r>
            <a:r>
              <a:rPr sz="1600" b="1" spc="9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nhập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viện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8226" y="5539841"/>
            <a:ext cx="13563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526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Kiểu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0" dirty="0">
                <a:latin typeface="Arial"/>
                <a:cs typeface="Arial"/>
              </a:rPr>
              <a:t>hình 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khí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phế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thũng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86705" y="5539841"/>
            <a:ext cx="19221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0005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Kiểu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0" dirty="0">
                <a:latin typeface="Arial"/>
                <a:cs typeface="Arial"/>
              </a:rPr>
              <a:t>hình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-55" dirty="0">
                <a:latin typeface="Arial"/>
                <a:cs typeface="Arial"/>
              </a:rPr>
              <a:t>viêm</a:t>
            </a:r>
            <a:r>
              <a:rPr sz="1600" b="1" spc="19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phế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quản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mạn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86396" y="1429257"/>
            <a:ext cx="16065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ndara"/>
                <a:cs typeface="Candara"/>
              </a:rPr>
              <a:t>Chồng</a:t>
            </a:r>
            <a:r>
              <a:rPr sz="2000" b="1" spc="-40" dirty="0">
                <a:latin typeface="Candara"/>
                <a:cs typeface="Candara"/>
              </a:rPr>
              <a:t> </a:t>
            </a:r>
            <a:r>
              <a:rPr sz="1600" b="1" spc="-5" dirty="0">
                <a:latin typeface="Arial"/>
                <a:cs typeface="Arial"/>
              </a:rPr>
              <a:t>lấn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Candara"/>
                <a:cs typeface="Candara"/>
              </a:rPr>
              <a:t>hen-</a:t>
            </a:r>
            <a:endParaRPr sz="2000">
              <a:latin typeface="Candara"/>
              <a:cs typeface="Candara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latin typeface="Candara"/>
                <a:cs typeface="Candara"/>
              </a:rPr>
              <a:t>COPD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18152" y="6339027"/>
            <a:ext cx="43967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Miravitlles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M.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et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al.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Arch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Bronconeumol.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2017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69363" y="566674"/>
            <a:ext cx="46539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KIỂU</a:t>
            </a:r>
            <a:r>
              <a:rPr sz="4400" spc="-30" dirty="0"/>
              <a:t> </a:t>
            </a:r>
            <a:r>
              <a:rPr sz="4400" spc="-5" dirty="0"/>
              <a:t>HÌNH</a:t>
            </a:r>
            <a:r>
              <a:rPr sz="4400" spc="-30" dirty="0"/>
              <a:t> </a:t>
            </a:r>
            <a:r>
              <a:rPr sz="4400" spc="-5" dirty="0"/>
              <a:t>COPD</a:t>
            </a:r>
            <a:endParaRPr sz="4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6324599"/>
            <a:ext cx="4267200" cy="533400"/>
          </a:xfrm>
          <a:custGeom>
            <a:avLst/>
            <a:gdLst/>
            <a:ahLst/>
            <a:cxnLst/>
            <a:rect l="l" t="t" r="r" b="b"/>
            <a:pathLst>
              <a:path w="4267200" h="533400">
                <a:moveTo>
                  <a:pt x="4267200" y="0"/>
                </a:moveTo>
                <a:lnTo>
                  <a:pt x="0" y="0"/>
                </a:lnTo>
                <a:lnTo>
                  <a:pt x="0" y="533399"/>
                </a:lnTo>
                <a:lnTo>
                  <a:pt x="4267200" y="533399"/>
                </a:lnTo>
                <a:lnTo>
                  <a:pt x="426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1194976"/>
            <a:ext cx="8528685" cy="5541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30000"/>
              </a:lnSpc>
              <a:spcBef>
                <a:spcPts val="95"/>
              </a:spcBef>
              <a:buFont typeface="Wingdings"/>
              <a:buChar char=""/>
              <a:tabLst>
                <a:tab pos="355600" algn="l"/>
                <a:tab pos="913130" algn="l"/>
                <a:tab pos="1370330" algn="l"/>
                <a:tab pos="1981835" algn="l"/>
                <a:tab pos="2522855" algn="l"/>
                <a:tab pos="3403600" algn="l"/>
                <a:tab pos="3861435" algn="l"/>
                <a:tab pos="4504690" algn="l"/>
                <a:tab pos="4961890" algn="l"/>
                <a:tab pos="5977255" algn="l"/>
                <a:tab pos="6434455" algn="l"/>
                <a:tab pos="7566659" algn="l"/>
                <a:tab pos="8023859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B</a:t>
            </a:r>
            <a:r>
              <a:rPr sz="2400" spc="-5" dirty="0">
                <a:latin typeface="Microsoft Sans Serif"/>
                <a:cs typeface="Microsoft Sans Serif"/>
              </a:rPr>
              <a:t>N</a:t>
            </a:r>
            <a:r>
              <a:rPr sz="2400" dirty="0">
                <a:latin typeface="Microsoft Sans Serif"/>
                <a:cs typeface="Microsoft Sans Serif"/>
              </a:rPr>
              <a:t>	c</a:t>
            </a:r>
            <a:r>
              <a:rPr sz="2400" spc="-5" dirty="0">
                <a:latin typeface="Microsoft Sans Serif"/>
                <a:cs typeface="Microsoft Sans Serif"/>
              </a:rPr>
              <a:t>ó</a:t>
            </a:r>
            <a:r>
              <a:rPr sz="2400" dirty="0">
                <a:latin typeface="Microsoft Sans Serif"/>
                <a:cs typeface="Microsoft Sans Serif"/>
              </a:rPr>
              <a:t>	c</a:t>
            </a:r>
            <a:r>
              <a:rPr sz="2400" spc="-10" dirty="0">
                <a:latin typeface="Microsoft Sans Serif"/>
                <a:cs typeface="Microsoft Sans Serif"/>
              </a:rPr>
              <a:t>á</a:t>
            </a:r>
            <a:r>
              <a:rPr sz="2400" dirty="0">
                <a:latin typeface="Microsoft Sans Serif"/>
                <a:cs typeface="Microsoft Sans Serif"/>
              </a:rPr>
              <a:t>c	TC	</a:t>
            </a:r>
            <a:r>
              <a:rPr sz="2400" spc="-15" dirty="0">
                <a:latin typeface="Microsoft Sans Serif"/>
                <a:cs typeface="Microsoft Sans Serif"/>
              </a:rPr>
              <a:t>gi</a:t>
            </a:r>
            <a:r>
              <a:rPr sz="2400" spc="-5" dirty="0">
                <a:latin typeface="Microsoft Sans Serif"/>
                <a:cs typeface="Microsoft Sans Serif"/>
              </a:rPr>
              <a:t>ố</a:t>
            </a:r>
            <a:r>
              <a:rPr sz="2400" dirty="0">
                <a:latin typeface="Microsoft Sans Serif"/>
                <a:cs typeface="Microsoft Sans Serif"/>
              </a:rPr>
              <a:t>ng	cả	</a:t>
            </a:r>
            <a:r>
              <a:rPr sz="2400" spc="-10" dirty="0">
                <a:latin typeface="Microsoft Sans Serif"/>
                <a:cs typeface="Microsoft Sans Serif"/>
              </a:rPr>
              <a:t>he</a:t>
            </a:r>
            <a:r>
              <a:rPr sz="2400" spc="-5" dirty="0">
                <a:latin typeface="Microsoft Sans Serif"/>
                <a:cs typeface="Microsoft Sans Serif"/>
              </a:rPr>
              <a:t>n</a:t>
            </a:r>
            <a:r>
              <a:rPr sz="2400" dirty="0">
                <a:latin typeface="Microsoft Sans Serif"/>
                <a:cs typeface="Microsoft Sans Serif"/>
              </a:rPr>
              <a:t>	v</a:t>
            </a:r>
            <a:r>
              <a:rPr sz="2400" spc="-5" dirty="0">
                <a:latin typeface="Microsoft Sans Serif"/>
                <a:cs typeface="Microsoft Sans Serif"/>
              </a:rPr>
              <a:t>à</a:t>
            </a:r>
            <a:r>
              <a:rPr sz="2400" dirty="0">
                <a:latin typeface="Microsoft Sans Serif"/>
                <a:cs typeface="Microsoft Sans Serif"/>
              </a:rPr>
              <a:t>	COPD	v</a:t>
            </a:r>
            <a:r>
              <a:rPr sz="2400" spc="-5" dirty="0">
                <a:latin typeface="Microsoft Sans Serif"/>
                <a:cs typeface="Microsoft Sans Serif"/>
              </a:rPr>
              <a:t>à</a:t>
            </a:r>
            <a:r>
              <a:rPr sz="2400" dirty="0">
                <a:latin typeface="Microsoft Sans Serif"/>
                <a:cs typeface="Microsoft Sans Serif"/>
              </a:rPr>
              <a:t>	t</a:t>
            </a:r>
            <a:r>
              <a:rPr sz="2400" spc="-10" dirty="0">
                <a:latin typeface="Microsoft Sans Serif"/>
                <a:cs typeface="Microsoft Sans Serif"/>
              </a:rPr>
              <a:t>h</a:t>
            </a:r>
            <a:r>
              <a:rPr sz="2400" spc="250" dirty="0">
                <a:latin typeface="Microsoft Sans Serif"/>
                <a:cs typeface="Microsoft Sans Serif"/>
              </a:rPr>
              <a:t>ư</a:t>
            </a:r>
            <a:r>
              <a:rPr sz="2400" spc="260" dirty="0">
                <a:latin typeface="Microsoft Sans Serif"/>
                <a:cs typeface="Microsoft Sans Serif"/>
              </a:rPr>
              <a:t>ờ</a:t>
            </a:r>
            <a:r>
              <a:rPr sz="2400" spc="-5" dirty="0">
                <a:latin typeface="Microsoft Sans Serif"/>
                <a:cs typeface="Microsoft Sans Serif"/>
              </a:rPr>
              <a:t>n</a:t>
            </a:r>
            <a:r>
              <a:rPr sz="2400" dirty="0">
                <a:latin typeface="Microsoft Sans Serif"/>
                <a:cs typeface="Microsoft Sans Serif"/>
              </a:rPr>
              <a:t>g	c</a:t>
            </a:r>
            <a:r>
              <a:rPr sz="2400" spc="-5" dirty="0">
                <a:latin typeface="Microsoft Sans Serif"/>
                <a:cs typeface="Microsoft Sans Serif"/>
              </a:rPr>
              <a:t>ó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0" dirty="0">
                <a:latin typeface="Microsoft Sans Serif"/>
                <a:cs typeface="Microsoft Sans Serif"/>
              </a:rPr>
              <a:t>tiê</a:t>
            </a:r>
            <a:r>
              <a:rPr sz="2400" spc="-5" dirty="0">
                <a:latin typeface="Microsoft Sans Serif"/>
                <a:cs typeface="Microsoft Sans Serif"/>
              </a:rPr>
              <a:t>n  </a:t>
            </a:r>
            <a:r>
              <a:rPr sz="2400" spc="95" dirty="0">
                <a:latin typeface="Microsoft Sans Serif"/>
                <a:cs typeface="Microsoft Sans Serif"/>
              </a:rPr>
              <a:t>lượng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nặng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75" dirty="0">
                <a:latin typeface="Microsoft Sans Serif"/>
                <a:cs typeface="Microsoft Sans Serif"/>
              </a:rPr>
              <a:t>hơn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50" dirty="0">
                <a:latin typeface="Microsoft Sans Serif"/>
                <a:cs typeface="Microsoft Sans Serif"/>
              </a:rPr>
              <a:t>những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80" dirty="0">
                <a:latin typeface="Microsoft Sans Serif"/>
                <a:cs typeface="Microsoft Sans Serif"/>
              </a:rPr>
              <a:t>trường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75" dirty="0">
                <a:latin typeface="Microsoft Sans Serif"/>
                <a:cs typeface="Microsoft Sans Serif"/>
              </a:rPr>
              <a:t>hợp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chỉ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có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1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bệnh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75" dirty="0">
                <a:latin typeface="Microsoft Sans Serif"/>
                <a:cs typeface="Microsoft Sans Serif"/>
              </a:rPr>
              <a:t>đơn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lẻ.</a:t>
            </a:r>
            <a:endParaRPr sz="24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865"/>
              </a:spcBef>
              <a:buChar char="-"/>
              <a:tabLst>
                <a:tab pos="756285" algn="l"/>
                <a:tab pos="75692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Nhiều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75" dirty="0">
                <a:latin typeface="Microsoft Sans Serif"/>
                <a:cs typeface="Microsoft Sans Serif"/>
              </a:rPr>
              <a:t>đợt</a:t>
            </a:r>
            <a:r>
              <a:rPr sz="2400" dirty="0">
                <a:latin typeface="Microsoft Sans Serif"/>
                <a:cs typeface="Microsoft Sans Serif"/>
              </a:rPr>
              <a:t> cấp</a:t>
            </a:r>
            <a:endParaRPr sz="24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865"/>
              </a:spcBef>
              <a:buChar char="-"/>
              <a:tabLst>
                <a:tab pos="756285" algn="l"/>
                <a:tab pos="75692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Chất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90" dirty="0">
                <a:latin typeface="Microsoft Sans Serif"/>
                <a:cs typeface="Microsoft Sans Serif"/>
              </a:rPr>
              <a:t>lượng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cuộc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sống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rất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kém</a:t>
            </a:r>
            <a:endParaRPr sz="24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865"/>
              </a:spcBef>
              <a:buChar char="-"/>
              <a:tabLst>
                <a:tab pos="756285" algn="l"/>
                <a:tab pos="756920" algn="l"/>
              </a:tabLst>
            </a:pPr>
            <a:r>
              <a:rPr sz="2400" spc="60" dirty="0">
                <a:latin typeface="Microsoft Sans Serif"/>
                <a:cs typeface="Microsoft Sans Serif"/>
              </a:rPr>
              <a:t>Chức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năng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phổi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suy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giảm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nhanh</a:t>
            </a:r>
            <a:endParaRPr sz="24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865"/>
              </a:spcBef>
              <a:buChar char="-"/>
              <a:tabLst>
                <a:tab pos="756285" algn="l"/>
                <a:tab pos="75692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Tỷ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lệ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135" dirty="0">
                <a:latin typeface="Microsoft Sans Serif"/>
                <a:cs typeface="Microsoft Sans Serif"/>
              </a:rPr>
              <a:t>tử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vong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cao</a:t>
            </a:r>
            <a:endParaRPr sz="24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865"/>
              </a:spcBef>
              <a:buChar char="-"/>
              <a:tabLst>
                <a:tab pos="756285" algn="l"/>
                <a:tab pos="756920" algn="l"/>
              </a:tabLst>
            </a:pPr>
            <a:r>
              <a:rPr sz="2400" spc="130" dirty="0">
                <a:latin typeface="Microsoft Sans Serif"/>
                <a:cs typeface="Microsoft Sans Serif"/>
              </a:rPr>
              <a:t>Sử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dụng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nhiều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dịch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vụ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chăm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sóc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về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y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tế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70" dirty="0">
                <a:latin typeface="Microsoft Sans Serif"/>
                <a:cs typeface="Microsoft Sans Serif"/>
              </a:rPr>
              <a:t>hơn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Tần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xuất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ACOS</a:t>
            </a:r>
            <a:endParaRPr sz="2400">
              <a:latin typeface="Microsoft Sans Serif"/>
              <a:cs typeface="Microsoft Sans Serif"/>
            </a:endParaRPr>
          </a:p>
          <a:p>
            <a:pPr marL="756285" marR="5080" lvl="1" indent="-287020">
              <a:lnSpc>
                <a:spcPct val="130000"/>
              </a:lnSpc>
              <a:buChar char="-"/>
              <a:tabLst>
                <a:tab pos="756285" algn="l"/>
                <a:tab pos="756920" algn="l"/>
                <a:tab pos="1981835" algn="l"/>
                <a:tab pos="3274060" algn="l"/>
                <a:tab pos="3872229" algn="l"/>
                <a:tab pos="4281805" algn="l"/>
                <a:tab pos="5133975" algn="l"/>
                <a:tab pos="5528945" algn="l"/>
                <a:tab pos="6614159" algn="l"/>
                <a:tab pos="7242175" algn="l"/>
                <a:tab pos="8008620" algn="l"/>
              </a:tabLst>
            </a:pPr>
            <a:r>
              <a:rPr sz="2400" dirty="0">
                <a:latin typeface="Microsoft Sans Serif"/>
                <a:cs typeface="Microsoft Sans Serif"/>
              </a:rPr>
              <a:t>K</a:t>
            </a:r>
            <a:r>
              <a:rPr sz="2400" spc="-10" dirty="0">
                <a:latin typeface="Microsoft Sans Serif"/>
                <a:cs typeface="Microsoft Sans Serif"/>
              </a:rPr>
              <a:t>h</a:t>
            </a:r>
            <a:r>
              <a:rPr sz="2400" spc="5" dirty="0">
                <a:latin typeface="Microsoft Sans Serif"/>
                <a:cs typeface="Microsoft Sans Serif"/>
              </a:rPr>
              <a:t>o</a:t>
            </a:r>
            <a:r>
              <a:rPr sz="2400" spc="-5" dirty="0">
                <a:latin typeface="Microsoft Sans Serif"/>
                <a:cs typeface="Microsoft Sans Serif"/>
              </a:rPr>
              <a:t>ả</a:t>
            </a:r>
            <a:r>
              <a:rPr sz="2400" dirty="0">
                <a:latin typeface="Microsoft Sans Serif"/>
                <a:cs typeface="Microsoft Sans Serif"/>
              </a:rPr>
              <a:t>ng	</a:t>
            </a:r>
            <a:r>
              <a:rPr sz="2400" spc="-5" dirty="0">
                <a:latin typeface="Microsoft Sans Serif"/>
                <a:cs typeface="Microsoft Sans Serif"/>
              </a:rPr>
              <a:t>1</a:t>
            </a:r>
            <a:r>
              <a:rPr sz="2400" spc="-10" dirty="0">
                <a:latin typeface="Microsoft Sans Serif"/>
                <a:cs typeface="Microsoft Sans Serif"/>
              </a:rPr>
              <a:t>5</a:t>
            </a:r>
            <a:r>
              <a:rPr sz="2400" spc="625" dirty="0">
                <a:latin typeface="Microsoft Sans Serif"/>
                <a:cs typeface="Microsoft Sans Serif"/>
              </a:rPr>
              <a:t>–</a:t>
            </a:r>
            <a:r>
              <a:rPr sz="2400" dirty="0">
                <a:latin typeface="Microsoft Sans Serif"/>
                <a:cs typeface="Microsoft Sans Serif"/>
              </a:rPr>
              <a:t>5</a:t>
            </a:r>
            <a:r>
              <a:rPr sz="2400" spc="-10" dirty="0">
                <a:latin typeface="Microsoft Sans Serif"/>
                <a:cs typeface="Microsoft Sans Serif"/>
              </a:rPr>
              <a:t>5</a:t>
            </a:r>
            <a:r>
              <a:rPr sz="2400" spc="-5" dirty="0">
                <a:latin typeface="Microsoft Sans Serif"/>
                <a:cs typeface="Microsoft Sans Serif"/>
              </a:rPr>
              <a:t>%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0" dirty="0">
                <a:latin typeface="Microsoft Sans Serif"/>
                <a:cs typeface="Microsoft Sans Serif"/>
              </a:rPr>
              <a:t>B</a:t>
            </a:r>
            <a:r>
              <a:rPr sz="2400" spc="-5" dirty="0">
                <a:latin typeface="Microsoft Sans Serif"/>
                <a:cs typeface="Microsoft Sans Serif"/>
              </a:rPr>
              <a:t>N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5" dirty="0">
                <a:latin typeface="Microsoft Sans Serif"/>
                <a:cs typeface="Microsoft Sans Serif"/>
              </a:rPr>
              <a:t>b</a:t>
            </a:r>
            <a:r>
              <a:rPr sz="2400" spc="-5" dirty="0">
                <a:latin typeface="Microsoft Sans Serif"/>
                <a:cs typeface="Microsoft Sans Serif"/>
              </a:rPr>
              <a:t>ị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5" dirty="0">
                <a:latin typeface="Microsoft Sans Serif"/>
                <a:cs typeface="Microsoft Sans Serif"/>
              </a:rPr>
              <a:t>bện</a:t>
            </a:r>
            <a:r>
              <a:rPr sz="2400" dirty="0">
                <a:latin typeface="Microsoft Sans Serif"/>
                <a:cs typeface="Microsoft Sans Serif"/>
              </a:rPr>
              <a:t>h	</a:t>
            </a:r>
            <a:r>
              <a:rPr sz="2400" spc="-10" dirty="0">
                <a:latin typeface="Microsoft Sans Serif"/>
                <a:cs typeface="Microsoft Sans Serif"/>
              </a:rPr>
              <a:t>l</a:t>
            </a:r>
            <a:r>
              <a:rPr sz="2400" dirty="0">
                <a:latin typeface="Microsoft Sans Serif"/>
                <a:cs typeface="Microsoft Sans Serif"/>
              </a:rPr>
              <a:t>ý	</a:t>
            </a:r>
            <a:r>
              <a:rPr sz="2400" spc="95" dirty="0">
                <a:latin typeface="Microsoft Sans Serif"/>
                <a:cs typeface="Microsoft Sans Serif"/>
              </a:rPr>
              <a:t>đườn</a:t>
            </a:r>
            <a:r>
              <a:rPr sz="2400" spc="100" dirty="0">
                <a:latin typeface="Microsoft Sans Serif"/>
                <a:cs typeface="Microsoft Sans Serif"/>
              </a:rPr>
              <a:t>g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75" dirty="0">
                <a:latin typeface="Microsoft Sans Serif"/>
                <a:cs typeface="Microsoft Sans Serif"/>
              </a:rPr>
              <a:t>thở</a:t>
            </a:r>
            <a:r>
              <a:rPr sz="2400" dirty="0">
                <a:latin typeface="Microsoft Sans Serif"/>
                <a:cs typeface="Microsoft Sans Serif"/>
              </a:rPr>
              <a:t>	mạn	t</a:t>
            </a:r>
            <a:r>
              <a:rPr sz="2400" spc="100" dirty="0">
                <a:latin typeface="Microsoft Sans Serif"/>
                <a:cs typeface="Microsoft Sans Serif"/>
              </a:rPr>
              <a:t>í</a:t>
            </a:r>
            <a:r>
              <a:rPr sz="2400" spc="-5" dirty="0">
                <a:latin typeface="Microsoft Sans Serif"/>
                <a:cs typeface="Microsoft Sans Serif"/>
              </a:rPr>
              <a:t>nh  </a:t>
            </a:r>
            <a:r>
              <a:rPr sz="2400" dirty="0">
                <a:latin typeface="Microsoft Sans Serif"/>
                <a:cs typeface="Microsoft Sans Serif"/>
              </a:rPr>
              <a:t>(trong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đó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HPQ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và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COPD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chiếm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khoảng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15-20%).</a:t>
            </a:r>
            <a:endParaRPr sz="24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865"/>
              </a:spcBef>
              <a:buChar char="-"/>
              <a:tabLst>
                <a:tab pos="756285" algn="l"/>
                <a:tab pos="75692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Tần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xuất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khác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nhau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240" dirty="0">
                <a:latin typeface="Microsoft Sans Serif"/>
                <a:cs typeface="Microsoft Sans Serif"/>
              </a:rPr>
              <a:t>ở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hai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50" dirty="0">
                <a:latin typeface="Microsoft Sans Serif"/>
                <a:cs typeface="Microsoft Sans Serif"/>
              </a:rPr>
              <a:t>giới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và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80" dirty="0">
                <a:latin typeface="Microsoft Sans Serif"/>
                <a:cs typeface="Microsoft Sans Serif"/>
              </a:rPr>
              <a:t>lứa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tuổi</a:t>
            </a:r>
            <a:endParaRPr sz="2400">
              <a:latin typeface="Microsoft Sans Serif"/>
              <a:cs typeface="Microsoft Sans Serif"/>
            </a:endParaRPr>
          </a:p>
          <a:p>
            <a:pPr marL="4939665">
              <a:lnSpc>
                <a:spcPct val="100000"/>
              </a:lnSpc>
              <a:spcBef>
                <a:spcPts val="90"/>
              </a:spcBef>
            </a:pPr>
            <a:r>
              <a:rPr sz="18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Global</a:t>
            </a:r>
            <a:r>
              <a:rPr sz="1800" spc="1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initiative</a:t>
            </a:r>
            <a:r>
              <a:rPr sz="18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F487C"/>
                </a:solidFill>
                <a:latin typeface="Microsoft Sans Serif"/>
                <a:cs typeface="Microsoft Sans Serif"/>
              </a:rPr>
              <a:t>for</a:t>
            </a:r>
            <a:r>
              <a:rPr sz="1800" spc="-9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F487C"/>
                </a:solidFill>
                <a:latin typeface="Microsoft Sans Serif"/>
                <a:cs typeface="Microsoft Sans Serif"/>
              </a:rPr>
              <a:t>Asthma</a:t>
            </a:r>
            <a:r>
              <a:rPr sz="1800" spc="1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2014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2302" y="404875"/>
            <a:ext cx="8065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HỘI</a:t>
            </a:r>
            <a:r>
              <a:rPr sz="4000" spc="-20" dirty="0"/>
              <a:t> </a:t>
            </a:r>
            <a:r>
              <a:rPr sz="4000" spc="-10" dirty="0"/>
              <a:t>CHỨNG</a:t>
            </a:r>
            <a:r>
              <a:rPr sz="4000" spc="5" dirty="0"/>
              <a:t> </a:t>
            </a:r>
            <a:r>
              <a:rPr sz="4000" spc="-10" dirty="0"/>
              <a:t>CHỒNG</a:t>
            </a:r>
            <a:r>
              <a:rPr sz="4000" spc="20" dirty="0"/>
              <a:t> </a:t>
            </a:r>
            <a:r>
              <a:rPr sz="4000" spc="-5" dirty="0"/>
              <a:t>LẤP</a:t>
            </a:r>
            <a:r>
              <a:rPr sz="4000" spc="-75" dirty="0"/>
              <a:t> </a:t>
            </a:r>
            <a:r>
              <a:rPr sz="4000" spc="-5" dirty="0"/>
              <a:t>-</a:t>
            </a:r>
            <a:r>
              <a:rPr sz="4000" spc="-145" dirty="0"/>
              <a:t> </a:t>
            </a:r>
            <a:r>
              <a:rPr sz="4000" spc="-5" dirty="0"/>
              <a:t>ACOS</a:t>
            </a:r>
            <a:endParaRPr sz="4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813" y="127238"/>
            <a:ext cx="8842646" cy="66374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29761" y="6602983"/>
            <a:ext cx="2282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24679"/>
                </a:solidFill>
                <a:latin typeface="Arial"/>
                <a:cs typeface="Arial"/>
              </a:rPr>
              <a:t>©</a:t>
            </a:r>
            <a:r>
              <a:rPr sz="1200" b="1" spc="-1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24679"/>
                </a:solidFill>
                <a:latin typeface="Arial"/>
                <a:cs typeface="Arial"/>
              </a:rPr>
              <a:t>Global</a:t>
            </a:r>
            <a:r>
              <a:rPr sz="1200" b="1" spc="10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24679"/>
                </a:solidFill>
                <a:latin typeface="Arial"/>
                <a:cs typeface="Arial"/>
              </a:rPr>
              <a:t>Initiative</a:t>
            </a:r>
            <a:r>
              <a:rPr sz="1200" b="1" spc="10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24679"/>
                </a:solidFill>
                <a:latin typeface="Arial"/>
                <a:cs typeface="Arial"/>
              </a:rPr>
              <a:t>for</a:t>
            </a:r>
            <a:r>
              <a:rPr sz="1200" b="1" spc="-40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24679"/>
                </a:solidFill>
                <a:latin typeface="Arial"/>
                <a:cs typeface="Arial"/>
              </a:rPr>
              <a:t>Asthma3.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1114" y="4725111"/>
            <a:ext cx="5818505" cy="1456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GINA</a:t>
            </a:r>
            <a:r>
              <a:rPr sz="2200" spc="-8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Global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Strategy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for</a:t>
            </a:r>
            <a:r>
              <a:rPr sz="2200" spc="-7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Asthma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Management</a:t>
            </a:r>
            <a:endParaRPr sz="2200">
              <a:latin typeface="Microsoft Sans Serif"/>
              <a:cs typeface="Microsoft Sans Serif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and Prevention</a:t>
            </a:r>
            <a:endParaRPr sz="2200">
              <a:latin typeface="Microsoft Sans Serif"/>
              <a:cs typeface="Microsoft Sans Serif"/>
            </a:endParaRPr>
          </a:p>
          <a:p>
            <a:pPr marL="516890" marR="500380" indent="-8255" algn="ctr">
              <a:lnSpc>
                <a:spcPct val="100000"/>
              </a:lnSpc>
              <a:spcBef>
                <a:spcPts val="705"/>
              </a:spcBef>
            </a:pP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GOLD</a:t>
            </a:r>
            <a:r>
              <a:rPr sz="22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Global</a:t>
            </a:r>
            <a:r>
              <a:rPr sz="2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Strategy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for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Diagnosis, </a:t>
            </a:r>
            <a:r>
              <a:rPr sz="22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Management</a:t>
            </a:r>
            <a:r>
              <a:rPr sz="220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and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Prevention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of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COPD</a:t>
            </a:r>
            <a:endParaRPr sz="22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06267" y="3136392"/>
            <a:ext cx="3229610" cy="1419225"/>
            <a:chOff x="2906267" y="3136392"/>
            <a:chExt cx="3229610" cy="14192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6267" y="3136392"/>
              <a:ext cx="1382268" cy="14188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6611" y="3241548"/>
              <a:ext cx="1239012" cy="124967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62990" y="868807"/>
            <a:ext cx="74193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09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</a:rPr>
              <a:t>Hội chứng chống</a:t>
            </a:r>
            <a:r>
              <a:rPr sz="3600" spc="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lấp </a:t>
            </a:r>
            <a:r>
              <a:rPr sz="3600" spc="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asthma</a:t>
            </a:r>
            <a:r>
              <a:rPr sz="3600" spc="-2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- COPD</a:t>
            </a:r>
            <a:r>
              <a:rPr sz="3600" spc="-10" dirty="0">
                <a:solidFill>
                  <a:srgbClr val="FFFFFF"/>
                </a:solidFill>
              </a:rPr>
              <a:t> </a:t>
            </a:r>
            <a:r>
              <a:rPr sz="3600" spc="-5" dirty="0">
                <a:solidFill>
                  <a:srgbClr val="FFFFFF"/>
                </a:solidFill>
              </a:rPr>
              <a:t>overlap syndrome</a:t>
            </a:r>
            <a:endParaRPr sz="3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249" y="652017"/>
            <a:ext cx="8467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KIỂU</a:t>
            </a:r>
            <a:r>
              <a:rPr sz="3600" spc="-25" dirty="0"/>
              <a:t> </a:t>
            </a:r>
            <a:r>
              <a:rPr sz="3600" spc="-5" dirty="0"/>
              <a:t>HÌNH</a:t>
            </a:r>
            <a:r>
              <a:rPr sz="3600" spc="-20" dirty="0"/>
              <a:t> </a:t>
            </a:r>
            <a:r>
              <a:rPr sz="3600" spc="-5" dirty="0"/>
              <a:t>ĐỢT</a:t>
            </a:r>
            <a:r>
              <a:rPr sz="3600" spc="-20" dirty="0"/>
              <a:t> </a:t>
            </a:r>
            <a:r>
              <a:rPr sz="3600" dirty="0"/>
              <a:t>CẤP</a:t>
            </a:r>
            <a:r>
              <a:rPr sz="3600" spc="-85" dirty="0"/>
              <a:t> </a:t>
            </a:r>
            <a:r>
              <a:rPr sz="3600" dirty="0"/>
              <a:t>THƯỜNG</a:t>
            </a:r>
            <a:r>
              <a:rPr sz="3600" spc="-15" dirty="0"/>
              <a:t> </a:t>
            </a:r>
            <a:r>
              <a:rPr sz="3600" dirty="0"/>
              <a:t>XUYÊN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02437" y="1509094"/>
            <a:ext cx="8557895" cy="3592195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655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spc="-90" dirty="0">
                <a:latin typeface="Microsoft Sans Serif"/>
                <a:cs typeface="Microsoft Sans Serif"/>
              </a:rPr>
              <a:t>≥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2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85" dirty="0">
                <a:latin typeface="Microsoft Sans Serif"/>
                <a:cs typeface="Microsoft Sans Serif"/>
              </a:rPr>
              <a:t>đợt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cấp</a:t>
            </a:r>
            <a:r>
              <a:rPr sz="2600" spc="-3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TB-nặng/năm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(cần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ĐT</a:t>
            </a:r>
            <a:r>
              <a:rPr sz="2600" spc="-3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corticoid/kháng</a:t>
            </a:r>
            <a:r>
              <a:rPr sz="2600" spc="-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sinh)</a:t>
            </a:r>
            <a:endParaRPr sz="2600">
              <a:latin typeface="Microsoft Sans Serif"/>
              <a:cs typeface="Microsoft Sans Serif"/>
            </a:endParaRPr>
          </a:p>
          <a:p>
            <a:pPr marL="355600" marR="5080" indent="-342900" algn="just">
              <a:lnSpc>
                <a:spcPct val="15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600" dirty="0">
                <a:latin typeface="Microsoft Sans Serif"/>
                <a:cs typeface="Microsoft Sans Serif"/>
              </a:rPr>
              <a:t>Các </a:t>
            </a:r>
            <a:r>
              <a:rPr sz="2600" spc="85" dirty="0">
                <a:latin typeface="Microsoft Sans Serif"/>
                <a:cs typeface="Microsoft Sans Serif"/>
              </a:rPr>
              <a:t>đợt </a:t>
            </a:r>
            <a:r>
              <a:rPr sz="2600" dirty="0">
                <a:latin typeface="Microsoft Sans Serif"/>
                <a:cs typeface="Microsoft Sans Serif"/>
              </a:rPr>
              <a:t>cấp cách </a:t>
            </a:r>
            <a:r>
              <a:rPr sz="2600" spc="-5" dirty="0">
                <a:latin typeface="Microsoft Sans Serif"/>
                <a:cs typeface="Microsoft Sans Serif"/>
              </a:rPr>
              <a:t>nhau </a:t>
            </a:r>
            <a:r>
              <a:rPr sz="2600" spc="60" dirty="0">
                <a:latin typeface="Microsoft Sans Serif"/>
                <a:cs typeface="Microsoft Sans Serif"/>
              </a:rPr>
              <a:t>ít </a:t>
            </a:r>
            <a:r>
              <a:rPr sz="2600" dirty="0">
                <a:latin typeface="Microsoft Sans Serif"/>
                <a:cs typeface="Microsoft Sans Serif"/>
              </a:rPr>
              <a:t>nhất 4 tuần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sau </a:t>
            </a:r>
            <a:r>
              <a:rPr sz="2600" spc="-5" dirty="0">
                <a:latin typeface="Microsoft Sans Serif"/>
                <a:cs typeface="Microsoft Sans Serif"/>
              </a:rPr>
              <a:t>khi </a:t>
            </a:r>
            <a:r>
              <a:rPr sz="2600" spc="55" dirty="0">
                <a:latin typeface="Microsoft Sans Serif"/>
                <a:cs typeface="Microsoft Sans Serif"/>
              </a:rPr>
              <a:t>ngưng </a:t>
            </a:r>
            <a:r>
              <a:rPr sz="2600" spc="6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điều trị </a:t>
            </a:r>
            <a:r>
              <a:rPr sz="2600" spc="85" dirty="0">
                <a:latin typeface="Microsoft Sans Serif"/>
                <a:cs typeface="Microsoft Sans Serif"/>
              </a:rPr>
              <a:t>đợt </a:t>
            </a:r>
            <a:r>
              <a:rPr sz="2600" dirty="0">
                <a:latin typeface="Microsoft Sans Serif"/>
                <a:cs typeface="Microsoft Sans Serif"/>
              </a:rPr>
              <a:t>cấp </a:t>
            </a:r>
            <a:r>
              <a:rPr sz="2600" spc="110" dirty="0">
                <a:latin typeface="Microsoft Sans Serif"/>
                <a:cs typeface="Microsoft Sans Serif"/>
              </a:rPr>
              <a:t>trước </a:t>
            </a:r>
            <a:r>
              <a:rPr sz="2600" dirty="0">
                <a:latin typeface="Microsoft Sans Serif"/>
                <a:cs typeface="Microsoft Sans Serif"/>
              </a:rPr>
              <a:t>đó </a:t>
            </a:r>
            <a:r>
              <a:rPr sz="2600" spc="-5" dirty="0">
                <a:latin typeface="Microsoft Sans Serif"/>
                <a:cs typeface="Microsoft Sans Serif"/>
              </a:rPr>
              <a:t>hoặc </a:t>
            </a:r>
            <a:r>
              <a:rPr sz="2600" dirty="0">
                <a:latin typeface="Microsoft Sans Serif"/>
                <a:cs typeface="Microsoft Sans Serif"/>
              </a:rPr>
              <a:t>6 tuần sau </a:t>
            </a:r>
            <a:r>
              <a:rPr sz="2600" spc="60" dirty="0">
                <a:latin typeface="Microsoft Sans Serif"/>
                <a:cs typeface="Microsoft Sans Serif"/>
              </a:rPr>
              <a:t>khởi </a:t>
            </a:r>
            <a:r>
              <a:rPr sz="2600" spc="-5" dirty="0">
                <a:latin typeface="Microsoft Sans Serif"/>
                <a:cs typeface="Microsoft Sans Serif"/>
              </a:rPr>
              <a:t>đầu </a:t>
            </a:r>
            <a:r>
              <a:rPr sz="2600" dirty="0">
                <a:latin typeface="Microsoft Sans Serif"/>
                <a:cs typeface="Microsoft Sans Serif"/>
              </a:rPr>
              <a:t>của 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spc="85" dirty="0">
                <a:latin typeface="Microsoft Sans Serif"/>
                <a:cs typeface="Microsoft Sans Serif"/>
              </a:rPr>
              <a:t>đợt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cấp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spc="110" dirty="0">
                <a:latin typeface="Microsoft Sans Serif"/>
                <a:cs typeface="Microsoft Sans Serif"/>
              </a:rPr>
              <a:t>trước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nếu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không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135" dirty="0">
                <a:latin typeface="Microsoft Sans Serif"/>
                <a:cs typeface="Microsoft Sans Serif"/>
              </a:rPr>
              <a:t>được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điều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trị.</a:t>
            </a:r>
            <a:endParaRPr sz="2600">
              <a:latin typeface="Microsoft Sans Serif"/>
              <a:cs typeface="Microsoft Sans Serif"/>
            </a:endParaRPr>
          </a:p>
          <a:p>
            <a:pPr marL="355600" indent="-342900" algn="just">
              <a:lnSpc>
                <a:spcPct val="100000"/>
              </a:lnSpc>
              <a:spcBef>
                <a:spcPts val="1560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dirty="0">
                <a:latin typeface="Microsoft Sans Serif"/>
                <a:cs typeface="Microsoft Sans Serif"/>
              </a:rPr>
              <a:t>Nguy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130" dirty="0">
                <a:latin typeface="Microsoft Sans Serif"/>
                <a:cs typeface="Microsoft Sans Serif"/>
              </a:rPr>
              <a:t>cơ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nhập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viện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cao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spc="60" dirty="0">
                <a:latin typeface="Microsoft Sans Serif"/>
                <a:cs typeface="Microsoft Sans Serif"/>
              </a:rPr>
              <a:t>hơn;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và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145" dirty="0">
                <a:latin typeface="Microsoft Sans Serif"/>
                <a:cs typeface="Microsoft Sans Serif"/>
              </a:rPr>
              <a:t>tử</a:t>
            </a:r>
            <a:r>
              <a:rPr sz="2600" spc="4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vong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60" dirty="0">
                <a:latin typeface="Microsoft Sans Serif"/>
                <a:cs typeface="Microsoft Sans Serif"/>
              </a:rPr>
              <a:t>(đợt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cấp</a:t>
            </a:r>
            <a:r>
              <a:rPr sz="2600" spc="4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nặng)</a:t>
            </a:r>
            <a:endParaRPr sz="2600">
              <a:latin typeface="Microsoft Sans Serif"/>
              <a:cs typeface="Microsoft Sans Serif"/>
            </a:endParaRPr>
          </a:p>
          <a:p>
            <a:pPr marL="355600" indent="-342900" algn="just">
              <a:lnSpc>
                <a:spcPct val="100000"/>
              </a:lnSpc>
              <a:spcBef>
                <a:spcPts val="1560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dirty="0">
                <a:latin typeface="Microsoft Sans Serif"/>
                <a:cs typeface="Microsoft Sans Serif"/>
              </a:rPr>
              <a:t>Có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thể</a:t>
            </a:r>
            <a:r>
              <a:rPr sz="2600" spc="5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hiện</a:t>
            </a:r>
            <a:r>
              <a:rPr sz="2600" spc="4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diện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cùng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80" dirty="0">
                <a:latin typeface="Microsoft Sans Serif"/>
                <a:cs typeface="Microsoft Sans Serif"/>
              </a:rPr>
              <a:t>với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bất</a:t>
            </a:r>
            <a:r>
              <a:rPr sz="2600" spc="4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kỳ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kiểu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30" dirty="0">
                <a:latin typeface="Microsoft Sans Serif"/>
                <a:cs typeface="Microsoft Sans Serif"/>
              </a:rPr>
              <a:t>hình</a:t>
            </a:r>
            <a:r>
              <a:rPr sz="2600" spc="5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khác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75505" y="5796358"/>
            <a:ext cx="4423410" cy="66548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35"/>
              </a:spcBef>
            </a:pPr>
            <a:r>
              <a:rPr sz="1400" b="1" spc="-5" dirty="0">
                <a:latin typeface="Arial"/>
                <a:cs typeface="Arial"/>
              </a:rPr>
              <a:t>Miravitlles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M.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al.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Arch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Bronconeumol.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2017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Mirza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al.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Mayo</a:t>
            </a:r>
            <a:r>
              <a:rPr sz="1400" b="1" dirty="0">
                <a:latin typeface="Arial"/>
                <a:cs typeface="Arial"/>
              </a:rPr>
              <a:t> Clin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Proc.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2017;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92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(7):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30" dirty="0">
                <a:latin typeface="Arial"/>
                <a:cs typeface="Arial"/>
              </a:rPr>
              <a:t>1104-1112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74" y="560959"/>
            <a:ext cx="87699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KHÍ</a:t>
            </a:r>
            <a:r>
              <a:rPr sz="2800" dirty="0"/>
              <a:t> </a:t>
            </a:r>
            <a:r>
              <a:rPr sz="2800" spc="-5" dirty="0"/>
              <a:t>PHẾ</a:t>
            </a:r>
            <a:r>
              <a:rPr sz="2800" spc="-15" dirty="0"/>
              <a:t> </a:t>
            </a:r>
            <a:r>
              <a:rPr sz="2800" spc="-5" dirty="0"/>
              <a:t>THŨNG</a:t>
            </a:r>
            <a:r>
              <a:rPr sz="2800" spc="25" dirty="0"/>
              <a:t> </a:t>
            </a:r>
            <a:r>
              <a:rPr sz="2800" spc="-5" dirty="0"/>
              <a:t>VÀ </a:t>
            </a:r>
            <a:r>
              <a:rPr sz="2800" spc="-10" dirty="0"/>
              <a:t>CĂNG</a:t>
            </a:r>
            <a:r>
              <a:rPr sz="2800" spc="10" dirty="0"/>
              <a:t> </a:t>
            </a:r>
            <a:r>
              <a:rPr sz="2800" spc="-10" dirty="0"/>
              <a:t>PHỒNG</a:t>
            </a:r>
            <a:r>
              <a:rPr sz="2800" spc="15" dirty="0"/>
              <a:t> </a:t>
            </a:r>
            <a:r>
              <a:rPr sz="2800" spc="-10" dirty="0"/>
              <a:t>PHỔI</a:t>
            </a:r>
            <a:r>
              <a:rPr sz="2800" spc="-5" dirty="0"/>
              <a:t> QUÁ</a:t>
            </a:r>
            <a:r>
              <a:rPr sz="2800" spc="5" dirty="0"/>
              <a:t> </a:t>
            </a:r>
            <a:r>
              <a:rPr sz="2800" spc="-5" dirty="0"/>
              <a:t>MỨC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30200" y="1356211"/>
            <a:ext cx="8463280" cy="2587625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509270" indent="-497205">
              <a:lnSpc>
                <a:spcPct val="100000"/>
              </a:lnSpc>
              <a:spcBef>
                <a:spcPts val="1785"/>
              </a:spcBef>
              <a:buFont typeface="Wingdings"/>
              <a:buChar char=""/>
              <a:tabLst>
                <a:tab pos="509270" algn="l"/>
                <a:tab pos="509905" algn="l"/>
              </a:tabLst>
            </a:pPr>
            <a:r>
              <a:rPr sz="2800" spc="-30" dirty="0">
                <a:latin typeface="Microsoft Sans Serif"/>
                <a:cs typeface="Microsoft Sans Serif"/>
              </a:rPr>
              <a:t>Triệu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50" dirty="0">
                <a:latin typeface="Microsoft Sans Serif"/>
                <a:cs typeface="Microsoft Sans Serif"/>
              </a:rPr>
              <a:t>chứng: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khó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70" dirty="0">
                <a:latin typeface="Microsoft Sans Serif"/>
                <a:cs typeface="Microsoft Sans Serif"/>
              </a:rPr>
              <a:t>thở,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kém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dung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nạp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85" dirty="0">
                <a:latin typeface="Microsoft Sans Serif"/>
                <a:cs typeface="Microsoft Sans Serif"/>
              </a:rPr>
              <a:t>với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gắng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100" dirty="0">
                <a:latin typeface="Microsoft Sans Serif"/>
                <a:cs typeface="Microsoft Sans Serif"/>
              </a:rPr>
              <a:t>sức</a:t>
            </a:r>
            <a:endParaRPr sz="2800">
              <a:latin typeface="Microsoft Sans Serif"/>
              <a:cs typeface="Microsoft Sans Serif"/>
            </a:endParaRPr>
          </a:p>
          <a:p>
            <a:pPr marL="477520" indent="-465455">
              <a:lnSpc>
                <a:spcPct val="100000"/>
              </a:lnSpc>
              <a:spcBef>
                <a:spcPts val="1685"/>
              </a:spcBef>
              <a:buFont typeface="Wingdings"/>
              <a:buChar char=""/>
              <a:tabLst>
                <a:tab pos="477520" algn="l"/>
                <a:tab pos="478155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BMI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95" dirty="0">
                <a:latin typeface="Microsoft Sans Serif"/>
                <a:cs typeface="Microsoft Sans Serif"/>
              </a:rPr>
              <a:t>thường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thấp</a:t>
            </a:r>
            <a:endParaRPr sz="2800">
              <a:latin typeface="Microsoft Sans Serif"/>
              <a:cs typeface="Microsoft Sans Serif"/>
            </a:endParaRPr>
          </a:p>
          <a:p>
            <a:pPr marL="454659" indent="-442595">
              <a:lnSpc>
                <a:spcPct val="100000"/>
              </a:lnSpc>
              <a:spcBef>
                <a:spcPts val="1680"/>
              </a:spcBef>
              <a:buFont typeface="Wingdings"/>
              <a:buChar char=""/>
              <a:tabLst>
                <a:tab pos="454659" algn="l"/>
                <a:tab pos="455295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Căng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phồng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phổi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35" dirty="0">
                <a:latin typeface="Microsoft Sans Serif"/>
                <a:cs typeface="Microsoft Sans Serif"/>
              </a:rPr>
              <a:t>tĩnh </a:t>
            </a:r>
            <a:r>
              <a:rPr sz="2800" spc="-5" dirty="0">
                <a:latin typeface="Microsoft Sans Serif"/>
                <a:cs typeface="Microsoft Sans Serif"/>
              </a:rPr>
              <a:t>và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động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học</a:t>
            </a:r>
            <a:endParaRPr sz="2800">
              <a:latin typeface="Microsoft Sans Serif"/>
              <a:cs typeface="Microsoft Sans Serif"/>
            </a:endParaRPr>
          </a:p>
          <a:p>
            <a:pPr marL="454659" indent="-442595">
              <a:lnSpc>
                <a:spcPct val="100000"/>
              </a:lnSpc>
              <a:spcBef>
                <a:spcPts val="1680"/>
              </a:spcBef>
              <a:buFont typeface="Wingdings"/>
              <a:buChar char=""/>
              <a:tabLst>
                <a:tab pos="454659" algn="l"/>
                <a:tab pos="455295" algn="l"/>
              </a:tabLst>
            </a:pPr>
            <a:r>
              <a:rPr sz="2800" spc="-10" dirty="0">
                <a:latin typeface="Microsoft Sans Serif"/>
                <a:cs typeface="Microsoft Sans Serif"/>
              </a:rPr>
              <a:t>CT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scan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60" dirty="0">
                <a:latin typeface="Microsoft Sans Serif"/>
                <a:cs typeface="Microsoft Sans Serif"/>
              </a:rPr>
              <a:t>ngực: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45" dirty="0">
                <a:latin typeface="Microsoft Sans Serif"/>
                <a:cs typeface="Microsoft Sans Serif"/>
              </a:rPr>
              <a:t>khí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phế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thũng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4131945"/>
            <a:ext cx="3517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4659" indent="-44259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54659" algn="l"/>
                <a:tab pos="455295" algn="l"/>
              </a:tabLst>
            </a:pPr>
            <a:r>
              <a:rPr sz="2800" spc="70" dirty="0">
                <a:latin typeface="Microsoft Sans Serif"/>
                <a:cs typeface="Microsoft Sans Serif"/>
              </a:rPr>
              <a:t>Chức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năng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hô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hấp: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28896" y="3917594"/>
            <a:ext cx="3705225" cy="130683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1780"/>
              </a:spcBef>
            </a:pPr>
            <a:r>
              <a:rPr sz="2800" spc="-5" dirty="0">
                <a:latin typeface="Wingdings"/>
                <a:cs typeface="Wingdings"/>
              </a:rPr>
              <a:t>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Microsoft Sans Serif"/>
                <a:cs typeface="Microsoft Sans Serif"/>
              </a:rPr>
              <a:t>RV,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Wingdings"/>
                <a:cs typeface="Wingdings"/>
              </a:rPr>
              <a:t>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FRC,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Wingdings"/>
                <a:cs typeface="Wingdings"/>
              </a:rPr>
              <a:t>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TLC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  <a:tabLst>
                <a:tab pos="525780" algn="l"/>
              </a:tabLst>
            </a:pPr>
            <a:r>
              <a:rPr sz="2800" spc="-5" dirty="0">
                <a:latin typeface="Wingdings"/>
                <a:cs typeface="Wingdings"/>
              </a:rPr>
              <a:t></a:t>
            </a:r>
            <a:r>
              <a:rPr sz="2800" spc="-5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VC,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Wingdings"/>
                <a:cs typeface="Wingdings"/>
              </a:rPr>
              <a:t>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DLCO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4308" y="6005271"/>
            <a:ext cx="5689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Mirza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et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al.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Mayo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Clin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Proc.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2017;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92 (7):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40" dirty="0">
                <a:latin typeface="Arial"/>
                <a:cs typeface="Arial"/>
              </a:rPr>
              <a:t>1104-1112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9385" marR="5080" indent="154940">
              <a:lnSpc>
                <a:spcPct val="130000"/>
              </a:lnSpc>
              <a:spcBef>
                <a:spcPts val="95"/>
              </a:spcBef>
            </a:pPr>
            <a:r>
              <a:rPr sz="2400" spc="-5" dirty="0"/>
              <a:t>KIỂU</a:t>
            </a:r>
            <a:r>
              <a:rPr sz="2400" spc="-15" dirty="0"/>
              <a:t> </a:t>
            </a:r>
            <a:r>
              <a:rPr sz="2400" spc="-5" dirty="0"/>
              <a:t>HÌNH</a:t>
            </a:r>
            <a:r>
              <a:rPr sz="2400" dirty="0"/>
              <a:t> </a:t>
            </a:r>
            <a:r>
              <a:rPr sz="2400" spc="-5" dirty="0"/>
              <a:t>CHỒNG</a:t>
            </a:r>
            <a:r>
              <a:rPr sz="2400" dirty="0"/>
              <a:t> </a:t>
            </a:r>
            <a:r>
              <a:rPr sz="2400" spc="-5" dirty="0"/>
              <a:t>LẤN</a:t>
            </a:r>
            <a:r>
              <a:rPr sz="2400" dirty="0"/>
              <a:t> </a:t>
            </a:r>
            <a:r>
              <a:rPr sz="2400" spc="-5" dirty="0"/>
              <a:t>COPD-GIÃN </a:t>
            </a:r>
            <a:r>
              <a:rPr sz="2400" dirty="0"/>
              <a:t>PHẾ</a:t>
            </a:r>
            <a:r>
              <a:rPr sz="2400" spc="-5" dirty="0"/>
              <a:t> QUẢN </a:t>
            </a:r>
            <a:r>
              <a:rPr sz="2400" dirty="0"/>
              <a:t> </a:t>
            </a:r>
            <a:r>
              <a:rPr sz="2400" spc="-5" dirty="0"/>
              <a:t>NHIỄM </a:t>
            </a:r>
            <a:r>
              <a:rPr sz="2400" spc="-10" dirty="0"/>
              <a:t>KHUẨN</a:t>
            </a:r>
            <a:r>
              <a:rPr sz="2400" spc="25" dirty="0"/>
              <a:t> </a:t>
            </a:r>
            <a:r>
              <a:rPr sz="2400" dirty="0"/>
              <a:t>-</a:t>
            </a:r>
            <a:r>
              <a:rPr sz="2400" spc="-5" dirty="0"/>
              <a:t> VIÊM PHẾ</a:t>
            </a:r>
            <a:r>
              <a:rPr sz="2400" spc="-15" dirty="0"/>
              <a:t> </a:t>
            </a:r>
            <a:r>
              <a:rPr sz="2400" dirty="0"/>
              <a:t>QUẢN</a:t>
            </a:r>
            <a:r>
              <a:rPr sz="2400" spc="-5" dirty="0"/>
              <a:t> </a:t>
            </a:r>
            <a:r>
              <a:rPr sz="2400" dirty="0"/>
              <a:t>MẠN</a:t>
            </a:r>
            <a:r>
              <a:rPr sz="2400" spc="10" dirty="0"/>
              <a:t> </a:t>
            </a:r>
            <a:r>
              <a:rPr sz="2400" dirty="0"/>
              <a:t>-</a:t>
            </a:r>
            <a:r>
              <a:rPr sz="2400" spc="-10" dirty="0"/>
              <a:t> </a:t>
            </a:r>
            <a:r>
              <a:rPr sz="2400" spc="-5" dirty="0"/>
              <a:t>ĐỢT</a:t>
            </a:r>
            <a:r>
              <a:rPr sz="2400" spc="-15" dirty="0"/>
              <a:t> </a:t>
            </a:r>
            <a:r>
              <a:rPr sz="2400" spc="-5" dirty="0"/>
              <a:t>CẤP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050442" y="6325615"/>
            <a:ext cx="790638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D2123"/>
                </a:solidFill>
                <a:latin typeface="Arial"/>
                <a:cs typeface="Arial"/>
              </a:rPr>
              <a:t>Martinez-Garcia</a:t>
            </a:r>
            <a:r>
              <a:rPr sz="1600" b="1" spc="60" dirty="0">
                <a:solidFill>
                  <a:srgbClr val="2D212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D2123"/>
                </a:solidFill>
                <a:latin typeface="Arial"/>
                <a:cs typeface="Arial"/>
              </a:rPr>
              <a:t>and</a:t>
            </a:r>
            <a:r>
              <a:rPr sz="1600" b="1" spc="10" dirty="0">
                <a:solidFill>
                  <a:srgbClr val="2D212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D2123"/>
                </a:solidFill>
                <a:latin typeface="Arial"/>
                <a:cs typeface="Arial"/>
              </a:rPr>
              <a:t>Miravitlles.</a:t>
            </a:r>
            <a:r>
              <a:rPr sz="1600" b="1" spc="75" dirty="0">
                <a:solidFill>
                  <a:srgbClr val="2D212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D2123"/>
                </a:solidFill>
                <a:latin typeface="Arial"/>
                <a:cs typeface="Arial"/>
              </a:rPr>
              <a:t>International</a:t>
            </a:r>
            <a:r>
              <a:rPr sz="1600" b="1" spc="40" dirty="0">
                <a:solidFill>
                  <a:srgbClr val="2D212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D2123"/>
                </a:solidFill>
                <a:latin typeface="Arial"/>
                <a:cs typeface="Arial"/>
              </a:rPr>
              <a:t>Journal</a:t>
            </a:r>
            <a:r>
              <a:rPr sz="1600" b="1" spc="25" dirty="0">
                <a:solidFill>
                  <a:srgbClr val="2D212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D2123"/>
                </a:solidFill>
                <a:latin typeface="Arial"/>
                <a:cs typeface="Arial"/>
              </a:rPr>
              <a:t>of</a:t>
            </a:r>
            <a:r>
              <a:rPr sz="1600" b="1" spc="15" dirty="0">
                <a:solidFill>
                  <a:srgbClr val="2D212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D2123"/>
                </a:solidFill>
                <a:latin typeface="Arial"/>
                <a:cs typeface="Arial"/>
              </a:rPr>
              <a:t>COPD</a:t>
            </a:r>
            <a:r>
              <a:rPr sz="1600" b="1" dirty="0">
                <a:solidFill>
                  <a:srgbClr val="2D212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D2123"/>
                </a:solidFill>
                <a:latin typeface="Arial"/>
                <a:cs typeface="Arial"/>
              </a:rPr>
              <a:t>2017:12</a:t>
            </a:r>
            <a:r>
              <a:rPr sz="1600" b="1" spc="5" dirty="0">
                <a:solidFill>
                  <a:srgbClr val="2D212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D2123"/>
                </a:solidFill>
                <a:latin typeface="Arial"/>
                <a:cs typeface="Arial"/>
              </a:rPr>
              <a:t>1401–1411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2791" y="1815976"/>
            <a:ext cx="6534125" cy="436202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92401" y="4581905"/>
            <a:ext cx="1656714" cy="719455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marL="161290" marR="156210" indent="237490">
              <a:lnSpc>
                <a:spcPct val="100000"/>
              </a:lnSpc>
              <a:spcBef>
                <a:spcPts val="875"/>
              </a:spcBef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Kiểu 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hình 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viêm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phế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quản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8317" y="4725161"/>
            <a:ext cx="1152525" cy="576580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259715" marR="191770" indent="-60960">
              <a:lnSpc>
                <a:spcPct val="100000"/>
              </a:lnSpc>
              <a:spcBef>
                <a:spcPts val="550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Kiểu</a:t>
            </a:r>
            <a:r>
              <a:rPr sz="14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hình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2917" y="3429761"/>
            <a:ext cx="1656714" cy="431800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314325" marR="149860" indent="-160020">
              <a:lnSpc>
                <a:spcPct val="100000"/>
              </a:lnSpc>
              <a:spcBef>
                <a:spcPts val="225"/>
              </a:spcBef>
            </a:pP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Kiểu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hình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chồng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lấp </a:t>
            </a:r>
            <a:r>
              <a:rPr sz="120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COPD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và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GPQ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20774" y="1558289"/>
            <a:ext cx="3959860" cy="647700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Kiểu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hình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nhiễm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khuẩn</a:t>
            </a:r>
            <a:endParaRPr sz="1600">
              <a:latin typeface="Microsoft Sans Serif"/>
              <a:cs typeface="Microsoft Sans Serif"/>
            </a:endParaRPr>
          </a:p>
          <a:p>
            <a:pPr marL="1270" algn="ctr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(Nhiễm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trùng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phế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quản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không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có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GPQ)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24905" y="2134361"/>
            <a:ext cx="2592705" cy="1367155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60"/>
              </a:spcBef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Yếu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tố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gen</a:t>
            </a:r>
            <a:endParaRPr sz="1600">
              <a:latin typeface="Microsoft Sans Serif"/>
              <a:cs typeface="Microsoft Sans Serif"/>
            </a:endParaRPr>
          </a:p>
          <a:p>
            <a:pPr marL="91440">
              <a:lnSpc>
                <a:spcPct val="100000"/>
              </a:lnSpc>
              <a:spcBef>
                <a:spcPts val="575"/>
              </a:spcBef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Yếu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tố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môi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trường</a:t>
            </a:r>
            <a:endParaRPr sz="1600">
              <a:latin typeface="Microsoft Sans Serif"/>
              <a:cs typeface="Microsoft Sans Serif"/>
            </a:endParaRPr>
          </a:p>
          <a:p>
            <a:pPr marL="91440" marR="224790">
              <a:lnSpc>
                <a:spcPct val="130000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Đáp 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ứng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ĐT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kháng sinh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Đáp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ứng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miễn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dịch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6494" y="433831"/>
            <a:ext cx="56495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COPD</a:t>
            </a:r>
            <a:r>
              <a:rPr sz="2800" spc="5" dirty="0"/>
              <a:t> </a:t>
            </a:r>
            <a:r>
              <a:rPr sz="2800" spc="-10" dirty="0"/>
              <a:t>KÈM </a:t>
            </a:r>
            <a:r>
              <a:rPr sz="2800" spc="-5" dirty="0"/>
              <a:t>DI</a:t>
            </a:r>
            <a:r>
              <a:rPr sz="2800" spc="-15" dirty="0"/>
              <a:t> </a:t>
            </a:r>
            <a:r>
              <a:rPr sz="2800" spc="-10" dirty="0"/>
              <a:t>CHỨNG</a:t>
            </a:r>
            <a:r>
              <a:rPr sz="2800" spc="20" dirty="0"/>
              <a:t> </a:t>
            </a:r>
            <a:r>
              <a:rPr sz="2800" spc="-5" dirty="0"/>
              <a:t>LAO</a:t>
            </a:r>
            <a:r>
              <a:rPr sz="2800" spc="-20" dirty="0"/>
              <a:t> </a:t>
            </a:r>
            <a:r>
              <a:rPr sz="2800" spc="-10" dirty="0"/>
              <a:t>PHỔI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30200" y="1062507"/>
            <a:ext cx="8584565" cy="54952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5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Gây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biến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đổi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114" dirty="0">
                <a:latin typeface="Microsoft Sans Serif"/>
                <a:cs typeface="Microsoft Sans Serif"/>
              </a:rPr>
              <a:t>đường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dẫn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45" dirty="0">
                <a:latin typeface="Microsoft Sans Serif"/>
                <a:cs typeface="Microsoft Sans Serif"/>
              </a:rPr>
              <a:t>khí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và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nhu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mô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phổi:</a:t>
            </a:r>
            <a:endParaRPr sz="28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675"/>
              </a:spcBef>
              <a:tabLst>
                <a:tab pos="756285" algn="l"/>
              </a:tabLst>
            </a:pPr>
            <a:r>
              <a:rPr sz="2800" spc="-5" dirty="0">
                <a:latin typeface="Calibri"/>
                <a:cs typeface="Calibri"/>
              </a:rPr>
              <a:t>₋	</a:t>
            </a:r>
            <a:r>
              <a:rPr sz="2800" spc="-10" dirty="0">
                <a:latin typeface="Microsoft Sans Serif"/>
                <a:cs typeface="Microsoft Sans Serif"/>
              </a:rPr>
              <a:t>Giãn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phế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quản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do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co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kéo</a:t>
            </a:r>
            <a:endParaRPr sz="28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1270"/>
              </a:spcBef>
              <a:tabLst>
                <a:tab pos="756285" algn="l"/>
              </a:tabLst>
            </a:pPr>
            <a:r>
              <a:rPr sz="2800" spc="-5" dirty="0">
                <a:latin typeface="Calibri"/>
                <a:cs typeface="Calibri"/>
              </a:rPr>
              <a:t>₋	</a:t>
            </a:r>
            <a:r>
              <a:rPr sz="2800" spc="135" dirty="0">
                <a:latin typeface="Microsoft Sans Serif"/>
                <a:cs typeface="Microsoft Sans Serif"/>
              </a:rPr>
              <a:t>Xơ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hóa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và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hẹp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khu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trú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phế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quản</a:t>
            </a:r>
            <a:endParaRPr sz="28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1275"/>
              </a:spcBef>
              <a:tabLst>
                <a:tab pos="756285" algn="l"/>
              </a:tabLst>
            </a:pPr>
            <a:r>
              <a:rPr sz="2800" spc="-5" dirty="0">
                <a:latin typeface="Calibri"/>
                <a:cs typeface="Calibri"/>
              </a:rPr>
              <a:t>₋	</a:t>
            </a:r>
            <a:r>
              <a:rPr sz="2800" spc="-5" dirty="0">
                <a:latin typeface="Microsoft Sans Serif"/>
                <a:cs typeface="Microsoft Sans Serif"/>
              </a:rPr>
              <a:t>Xoắn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vặn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phế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quản-mạch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máu</a:t>
            </a:r>
            <a:endParaRPr sz="28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1270"/>
              </a:spcBef>
              <a:tabLst>
                <a:tab pos="756285" algn="l"/>
              </a:tabLst>
            </a:pPr>
            <a:r>
              <a:rPr sz="2800" spc="-5" dirty="0">
                <a:latin typeface="Calibri"/>
                <a:cs typeface="Calibri"/>
              </a:rPr>
              <a:t>₋	</a:t>
            </a:r>
            <a:r>
              <a:rPr sz="2800" spc="-10" dirty="0">
                <a:latin typeface="Microsoft Sans Serif"/>
                <a:cs typeface="Microsoft Sans Serif"/>
              </a:rPr>
              <a:t>Giảm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thể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30" dirty="0">
                <a:latin typeface="Microsoft Sans Serif"/>
                <a:cs typeface="Microsoft Sans Serif"/>
              </a:rPr>
              <a:t>tích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phổi</a:t>
            </a:r>
            <a:endParaRPr sz="28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1275"/>
              </a:spcBef>
              <a:tabLst>
                <a:tab pos="756285" algn="l"/>
              </a:tabLst>
            </a:pPr>
            <a:r>
              <a:rPr sz="2800" spc="-5" dirty="0">
                <a:latin typeface="Calibri"/>
                <a:cs typeface="Calibri"/>
              </a:rPr>
              <a:t>₋	</a:t>
            </a:r>
            <a:r>
              <a:rPr sz="2800" spc="40" dirty="0">
                <a:latin typeface="Microsoft Sans Serif"/>
                <a:cs typeface="Microsoft Sans Serif"/>
              </a:rPr>
              <a:t>Khí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phế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thũng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bù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105" dirty="0">
                <a:latin typeface="Microsoft Sans Serif"/>
                <a:cs typeface="Microsoft Sans Serif"/>
              </a:rPr>
              <a:t>trừ</a:t>
            </a:r>
            <a:endParaRPr sz="28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1270"/>
              </a:spcBef>
              <a:tabLst>
                <a:tab pos="756285" algn="l"/>
              </a:tabLst>
            </a:pPr>
            <a:r>
              <a:rPr sz="2800" spc="-5" dirty="0">
                <a:latin typeface="Calibri"/>
                <a:cs typeface="Calibri"/>
              </a:rPr>
              <a:t>₋	</a:t>
            </a:r>
            <a:r>
              <a:rPr sz="2800" spc="-10" dirty="0">
                <a:latin typeface="Microsoft Sans Serif"/>
                <a:cs typeface="Microsoft Sans Serif"/>
              </a:rPr>
              <a:t>Dải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90" dirty="0">
                <a:latin typeface="Microsoft Sans Serif"/>
                <a:cs typeface="Microsoft Sans Serif"/>
              </a:rPr>
              <a:t>xơ,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nốt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vôi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hóa</a:t>
            </a:r>
            <a:endParaRPr sz="28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1275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spc="-10" dirty="0">
                <a:latin typeface="Microsoft Sans Serif"/>
                <a:cs typeface="Microsoft Sans Serif"/>
              </a:rPr>
              <a:t>Dầy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30" dirty="0">
                <a:latin typeface="Microsoft Sans Serif"/>
                <a:cs typeface="Microsoft Sans Serif"/>
              </a:rPr>
              <a:t>dính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màng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phổi</a:t>
            </a:r>
            <a:endParaRPr sz="28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spc="-10" dirty="0">
                <a:latin typeface="Microsoft Sans Serif"/>
                <a:cs typeface="Microsoft Sans Serif"/>
              </a:rPr>
              <a:t>Hậu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quả: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hội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60" dirty="0">
                <a:latin typeface="Microsoft Sans Serif"/>
                <a:cs typeface="Microsoft Sans Serif"/>
              </a:rPr>
              <a:t>chứng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hạn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chế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và/hoặc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tắc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nghẽn</a:t>
            </a:r>
            <a:endParaRPr sz="2800">
              <a:latin typeface="Microsoft Sans Serif"/>
              <a:cs typeface="Microsoft Sans Serif"/>
            </a:endParaRPr>
          </a:p>
          <a:p>
            <a:pPr marL="4894580">
              <a:lnSpc>
                <a:spcPct val="100000"/>
              </a:lnSpc>
              <a:spcBef>
                <a:spcPts val="1485"/>
              </a:spcBef>
            </a:pPr>
            <a:r>
              <a:rPr sz="1400" b="1" spc="-5" dirty="0">
                <a:latin typeface="Arial"/>
                <a:cs typeface="Arial"/>
              </a:rPr>
              <a:t>Kim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HY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al.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Radiographics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2001;21:839-58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2250" y="1060450"/>
          <a:ext cx="8686800" cy="3809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9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37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92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  <a:spcBef>
                          <a:spcPts val="2060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Giảm</a:t>
                      </a:r>
                      <a:r>
                        <a:rPr sz="2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triệu</a:t>
                      </a:r>
                      <a:r>
                        <a:rPr sz="2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chứng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285"/>
                        </a:spcBef>
                      </a:pPr>
                      <a:r>
                        <a:rPr sz="24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Giảm</a:t>
                      </a:r>
                      <a:r>
                        <a:rPr sz="2400" b="1" spc="-5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triệu</a:t>
                      </a:r>
                      <a:r>
                        <a:rPr sz="2400" b="1" spc="-4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chứng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7155" marR="1319530">
                        <a:lnSpc>
                          <a:spcPct val="100000"/>
                        </a:lnSpc>
                        <a:tabLst>
                          <a:tab pos="2108835" algn="l"/>
                        </a:tabLst>
                      </a:pPr>
                      <a:r>
                        <a:rPr sz="24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Cải 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thiện </a:t>
                      </a:r>
                      <a:r>
                        <a:rPr sz="24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khả năng gắng sức </a:t>
                      </a:r>
                      <a:r>
                        <a:rPr sz="2400" b="1" spc="-65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Cải</a:t>
                      </a:r>
                      <a:r>
                        <a:rPr sz="2400" b="1" spc="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thiện</a:t>
                      </a:r>
                      <a:r>
                        <a:rPr sz="2400" b="1" spc="-2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4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tình	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trạng</a:t>
                      </a:r>
                      <a:r>
                        <a:rPr sz="2400" b="1" spc="-5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sức</a:t>
                      </a:r>
                      <a:r>
                        <a:rPr sz="2400" b="1" spc="-4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khỏe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0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7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  <a:spcBef>
                          <a:spcPts val="2295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Giảm</a:t>
                      </a:r>
                      <a:r>
                        <a:rPr sz="2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nguy</a:t>
                      </a:r>
                      <a:r>
                        <a:rPr sz="2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cơ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Dự</a:t>
                      </a:r>
                      <a:r>
                        <a:rPr sz="2400" b="1" spc="-15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35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phòng</a:t>
                      </a:r>
                      <a:r>
                        <a:rPr sz="2400" b="1" spc="120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bệnh</a:t>
                      </a:r>
                      <a:r>
                        <a:rPr sz="2400" b="1" spc="-15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tiến</a:t>
                      </a:r>
                      <a:r>
                        <a:rPr sz="2400" b="1" spc="-40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triển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Dự</a:t>
                      </a:r>
                      <a:r>
                        <a:rPr sz="2400" b="1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35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phòng</a:t>
                      </a:r>
                      <a:r>
                        <a:rPr sz="2400" b="1" spc="125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và</a:t>
                      </a:r>
                      <a:r>
                        <a:rPr sz="2400" b="1" spc="-5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điều</a:t>
                      </a:r>
                      <a:r>
                        <a:rPr sz="2400" b="1" spc="-30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trị</a:t>
                      </a:r>
                      <a:r>
                        <a:rPr sz="2400" b="1" spc="-10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cơn</a:t>
                      </a:r>
                      <a:r>
                        <a:rPr sz="2400" b="1" spc="5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kịch</a:t>
                      </a:r>
                      <a:r>
                        <a:rPr sz="2400" b="1" spc="-20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65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phát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Giảm</a:t>
                      </a:r>
                      <a:r>
                        <a:rPr sz="2400" b="1" spc="-50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tử</a:t>
                      </a:r>
                      <a:r>
                        <a:rPr sz="2400" b="1" spc="-35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vong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35940" y="5055870"/>
            <a:ext cx="81495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F81BC"/>
                </a:solidFill>
                <a:latin typeface="Microsoft Sans Serif"/>
                <a:cs typeface="Microsoft Sans Serif"/>
              </a:rPr>
              <a:t>Có nhiều </a:t>
            </a:r>
            <a:r>
              <a:rPr sz="2400" spc="80" dirty="0">
                <a:solidFill>
                  <a:srgbClr val="4F81BC"/>
                </a:solidFill>
                <a:latin typeface="Microsoft Sans Serif"/>
                <a:cs typeface="Microsoft Sans Serif"/>
              </a:rPr>
              <a:t>lựa </a:t>
            </a:r>
            <a:r>
              <a:rPr sz="2400" dirty="0">
                <a:solidFill>
                  <a:srgbClr val="4F81BC"/>
                </a:solidFill>
                <a:latin typeface="Microsoft Sans Serif"/>
                <a:cs typeface="Microsoft Sans Serif"/>
              </a:rPr>
              <a:t>chọn </a:t>
            </a:r>
            <a:r>
              <a:rPr sz="2400" spc="-5" dirty="0">
                <a:solidFill>
                  <a:srgbClr val="4F81BC"/>
                </a:solidFill>
                <a:latin typeface="Microsoft Sans Serif"/>
                <a:cs typeface="Microsoft Sans Serif"/>
              </a:rPr>
              <a:t>cho </a:t>
            </a:r>
            <a:r>
              <a:rPr sz="2400" spc="-10" dirty="0">
                <a:solidFill>
                  <a:srgbClr val="4F81BC"/>
                </a:solidFill>
                <a:latin typeface="Microsoft Sans Serif"/>
                <a:cs typeface="Microsoft Sans Serif"/>
              </a:rPr>
              <a:t>điều </a:t>
            </a:r>
            <a:r>
              <a:rPr sz="2400" spc="-5" dirty="0">
                <a:solidFill>
                  <a:srgbClr val="4F81BC"/>
                </a:solidFill>
                <a:latin typeface="Microsoft Sans Serif"/>
                <a:cs typeface="Microsoft Sans Serif"/>
              </a:rPr>
              <a:t>trị, các </a:t>
            </a:r>
            <a:r>
              <a:rPr sz="2400" spc="80" dirty="0">
                <a:solidFill>
                  <a:srgbClr val="4F81BC"/>
                </a:solidFill>
                <a:latin typeface="Microsoft Sans Serif"/>
                <a:cs typeface="Microsoft Sans Serif"/>
              </a:rPr>
              <a:t>lựa </a:t>
            </a:r>
            <a:r>
              <a:rPr sz="2400" dirty="0">
                <a:solidFill>
                  <a:srgbClr val="4F81BC"/>
                </a:solidFill>
                <a:latin typeface="Microsoft Sans Serif"/>
                <a:cs typeface="Microsoft Sans Serif"/>
              </a:rPr>
              <a:t>chọn tùy thuộc </a:t>
            </a:r>
            <a:r>
              <a:rPr sz="2400" spc="-5" dirty="0">
                <a:solidFill>
                  <a:srgbClr val="4F81BC"/>
                </a:solidFill>
                <a:latin typeface="Microsoft Sans Serif"/>
                <a:cs typeface="Microsoft Sans Serif"/>
              </a:rPr>
              <a:t>vào </a:t>
            </a:r>
            <a:r>
              <a:rPr sz="2400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2400" spc="90" dirty="0">
                <a:solidFill>
                  <a:srgbClr val="4F81BC"/>
                </a:solidFill>
                <a:latin typeface="Microsoft Sans Serif"/>
                <a:cs typeface="Microsoft Sans Serif"/>
              </a:rPr>
              <a:t>mức </a:t>
            </a:r>
            <a:r>
              <a:rPr sz="2400" spc="-5" dirty="0">
                <a:solidFill>
                  <a:srgbClr val="4F81BC"/>
                </a:solidFill>
                <a:latin typeface="Microsoft Sans Serif"/>
                <a:cs typeface="Microsoft Sans Serif"/>
              </a:rPr>
              <a:t>độ nặng, </a:t>
            </a:r>
            <a:r>
              <a:rPr sz="2400" dirty="0">
                <a:solidFill>
                  <a:srgbClr val="4F81BC"/>
                </a:solidFill>
                <a:latin typeface="Microsoft Sans Serif"/>
                <a:cs typeface="Microsoft Sans Serif"/>
              </a:rPr>
              <a:t>khả </a:t>
            </a:r>
            <a:r>
              <a:rPr sz="2400" spc="-5" dirty="0">
                <a:solidFill>
                  <a:srgbClr val="4F81BC"/>
                </a:solidFill>
                <a:latin typeface="Microsoft Sans Serif"/>
                <a:cs typeface="Microsoft Sans Serif"/>
              </a:rPr>
              <a:t>năng tiếp </a:t>
            </a:r>
            <a:r>
              <a:rPr sz="2400" dirty="0">
                <a:solidFill>
                  <a:srgbClr val="4F81BC"/>
                </a:solidFill>
                <a:latin typeface="Microsoft Sans Serif"/>
                <a:cs typeface="Microsoft Sans Serif"/>
              </a:rPr>
              <a:t>cận </a:t>
            </a:r>
            <a:r>
              <a:rPr sz="2400" spc="-5" dirty="0">
                <a:solidFill>
                  <a:srgbClr val="4F81BC"/>
                </a:solidFill>
                <a:latin typeface="Microsoft Sans Serif"/>
                <a:cs typeface="Microsoft Sans Serif"/>
              </a:rPr>
              <a:t>và </a:t>
            </a:r>
            <a:r>
              <a:rPr sz="2400" dirty="0">
                <a:solidFill>
                  <a:srgbClr val="4F81BC"/>
                </a:solidFill>
                <a:latin typeface="Microsoft Sans Serif"/>
                <a:cs typeface="Microsoft Sans Serif"/>
              </a:rPr>
              <a:t>khả </a:t>
            </a:r>
            <a:r>
              <a:rPr sz="2400" spc="-5" dirty="0">
                <a:solidFill>
                  <a:srgbClr val="4F81BC"/>
                </a:solidFill>
                <a:latin typeface="Microsoft Sans Serif"/>
                <a:cs typeface="Microsoft Sans Serif"/>
              </a:rPr>
              <a:t>năng dung nạp </a:t>
            </a:r>
            <a:r>
              <a:rPr sz="2400" dirty="0">
                <a:solidFill>
                  <a:srgbClr val="4F81BC"/>
                </a:solidFill>
                <a:latin typeface="Microsoft Sans Serif"/>
                <a:cs typeface="Microsoft Sans Serif"/>
              </a:rPr>
              <a:t>của </a:t>
            </a:r>
            <a:r>
              <a:rPr sz="2400" spc="5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2400" spc="95" dirty="0">
                <a:solidFill>
                  <a:srgbClr val="4F81BC"/>
                </a:solidFill>
                <a:latin typeface="Microsoft Sans Serif"/>
                <a:cs typeface="Microsoft Sans Serif"/>
              </a:rPr>
              <a:t>người</a:t>
            </a:r>
            <a:r>
              <a:rPr sz="2400" spc="45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F81BC"/>
                </a:solidFill>
                <a:latin typeface="Microsoft Sans Serif"/>
                <a:cs typeface="Microsoft Sans Serif"/>
              </a:rPr>
              <a:t>bệnh</a:t>
            </a:r>
            <a:r>
              <a:rPr sz="2400" spc="40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4F81BC"/>
                </a:solidFill>
                <a:latin typeface="Microsoft Sans Serif"/>
                <a:cs typeface="Microsoft Sans Serif"/>
              </a:rPr>
              <a:t>đối</a:t>
            </a:r>
            <a:r>
              <a:rPr sz="2400" spc="35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4F81BC"/>
                </a:solidFill>
                <a:latin typeface="Microsoft Sans Serif"/>
                <a:cs typeface="Microsoft Sans Serif"/>
              </a:rPr>
              <a:t>với</a:t>
            </a:r>
            <a:r>
              <a:rPr sz="2400" spc="25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F81BC"/>
                </a:solidFill>
                <a:latin typeface="Microsoft Sans Serif"/>
                <a:cs typeface="Microsoft Sans Serif"/>
              </a:rPr>
              <a:t>các</a:t>
            </a:r>
            <a:r>
              <a:rPr sz="2400" spc="15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F81BC"/>
                </a:solidFill>
                <a:latin typeface="Microsoft Sans Serif"/>
                <a:cs typeface="Microsoft Sans Serif"/>
              </a:rPr>
              <a:t>trị</a:t>
            </a:r>
            <a:r>
              <a:rPr sz="2400" spc="15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4F81BC"/>
                </a:solidFill>
                <a:latin typeface="Microsoft Sans Serif"/>
                <a:cs typeface="Microsoft Sans Serif"/>
              </a:rPr>
              <a:t>liệu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75510" y="240537"/>
            <a:ext cx="47917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MỤC</a:t>
            </a:r>
            <a:r>
              <a:rPr sz="4000" spc="-15" dirty="0"/>
              <a:t> </a:t>
            </a:r>
            <a:r>
              <a:rPr sz="4000" spc="-5" dirty="0"/>
              <a:t>TIÊU</a:t>
            </a:r>
            <a:r>
              <a:rPr sz="4000" spc="-20" dirty="0"/>
              <a:t> </a:t>
            </a:r>
            <a:r>
              <a:rPr sz="4000" spc="-10" dirty="0"/>
              <a:t>ĐIỀU</a:t>
            </a:r>
            <a:r>
              <a:rPr sz="4000" spc="-25" dirty="0"/>
              <a:t> </a:t>
            </a:r>
            <a:r>
              <a:rPr sz="4000" spc="-5" dirty="0"/>
              <a:t>TRỊ</a:t>
            </a:r>
            <a:endParaRPr sz="4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203406"/>
            <a:ext cx="8020050" cy="4358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1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3000" b="1" spc="5" dirty="0">
                <a:latin typeface="Arial"/>
                <a:cs typeface="Arial"/>
              </a:rPr>
              <a:t>Cá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thể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spc="-70" dirty="0">
                <a:latin typeface="Arial"/>
                <a:cs typeface="Arial"/>
              </a:rPr>
              <a:t>hóa</a:t>
            </a:r>
            <a:r>
              <a:rPr sz="3000" b="1" spc="204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điều </a:t>
            </a:r>
            <a:r>
              <a:rPr sz="3000" b="1" spc="-5" dirty="0">
                <a:latin typeface="Arial"/>
                <a:cs typeface="Arial"/>
              </a:rPr>
              <a:t>trị:</a:t>
            </a:r>
            <a:r>
              <a:rPr sz="3000" b="1" spc="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đánh giá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mức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độ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nặng </a:t>
            </a:r>
            <a:r>
              <a:rPr sz="3000" b="1" spc="-819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dựa </a:t>
            </a:r>
            <a:r>
              <a:rPr sz="3000" b="1" spc="-105" dirty="0">
                <a:latin typeface="Arial"/>
                <a:cs typeface="Arial"/>
              </a:rPr>
              <a:t>vào</a:t>
            </a:r>
            <a:r>
              <a:rPr sz="3000" b="1" spc="27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sự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phối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hợp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nhiều</a:t>
            </a:r>
            <a:r>
              <a:rPr sz="3000" b="1" spc="15" dirty="0">
                <a:latin typeface="Arial"/>
                <a:cs typeface="Arial"/>
              </a:rPr>
              <a:t> </a:t>
            </a:r>
            <a:r>
              <a:rPr sz="3000" b="1" spc="-60" dirty="0">
                <a:latin typeface="Arial"/>
                <a:cs typeface="Arial"/>
              </a:rPr>
              <a:t>thành</a:t>
            </a:r>
            <a:r>
              <a:rPr sz="3000" b="1" spc="29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phần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52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3000" b="1" spc="-100" dirty="0">
                <a:latin typeface="Arial"/>
                <a:cs typeface="Arial"/>
              </a:rPr>
              <a:t>Các</a:t>
            </a:r>
            <a:r>
              <a:rPr sz="3000" b="1" spc="26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biện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spc="-75" dirty="0">
                <a:latin typeface="Arial"/>
                <a:cs typeface="Arial"/>
              </a:rPr>
              <a:t>pháp</a:t>
            </a:r>
            <a:r>
              <a:rPr sz="3000" b="1" spc="29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điều</a:t>
            </a:r>
            <a:r>
              <a:rPr sz="3000" b="1" spc="1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trị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spc="-45" dirty="0">
                <a:latin typeface="Arial"/>
                <a:cs typeface="Arial"/>
              </a:rPr>
              <a:t>không</a:t>
            </a:r>
            <a:r>
              <a:rPr sz="3000" b="1" spc="2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thuốc:</a:t>
            </a:r>
            <a:endParaRPr sz="3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400"/>
              </a:spcBef>
              <a:buChar char="-"/>
              <a:tabLst>
                <a:tab pos="756285" algn="l"/>
                <a:tab pos="756920" algn="l"/>
              </a:tabLst>
            </a:pPr>
            <a:r>
              <a:rPr sz="2800" spc="55" dirty="0">
                <a:latin typeface="Microsoft Sans Serif"/>
                <a:cs typeface="Microsoft Sans Serif"/>
              </a:rPr>
              <a:t>Ngừng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tiếp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xúc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85" dirty="0">
                <a:latin typeface="Microsoft Sans Serif"/>
                <a:cs typeface="Microsoft Sans Serif"/>
              </a:rPr>
              <a:t>với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các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yếu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tố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nguy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140" dirty="0">
                <a:latin typeface="Microsoft Sans Serif"/>
                <a:cs typeface="Microsoft Sans Serif"/>
              </a:rPr>
              <a:t>cơ</a:t>
            </a:r>
            <a:endParaRPr sz="28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2350"/>
              </a:spcBef>
              <a:buChar char="-"/>
              <a:tabLst>
                <a:tab pos="756285" algn="l"/>
                <a:tab pos="756920" algn="l"/>
              </a:tabLst>
            </a:pPr>
            <a:r>
              <a:rPr sz="2800" spc="-35" dirty="0">
                <a:latin typeface="Microsoft Sans Serif"/>
                <a:cs typeface="Microsoft Sans Serif"/>
              </a:rPr>
              <a:t>Tiêm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vắc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xin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phòng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cúm</a:t>
            </a:r>
            <a:endParaRPr sz="28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2355"/>
              </a:spcBef>
              <a:buChar char="-"/>
              <a:tabLst>
                <a:tab pos="756285" algn="l"/>
                <a:tab pos="75692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Tập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phục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hồi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75" dirty="0">
                <a:latin typeface="Microsoft Sans Serif"/>
                <a:cs typeface="Microsoft Sans Serif"/>
              </a:rPr>
              <a:t>chức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năng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8794" y="6200343"/>
            <a:ext cx="6412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36900" algn="l"/>
              </a:tabLst>
            </a:pPr>
            <a:r>
              <a:rPr sz="1800" b="1" dirty="0">
                <a:solidFill>
                  <a:srgbClr val="1F487C"/>
                </a:solidFill>
                <a:latin typeface="Arial"/>
                <a:cs typeface="Arial"/>
              </a:rPr>
              <a:t>Global</a:t>
            </a:r>
            <a:r>
              <a:rPr sz="1800" b="1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Arial"/>
                <a:cs typeface="Arial"/>
              </a:rPr>
              <a:t>Initiative</a:t>
            </a:r>
            <a:r>
              <a:rPr sz="1800" b="1" spc="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Arial"/>
                <a:cs typeface="Arial"/>
              </a:rPr>
              <a:t>for</a:t>
            </a:r>
            <a:r>
              <a:rPr sz="1800" b="1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487C"/>
                </a:solidFill>
                <a:latin typeface="Arial"/>
                <a:cs typeface="Arial"/>
              </a:rPr>
              <a:t>Chronic	</a:t>
            </a:r>
            <a:r>
              <a:rPr sz="1800" b="1" spc="-5" dirty="0">
                <a:solidFill>
                  <a:srgbClr val="1F487C"/>
                </a:solidFill>
                <a:latin typeface="Arial"/>
                <a:cs typeface="Arial"/>
              </a:rPr>
              <a:t>Obtructive</a:t>
            </a:r>
            <a:r>
              <a:rPr sz="18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487C"/>
                </a:solidFill>
                <a:latin typeface="Arial"/>
                <a:cs typeface="Arial"/>
              </a:rPr>
              <a:t>Lung</a:t>
            </a:r>
            <a:r>
              <a:rPr sz="1800" b="1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Arial"/>
                <a:cs typeface="Arial"/>
              </a:rPr>
              <a:t>Disease</a:t>
            </a:r>
            <a:r>
              <a:rPr sz="1800" b="1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Arial"/>
                <a:cs typeface="Arial"/>
              </a:rPr>
              <a:t>2014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76350" y="469137"/>
            <a:ext cx="69900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CÁC</a:t>
            </a:r>
            <a:r>
              <a:rPr sz="4000" spc="-5" dirty="0"/>
              <a:t> </a:t>
            </a:r>
            <a:r>
              <a:rPr sz="4000" spc="-10" dirty="0"/>
              <a:t>KHUYẾN</a:t>
            </a:r>
            <a:r>
              <a:rPr sz="4000" spc="5" dirty="0"/>
              <a:t> </a:t>
            </a:r>
            <a:r>
              <a:rPr sz="4000" spc="-10" dirty="0"/>
              <a:t>CÁO</a:t>
            </a:r>
            <a:r>
              <a:rPr sz="4000" spc="-15" dirty="0"/>
              <a:t> </a:t>
            </a:r>
            <a:r>
              <a:rPr sz="4000" spc="-10" dirty="0"/>
              <a:t>ĐIỀU</a:t>
            </a:r>
            <a:r>
              <a:rPr sz="4000" spc="-15" dirty="0"/>
              <a:t> </a:t>
            </a:r>
            <a:r>
              <a:rPr sz="4000" spc="-5" dirty="0"/>
              <a:t>TRỊ</a:t>
            </a:r>
            <a:endParaRPr sz="4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315063"/>
            <a:ext cx="8530590" cy="3867785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785"/>
              </a:spcBef>
            </a:pPr>
            <a:r>
              <a:rPr sz="2800" spc="-5" dirty="0">
                <a:latin typeface="Microsoft Sans Serif"/>
                <a:cs typeface="Microsoft Sans Serif"/>
              </a:rPr>
              <a:t>Thuốc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giãn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PQ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là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thuốc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25" dirty="0">
                <a:latin typeface="Microsoft Sans Serif"/>
                <a:cs typeface="Microsoft Sans Serif"/>
              </a:rPr>
              <a:t>chính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để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điều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trị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COPD</a:t>
            </a:r>
            <a:endParaRPr sz="2800">
              <a:latin typeface="Microsoft Sans Serif"/>
              <a:cs typeface="Microsoft Sans Serif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Các </a:t>
            </a:r>
            <a:r>
              <a:rPr sz="2800" dirty="0">
                <a:latin typeface="Microsoft Sans Serif"/>
                <a:cs typeface="Microsoft Sans Serif"/>
              </a:rPr>
              <a:t>thuốc </a:t>
            </a:r>
            <a:r>
              <a:rPr sz="2800" spc="-5" dirty="0">
                <a:latin typeface="Microsoft Sans Serif"/>
                <a:cs typeface="Microsoft Sans Serif"/>
              </a:rPr>
              <a:t>GPQ tác </a:t>
            </a:r>
            <a:r>
              <a:rPr sz="2800" dirty="0">
                <a:latin typeface="Microsoft Sans Serif"/>
                <a:cs typeface="Microsoft Sans Serif"/>
              </a:rPr>
              <a:t>dụng kéo </a:t>
            </a:r>
            <a:r>
              <a:rPr sz="2800" spc="-5" dirty="0">
                <a:latin typeface="Microsoft Sans Serif"/>
                <a:cs typeface="Microsoft Sans Serif"/>
              </a:rPr>
              <a:t>dài làm giảm </a:t>
            </a:r>
            <a:r>
              <a:rPr sz="2800" spc="90" dirty="0">
                <a:latin typeface="Microsoft Sans Serif"/>
                <a:cs typeface="Microsoft Sans Serif"/>
              </a:rPr>
              <a:t>đợt </a:t>
            </a:r>
            <a:r>
              <a:rPr sz="2800" spc="-5" dirty="0">
                <a:latin typeface="Microsoft Sans Serif"/>
                <a:cs typeface="Microsoft Sans Serif"/>
              </a:rPr>
              <a:t>cấp </a:t>
            </a:r>
            <a:r>
              <a:rPr sz="2800" dirty="0">
                <a:latin typeface="Microsoft Sans Serif"/>
                <a:cs typeface="Microsoft Sans Serif"/>
              </a:rPr>
              <a:t> và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tần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suất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nhập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viện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70" dirty="0">
                <a:latin typeface="Microsoft Sans Serif"/>
                <a:cs typeface="Microsoft Sans Serif"/>
              </a:rPr>
              <a:t>vì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85" dirty="0">
                <a:latin typeface="Microsoft Sans Serif"/>
                <a:cs typeface="Microsoft Sans Serif"/>
              </a:rPr>
              <a:t>đợt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cấp</a:t>
            </a:r>
            <a:endParaRPr sz="2800">
              <a:latin typeface="Microsoft Sans Serif"/>
              <a:cs typeface="Microsoft Sans Serif"/>
            </a:endParaRPr>
          </a:p>
          <a:p>
            <a:pPr marL="355600" marR="5715" indent="-342900" algn="just">
              <a:lnSpc>
                <a:spcPct val="15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Các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thuốc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GPQ</a:t>
            </a:r>
            <a:r>
              <a:rPr sz="2800" dirty="0">
                <a:latin typeface="Microsoft Sans Serif"/>
                <a:cs typeface="Microsoft Sans Serif"/>
              </a:rPr>
              <a:t> dạng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phối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85" dirty="0">
                <a:latin typeface="Microsoft Sans Serif"/>
                <a:cs typeface="Microsoft Sans Serif"/>
              </a:rPr>
              <a:t>hợp</a:t>
            </a:r>
            <a:r>
              <a:rPr sz="2800" spc="9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(berodual, 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110" dirty="0">
                <a:latin typeface="Microsoft Sans Serif"/>
                <a:cs typeface="Microsoft Sans Serif"/>
              </a:rPr>
              <a:t>combivent…) </a:t>
            </a:r>
            <a:r>
              <a:rPr sz="2800" spc="-5" dirty="0">
                <a:latin typeface="Microsoft Sans Serif"/>
                <a:cs typeface="Microsoft Sans Serif"/>
              </a:rPr>
              <a:t>cải thiện TC tốt </a:t>
            </a:r>
            <a:r>
              <a:rPr sz="2800" spc="85" dirty="0">
                <a:latin typeface="Microsoft Sans Serif"/>
                <a:cs typeface="Microsoft Sans Serif"/>
              </a:rPr>
              <a:t>hơn </a:t>
            </a:r>
            <a:r>
              <a:rPr sz="2800" dirty="0">
                <a:latin typeface="Microsoft Sans Serif"/>
                <a:cs typeface="Microsoft Sans Serif"/>
              </a:rPr>
              <a:t>và </a:t>
            </a:r>
            <a:r>
              <a:rPr sz="2800" spc="-10" dirty="0">
                <a:latin typeface="Microsoft Sans Serif"/>
                <a:cs typeface="Microsoft Sans Serif"/>
              </a:rPr>
              <a:t>giảm </a:t>
            </a:r>
            <a:r>
              <a:rPr sz="2800" spc="-5" dirty="0">
                <a:latin typeface="Microsoft Sans Serif"/>
                <a:cs typeface="Microsoft Sans Serif"/>
              </a:rPr>
              <a:t>tác </a:t>
            </a:r>
            <a:r>
              <a:rPr sz="2800" dirty="0">
                <a:latin typeface="Microsoft Sans Serif"/>
                <a:cs typeface="Microsoft Sans Serif"/>
              </a:rPr>
              <a:t>dụng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phụ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gây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ra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do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tăng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liều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thuốc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GPQ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dạng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90" dirty="0">
                <a:latin typeface="Microsoft Sans Serif"/>
                <a:cs typeface="Microsoft Sans Serif"/>
              </a:rPr>
              <a:t>đơn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lẻ.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9070" y="6200343"/>
            <a:ext cx="6412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36900" algn="l"/>
              </a:tabLst>
            </a:pPr>
            <a:r>
              <a:rPr sz="1800" b="1" dirty="0">
                <a:solidFill>
                  <a:srgbClr val="1F487C"/>
                </a:solidFill>
                <a:latin typeface="Arial"/>
                <a:cs typeface="Arial"/>
              </a:rPr>
              <a:t>Global</a:t>
            </a:r>
            <a:r>
              <a:rPr sz="1800" b="1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Arial"/>
                <a:cs typeface="Arial"/>
              </a:rPr>
              <a:t>Initiative</a:t>
            </a:r>
            <a:r>
              <a:rPr sz="1800" b="1" spc="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Arial"/>
                <a:cs typeface="Arial"/>
              </a:rPr>
              <a:t>for</a:t>
            </a:r>
            <a:r>
              <a:rPr sz="1800" b="1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487C"/>
                </a:solidFill>
                <a:latin typeface="Arial"/>
                <a:cs typeface="Arial"/>
              </a:rPr>
              <a:t>Chronic	</a:t>
            </a:r>
            <a:r>
              <a:rPr sz="1800" b="1" spc="-5" dirty="0">
                <a:solidFill>
                  <a:srgbClr val="1F487C"/>
                </a:solidFill>
                <a:latin typeface="Arial"/>
                <a:cs typeface="Arial"/>
              </a:rPr>
              <a:t>Obtructive</a:t>
            </a:r>
            <a:r>
              <a:rPr sz="18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487C"/>
                </a:solidFill>
                <a:latin typeface="Arial"/>
                <a:cs typeface="Arial"/>
              </a:rPr>
              <a:t>Lung</a:t>
            </a:r>
            <a:r>
              <a:rPr sz="1800" b="1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Arial"/>
                <a:cs typeface="Arial"/>
              </a:rPr>
              <a:t>Disease</a:t>
            </a:r>
            <a:r>
              <a:rPr sz="1800" b="1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Arial"/>
                <a:cs typeface="Arial"/>
              </a:rPr>
              <a:t>2014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76350" y="469137"/>
            <a:ext cx="69900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CÁC</a:t>
            </a:r>
            <a:r>
              <a:rPr sz="4000" spc="-5" dirty="0"/>
              <a:t> </a:t>
            </a:r>
            <a:r>
              <a:rPr sz="4000" spc="-10" dirty="0"/>
              <a:t>KHUYẾN</a:t>
            </a:r>
            <a:r>
              <a:rPr sz="4000" spc="5" dirty="0"/>
              <a:t> </a:t>
            </a:r>
            <a:r>
              <a:rPr sz="4000" spc="-10" dirty="0"/>
              <a:t>CÁO</a:t>
            </a:r>
            <a:r>
              <a:rPr sz="4000" spc="-15" dirty="0"/>
              <a:t> </a:t>
            </a:r>
            <a:r>
              <a:rPr sz="4000" spc="-10" dirty="0"/>
              <a:t>ĐIỀU</a:t>
            </a:r>
            <a:r>
              <a:rPr sz="4000" spc="-15" dirty="0"/>
              <a:t> </a:t>
            </a:r>
            <a:r>
              <a:rPr sz="4000" spc="-5" dirty="0"/>
              <a:t>TRỊ</a:t>
            </a:r>
            <a:endParaRPr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3664" y="3188461"/>
            <a:ext cx="1106170" cy="745490"/>
          </a:xfrm>
          <a:custGeom>
            <a:avLst/>
            <a:gdLst/>
            <a:ahLst/>
            <a:cxnLst/>
            <a:rect l="l" t="t" r="r" b="b"/>
            <a:pathLst>
              <a:path w="1106170" h="745489">
                <a:moveTo>
                  <a:pt x="97028" y="576707"/>
                </a:moveTo>
                <a:lnTo>
                  <a:pt x="0" y="744982"/>
                </a:lnTo>
                <a:lnTo>
                  <a:pt x="192786" y="721613"/>
                </a:lnTo>
                <a:lnTo>
                  <a:pt x="171385" y="689229"/>
                </a:lnTo>
                <a:lnTo>
                  <a:pt x="136779" y="689229"/>
                </a:lnTo>
                <a:lnTo>
                  <a:pt x="104775" y="640969"/>
                </a:lnTo>
                <a:lnTo>
                  <a:pt x="128932" y="624987"/>
                </a:lnTo>
                <a:lnTo>
                  <a:pt x="97028" y="576707"/>
                </a:lnTo>
                <a:close/>
              </a:path>
              <a:path w="1106170" h="745489">
                <a:moveTo>
                  <a:pt x="128932" y="624987"/>
                </a:moveTo>
                <a:lnTo>
                  <a:pt x="104775" y="640969"/>
                </a:lnTo>
                <a:lnTo>
                  <a:pt x="136779" y="689229"/>
                </a:lnTo>
                <a:lnTo>
                  <a:pt x="160858" y="673299"/>
                </a:lnTo>
                <a:lnTo>
                  <a:pt x="128932" y="624987"/>
                </a:lnTo>
                <a:close/>
              </a:path>
              <a:path w="1106170" h="745489">
                <a:moveTo>
                  <a:pt x="160858" y="673299"/>
                </a:moveTo>
                <a:lnTo>
                  <a:pt x="136779" y="689229"/>
                </a:lnTo>
                <a:lnTo>
                  <a:pt x="171385" y="689229"/>
                </a:lnTo>
                <a:lnTo>
                  <a:pt x="160858" y="673299"/>
                </a:lnTo>
                <a:close/>
              </a:path>
              <a:path w="1106170" h="745489">
                <a:moveTo>
                  <a:pt x="1073658" y="0"/>
                </a:moveTo>
                <a:lnTo>
                  <a:pt x="128932" y="624987"/>
                </a:lnTo>
                <a:lnTo>
                  <a:pt x="160858" y="673299"/>
                </a:lnTo>
                <a:lnTo>
                  <a:pt x="1105662" y="48260"/>
                </a:lnTo>
                <a:lnTo>
                  <a:pt x="107365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61659" y="4777359"/>
            <a:ext cx="859155" cy="885825"/>
          </a:xfrm>
          <a:custGeom>
            <a:avLst/>
            <a:gdLst/>
            <a:ahLst/>
            <a:cxnLst/>
            <a:rect l="l" t="t" r="r" b="b"/>
            <a:pathLst>
              <a:path w="859154" h="885825">
                <a:moveTo>
                  <a:pt x="58419" y="700532"/>
                </a:moveTo>
                <a:lnTo>
                  <a:pt x="0" y="885825"/>
                </a:lnTo>
                <a:lnTo>
                  <a:pt x="183261" y="821436"/>
                </a:lnTo>
                <a:lnTo>
                  <a:pt x="163197" y="802005"/>
                </a:lnTo>
                <a:lnTo>
                  <a:pt x="121538" y="802005"/>
                </a:lnTo>
                <a:lnTo>
                  <a:pt x="79882" y="761619"/>
                </a:lnTo>
                <a:lnTo>
                  <a:pt x="100021" y="740821"/>
                </a:lnTo>
                <a:lnTo>
                  <a:pt x="58419" y="700532"/>
                </a:lnTo>
                <a:close/>
              </a:path>
              <a:path w="859154" h="885825">
                <a:moveTo>
                  <a:pt x="100021" y="740821"/>
                </a:moveTo>
                <a:lnTo>
                  <a:pt x="79882" y="761619"/>
                </a:lnTo>
                <a:lnTo>
                  <a:pt x="121538" y="802005"/>
                </a:lnTo>
                <a:lnTo>
                  <a:pt x="141699" y="781185"/>
                </a:lnTo>
                <a:lnTo>
                  <a:pt x="100021" y="740821"/>
                </a:lnTo>
                <a:close/>
              </a:path>
              <a:path w="859154" h="885825">
                <a:moveTo>
                  <a:pt x="141699" y="781185"/>
                </a:moveTo>
                <a:lnTo>
                  <a:pt x="121538" y="802005"/>
                </a:lnTo>
                <a:lnTo>
                  <a:pt x="163197" y="802005"/>
                </a:lnTo>
                <a:lnTo>
                  <a:pt x="141699" y="781185"/>
                </a:lnTo>
                <a:close/>
              </a:path>
              <a:path w="859154" h="885825">
                <a:moveTo>
                  <a:pt x="817372" y="0"/>
                </a:moveTo>
                <a:lnTo>
                  <a:pt x="100021" y="740821"/>
                </a:lnTo>
                <a:lnTo>
                  <a:pt x="141699" y="781185"/>
                </a:lnTo>
                <a:lnTo>
                  <a:pt x="859028" y="40386"/>
                </a:lnTo>
                <a:lnTo>
                  <a:pt x="8173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05027" y="3928871"/>
            <a:ext cx="2115820" cy="873760"/>
            <a:chOff x="605027" y="3928871"/>
            <a:chExt cx="2115820" cy="873760"/>
          </a:xfrm>
        </p:grpSpPr>
        <p:sp>
          <p:nvSpPr>
            <p:cNvPr id="5" name="object 5"/>
            <p:cNvSpPr/>
            <p:nvPr/>
          </p:nvSpPr>
          <p:spPr>
            <a:xfrm>
              <a:off x="609599" y="3933443"/>
              <a:ext cx="2106295" cy="864235"/>
            </a:xfrm>
            <a:custGeom>
              <a:avLst/>
              <a:gdLst/>
              <a:ahLst/>
              <a:cxnLst/>
              <a:rect l="l" t="t" r="r" b="b"/>
              <a:pathLst>
                <a:path w="2106295" h="864235">
                  <a:moveTo>
                    <a:pt x="1053083" y="0"/>
                  </a:moveTo>
                  <a:lnTo>
                    <a:pt x="986485" y="849"/>
                  </a:lnTo>
                  <a:lnTo>
                    <a:pt x="920988" y="3366"/>
                  </a:lnTo>
                  <a:lnTo>
                    <a:pt x="856715" y="7497"/>
                  </a:lnTo>
                  <a:lnTo>
                    <a:pt x="793789" y="13194"/>
                  </a:lnTo>
                  <a:lnTo>
                    <a:pt x="732333" y="20405"/>
                  </a:lnTo>
                  <a:lnTo>
                    <a:pt x="672472" y="29080"/>
                  </a:lnTo>
                  <a:lnTo>
                    <a:pt x="614329" y="39168"/>
                  </a:lnTo>
                  <a:lnTo>
                    <a:pt x="558026" y="50618"/>
                  </a:lnTo>
                  <a:lnTo>
                    <a:pt x="503687" y="63381"/>
                  </a:lnTo>
                  <a:lnTo>
                    <a:pt x="451436" y="77405"/>
                  </a:lnTo>
                  <a:lnTo>
                    <a:pt x="401396" y="92640"/>
                  </a:lnTo>
                  <a:lnTo>
                    <a:pt x="353691" y="109035"/>
                  </a:lnTo>
                  <a:lnTo>
                    <a:pt x="308443" y="126539"/>
                  </a:lnTo>
                  <a:lnTo>
                    <a:pt x="265776" y="145103"/>
                  </a:lnTo>
                  <a:lnTo>
                    <a:pt x="225813" y="164675"/>
                  </a:lnTo>
                  <a:lnTo>
                    <a:pt x="188679" y="185205"/>
                  </a:lnTo>
                  <a:lnTo>
                    <a:pt x="154495" y="206642"/>
                  </a:lnTo>
                  <a:lnTo>
                    <a:pt x="123386" y="228936"/>
                  </a:lnTo>
                  <a:lnTo>
                    <a:pt x="70885" y="275891"/>
                  </a:lnTo>
                  <a:lnTo>
                    <a:pt x="32162" y="325665"/>
                  </a:lnTo>
                  <a:lnTo>
                    <a:pt x="8205" y="377854"/>
                  </a:lnTo>
                  <a:lnTo>
                    <a:pt x="0" y="432053"/>
                  </a:lnTo>
                  <a:lnTo>
                    <a:pt x="2071" y="459379"/>
                  </a:lnTo>
                  <a:lnTo>
                    <a:pt x="18276" y="512624"/>
                  </a:lnTo>
                  <a:lnTo>
                    <a:pt x="49739" y="563656"/>
                  </a:lnTo>
                  <a:lnTo>
                    <a:pt x="95475" y="612072"/>
                  </a:lnTo>
                  <a:lnTo>
                    <a:pt x="154495" y="657465"/>
                  </a:lnTo>
                  <a:lnTo>
                    <a:pt x="188679" y="678902"/>
                  </a:lnTo>
                  <a:lnTo>
                    <a:pt x="225813" y="699432"/>
                  </a:lnTo>
                  <a:lnTo>
                    <a:pt x="265776" y="719004"/>
                  </a:lnTo>
                  <a:lnTo>
                    <a:pt x="308443" y="737568"/>
                  </a:lnTo>
                  <a:lnTo>
                    <a:pt x="353691" y="755072"/>
                  </a:lnTo>
                  <a:lnTo>
                    <a:pt x="401396" y="771467"/>
                  </a:lnTo>
                  <a:lnTo>
                    <a:pt x="451436" y="786702"/>
                  </a:lnTo>
                  <a:lnTo>
                    <a:pt x="503687" y="800726"/>
                  </a:lnTo>
                  <a:lnTo>
                    <a:pt x="558026" y="813489"/>
                  </a:lnTo>
                  <a:lnTo>
                    <a:pt x="614329" y="824939"/>
                  </a:lnTo>
                  <a:lnTo>
                    <a:pt x="672472" y="835027"/>
                  </a:lnTo>
                  <a:lnTo>
                    <a:pt x="732333" y="843702"/>
                  </a:lnTo>
                  <a:lnTo>
                    <a:pt x="793789" y="850913"/>
                  </a:lnTo>
                  <a:lnTo>
                    <a:pt x="856715" y="856610"/>
                  </a:lnTo>
                  <a:lnTo>
                    <a:pt x="920988" y="860741"/>
                  </a:lnTo>
                  <a:lnTo>
                    <a:pt x="986485" y="863258"/>
                  </a:lnTo>
                  <a:lnTo>
                    <a:pt x="1053083" y="864107"/>
                  </a:lnTo>
                  <a:lnTo>
                    <a:pt x="1119688" y="863258"/>
                  </a:lnTo>
                  <a:lnTo>
                    <a:pt x="1185191" y="860741"/>
                  </a:lnTo>
                  <a:lnTo>
                    <a:pt x="1249470" y="856610"/>
                  </a:lnTo>
                  <a:lnTo>
                    <a:pt x="1312399" y="850913"/>
                  </a:lnTo>
                  <a:lnTo>
                    <a:pt x="1373857" y="843702"/>
                  </a:lnTo>
                  <a:lnTo>
                    <a:pt x="1433721" y="835027"/>
                  </a:lnTo>
                  <a:lnTo>
                    <a:pt x="1491866" y="824939"/>
                  </a:lnTo>
                  <a:lnTo>
                    <a:pt x="1548169" y="813489"/>
                  </a:lnTo>
                  <a:lnTo>
                    <a:pt x="1602508" y="800726"/>
                  </a:lnTo>
                  <a:lnTo>
                    <a:pt x="1654758" y="786702"/>
                  </a:lnTo>
                  <a:lnTo>
                    <a:pt x="1704797" y="771467"/>
                  </a:lnTo>
                  <a:lnTo>
                    <a:pt x="1752502" y="755072"/>
                  </a:lnTo>
                  <a:lnTo>
                    <a:pt x="1797748" y="737568"/>
                  </a:lnTo>
                  <a:lnTo>
                    <a:pt x="1840413" y="719004"/>
                  </a:lnTo>
                  <a:lnTo>
                    <a:pt x="1880373" y="699432"/>
                  </a:lnTo>
                  <a:lnTo>
                    <a:pt x="1917506" y="678902"/>
                  </a:lnTo>
                  <a:lnTo>
                    <a:pt x="1951687" y="657465"/>
                  </a:lnTo>
                  <a:lnTo>
                    <a:pt x="1982794" y="635171"/>
                  </a:lnTo>
                  <a:lnTo>
                    <a:pt x="2035290" y="588216"/>
                  </a:lnTo>
                  <a:lnTo>
                    <a:pt x="2074009" y="538442"/>
                  </a:lnTo>
                  <a:lnTo>
                    <a:pt x="2097963" y="486253"/>
                  </a:lnTo>
                  <a:lnTo>
                    <a:pt x="2106168" y="432053"/>
                  </a:lnTo>
                  <a:lnTo>
                    <a:pt x="2104096" y="404728"/>
                  </a:lnTo>
                  <a:lnTo>
                    <a:pt x="2087893" y="351483"/>
                  </a:lnTo>
                  <a:lnTo>
                    <a:pt x="2056433" y="300451"/>
                  </a:lnTo>
                  <a:lnTo>
                    <a:pt x="2010702" y="252035"/>
                  </a:lnTo>
                  <a:lnTo>
                    <a:pt x="1951687" y="206642"/>
                  </a:lnTo>
                  <a:lnTo>
                    <a:pt x="1917506" y="185205"/>
                  </a:lnTo>
                  <a:lnTo>
                    <a:pt x="1880373" y="164675"/>
                  </a:lnTo>
                  <a:lnTo>
                    <a:pt x="1840413" y="145103"/>
                  </a:lnTo>
                  <a:lnTo>
                    <a:pt x="1797748" y="126539"/>
                  </a:lnTo>
                  <a:lnTo>
                    <a:pt x="1752502" y="109035"/>
                  </a:lnTo>
                  <a:lnTo>
                    <a:pt x="1704797" y="92640"/>
                  </a:lnTo>
                  <a:lnTo>
                    <a:pt x="1654758" y="77405"/>
                  </a:lnTo>
                  <a:lnTo>
                    <a:pt x="1602508" y="63381"/>
                  </a:lnTo>
                  <a:lnTo>
                    <a:pt x="1548169" y="50618"/>
                  </a:lnTo>
                  <a:lnTo>
                    <a:pt x="1491866" y="39168"/>
                  </a:lnTo>
                  <a:lnTo>
                    <a:pt x="1433721" y="29080"/>
                  </a:lnTo>
                  <a:lnTo>
                    <a:pt x="1373857" y="20405"/>
                  </a:lnTo>
                  <a:lnTo>
                    <a:pt x="1312399" y="13194"/>
                  </a:lnTo>
                  <a:lnTo>
                    <a:pt x="1249470" y="7497"/>
                  </a:lnTo>
                  <a:lnTo>
                    <a:pt x="1185191" y="3366"/>
                  </a:lnTo>
                  <a:lnTo>
                    <a:pt x="1119688" y="849"/>
                  </a:lnTo>
                  <a:lnTo>
                    <a:pt x="1053083" y="0"/>
                  </a:lnTo>
                  <a:close/>
                </a:path>
              </a:pathLst>
            </a:custGeom>
            <a:solidFill>
              <a:srgbClr val="CC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3933443"/>
              <a:ext cx="2106295" cy="864235"/>
            </a:xfrm>
            <a:custGeom>
              <a:avLst/>
              <a:gdLst/>
              <a:ahLst/>
              <a:cxnLst/>
              <a:rect l="l" t="t" r="r" b="b"/>
              <a:pathLst>
                <a:path w="2106295" h="864235">
                  <a:moveTo>
                    <a:pt x="0" y="432053"/>
                  </a:moveTo>
                  <a:lnTo>
                    <a:pt x="8205" y="377854"/>
                  </a:lnTo>
                  <a:lnTo>
                    <a:pt x="32162" y="325665"/>
                  </a:lnTo>
                  <a:lnTo>
                    <a:pt x="70885" y="275891"/>
                  </a:lnTo>
                  <a:lnTo>
                    <a:pt x="123386" y="228936"/>
                  </a:lnTo>
                  <a:lnTo>
                    <a:pt x="154495" y="206642"/>
                  </a:lnTo>
                  <a:lnTo>
                    <a:pt x="188679" y="185205"/>
                  </a:lnTo>
                  <a:lnTo>
                    <a:pt x="225813" y="164675"/>
                  </a:lnTo>
                  <a:lnTo>
                    <a:pt x="265776" y="145103"/>
                  </a:lnTo>
                  <a:lnTo>
                    <a:pt x="308443" y="126539"/>
                  </a:lnTo>
                  <a:lnTo>
                    <a:pt x="353691" y="109035"/>
                  </a:lnTo>
                  <a:lnTo>
                    <a:pt x="401396" y="92640"/>
                  </a:lnTo>
                  <a:lnTo>
                    <a:pt x="451436" y="77405"/>
                  </a:lnTo>
                  <a:lnTo>
                    <a:pt x="503687" y="63381"/>
                  </a:lnTo>
                  <a:lnTo>
                    <a:pt x="558026" y="50618"/>
                  </a:lnTo>
                  <a:lnTo>
                    <a:pt x="614329" y="39168"/>
                  </a:lnTo>
                  <a:lnTo>
                    <a:pt x="672472" y="29080"/>
                  </a:lnTo>
                  <a:lnTo>
                    <a:pt x="732333" y="20405"/>
                  </a:lnTo>
                  <a:lnTo>
                    <a:pt x="793789" y="13194"/>
                  </a:lnTo>
                  <a:lnTo>
                    <a:pt x="856715" y="7497"/>
                  </a:lnTo>
                  <a:lnTo>
                    <a:pt x="920988" y="3366"/>
                  </a:lnTo>
                  <a:lnTo>
                    <a:pt x="986485" y="849"/>
                  </a:lnTo>
                  <a:lnTo>
                    <a:pt x="1053083" y="0"/>
                  </a:lnTo>
                  <a:lnTo>
                    <a:pt x="1119688" y="849"/>
                  </a:lnTo>
                  <a:lnTo>
                    <a:pt x="1185191" y="3366"/>
                  </a:lnTo>
                  <a:lnTo>
                    <a:pt x="1249470" y="7497"/>
                  </a:lnTo>
                  <a:lnTo>
                    <a:pt x="1312399" y="13194"/>
                  </a:lnTo>
                  <a:lnTo>
                    <a:pt x="1373857" y="20405"/>
                  </a:lnTo>
                  <a:lnTo>
                    <a:pt x="1433721" y="29080"/>
                  </a:lnTo>
                  <a:lnTo>
                    <a:pt x="1491866" y="39168"/>
                  </a:lnTo>
                  <a:lnTo>
                    <a:pt x="1548169" y="50618"/>
                  </a:lnTo>
                  <a:lnTo>
                    <a:pt x="1602508" y="63381"/>
                  </a:lnTo>
                  <a:lnTo>
                    <a:pt x="1654758" y="77405"/>
                  </a:lnTo>
                  <a:lnTo>
                    <a:pt x="1704797" y="92640"/>
                  </a:lnTo>
                  <a:lnTo>
                    <a:pt x="1752502" y="109035"/>
                  </a:lnTo>
                  <a:lnTo>
                    <a:pt x="1797748" y="126539"/>
                  </a:lnTo>
                  <a:lnTo>
                    <a:pt x="1840413" y="145103"/>
                  </a:lnTo>
                  <a:lnTo>
                    <a:pt x="1880373" y="164675"/>
                  </a:lnTo>
                  <a:lnTo>
                    <a:pt x="1917506" y="185205"/>
                  </a:lnTo>
                  <a:lnTo>
                    <a:pt x="1951687" y="206642"/>
                  </a:lnTo>
                  <a:lnTo>
                    <a:pt x="1982794" y="228936"/>
                  </a:lnTo>
                  <a:lnTo>
                    <a:pt x="2035290" y="275891"/>
                  </a:lnTo>
                  <a:lnTo>
                    <a:pt x="2074009" y="325665"/>
                  </a:lnTo>
                  <a:lnTo>
                    <a:pt x="2097963" y="377854"/>
                  </a:lnTo>
                  <a:lnTo>
                    <a:pt x="2106168" y="432053"/>
                  </a:lnTo>
                  <a:lnTo>
                    <a:pt x="2104096" y="459379"/>
                  </a:lnTo>
                  <a:lnTo>
                    <a:pt x="2087893" y="512624"/>
                  </a:lnTo>
                  <a:lnTo>
                    <a:pt x="2056433" y="563656"/>
                  </a:lnTo>
                  <a:lnTo>
                    <a:pt x="2010702" y="612072"/>
                  </a:lnTo>
                  <a:lnTo>
                    <a:pt x="1951687" y="657465"/>
                  </a:lnTo>
                  <a:lnTo>
                    <a:pt x="1917506" y="678902"/>
                  </a:lnTo>
                  <a:lnTo>
                    <a:pt x="1880373" y="699432"/>
                  </a:lnTo>
                  <a:lnTo>
                    <a:pt x="1840413" y="719004"/>
                  </a:lnTo>
                  <a:lnTo>
                    <a:pt x="1797748" y="737568"/>
                  </a:lnTo>
                  <a:lnTo>
                    <a:pt x="1752502" y="755072"/>
                  </a:lnTo>
                  <a:lnTo>
                    <a:pt x="1704797" y="771467"/>
                  </a:lnTo>
                  <a:lnTo>
                    <a:pt x="1654758" y="786702"/>
                  </a:lnTo>
                  <a:lnTo>
                    <a:pt x="1602508" y="800726"/>
                  </a:lnTo>
                  <a:lnTo>
                    <a:pt x="1548169" y="813489"/>
                  </a:lnTo>
                  <a:lnTo>
                    <a:pt x="1491866" y="824939"/>
                  </a:lnTo>
                  <a:lnTo>
                    <a:pt x="1433721" y="835027"/>
                  </a:lnTo>
                  <a:lnTo>
                    <a:pt x="1373857" y="843702"/>
                  </a:lnTo>
                  <a:lnTo>
                    <a:pt x="1312399" y="850913"/>
                  </a:lnTo>
                  <a:lnTo>
                    <a:pt x="1249470" y="856610"/>
                  </a:lnTo>
                  <a:lnTo>
                    <a:pt x="1185191" y="860741"/>
                  </a:lnTo>
                  <a:lnTo>
                    <a:pt x="1119688" y="863258"/>
                  </a:lnTo>
                  <a:lnTo>
                    <a:pt x="1053083" y="864107"/>
                  </a:lnTo>
                  <a:lnTo>
                    <a:pt x="986485" y="863258"/>
                  </a:lnTo>
                  <a:lnTo>
                    <a:pt x="920988" y="860741"/>
                  </a:lnTo>
                  <a:lnTo>
                    <a:pt x="856715" y="856610"/>
                  </a:lnTo>
                  <a:lnTo>
                    <a:pt x="793789" y="850913"/>
                  </a:lnTo>
                  <a:lnTo>
                    <a:pt x="732333" y="843702"/>
                  </a:lnTo>
                  <a:lnTo>
                    <a:pt x="672472" y="835027"/>
                  </a:lnTo>
                  <a:lnTo>
                    <a:pt x="614329" y="824939"/>
                  </a:lnTo>
                  <a:lnTo>
                    <a:pt x="558026" y="813489"/>
                  </a:lnTo>
                  <a:lnTo>
                    <a:pt x="503687" y="800726"/>
                  </a:lnTo>
                  <a:lnTo>
                    <a:pt x="451436" y="786702"/>
                  </a:lnTo>
                  <a:lnTo>
                    <a:pt x="401396" y="771467"/>
                  </a:lnTo>
                  <a:lnTo>
                    <a:pt x="353691" y="755072"/>
                  </a:lnTo>
                  <a:lnTo>
                    <a:pt x="308443" y="737568"/>
                  </a:lnTo>
                  <a:lnTo>
                    <a:pt x="265776" y="719004"/>
                  </a:lnTo>
                  <a:lnTo>
                    <a:pt x="225813" y="699432"/>
                  </a:lnTo>
                  <a:lnTo>
                    <a:pt x="188679" y="678902"/>
                  </a:lnTo>
                  <a:lnTo>
                    <a:pt x="154495" y="657465"/>
                  </a:lnTo>
                  <a:lnTo>
                    <a:pt x="123386" y="635171"/>
                  </a:lnTo>
                  <a:lnTo>
                    <a:pt x="70885" y="588216"/>
                  </a:lnTo>
                  <a:lnTo>
                    <a:pt x="32162" y="538442"/>
                  </a:lnTo>
                  <a:lnTo>
                    <a:pt x="8205" y="486253"/>
                  </a:lnTo>
                  <a:lnTo>
                    <a:pt x="0" y="43205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638800" y="4009644"/>
            <a:ext cx="2430780" cy="791210"/>
          </a:xfrm>
          <a:custGeom>
            <a:avLst/>
            <a:gdLst/>
            <a:ahLst/>
            <a:cxnLst/>
            <a:rect l="l" t="t" r="r" b="b"/>
            <a:pathLst>
              <a:path w="2430779" h="791210">
                <a:moveTo>
                  <a:pt x="1215390" y="0"/>
                </a:moveTo>
                <a:lnTo>
                  <a:pt x="1146426" y="625"/>
                </a:lnTo>
                <a:lnTo>
                  <a:pt x="1078471" y="2481"/>
                </a:lnTo>
                <a:lnTo>
                  <a:pt x="1011627" y="5533"/>
                </a:lnTo>
                <a:lnTo>
                  <a:pt x="945997" y="9748"/>
                </a:lnTo>
                <a:lnTo>
                  <a:pt x="881684" y="15092"/>
                </a:lnTo>
                <a:lnTo>
                  <a:pt x="818790" y="21533"/>
                </a:lnTo>
                <a:lnTo>
                  <a:pt x="757418" y="29037"/>
                </a:lnTo>
                <a:lnTo>
                  <a:pt x="697670" y="37570"/>
                </a:lnTo>
                <a:lnTo>
                  <a:pt x="639650" y="47099"/>
                </a:lnTo>
                <a:lnTo>
                  <a:pt x="583459" y="57591"/>
                </a:lnTo>
                <a:lnTo>
                  <a:pt x="529201" y="69012"/>
                </a:lnTo>
                <a:lnTo>
                  <a:pt x="476977" y="81329"/>
                </a:lnTo>
                <a:lnTo>
                  <a:pt x="426892" y="94509"/>
                </a:lnTo>
                <a:lnTo>
                  <a:pt x="379047" y="108518"/>
                </a:lnTo>
                <a:lnTo>
                  <a:pt x="333545" y="123323"/>
                </a:lnTo>
                <a:lnTo>
                  <a:pt x="290488" y="138891"/>
                </a:lnTo>
                <a:lnTo>
                  <a:pt x="249979" y="155188"/>
                </a:lnTo>
                <a:lnTo>
                  <a:pt x="212122" y="172180"/>
                </a:lnTo>
                <a:lnTo>
                  <a:pt x="177018" y="189835"/>
                </a:lnTo>
                <a:lnTo>
                  <a:pt x="115481" y="226999"/>
                </a:lnTo>
                <a:lnTo>
                  <a:pt x="66189" y="266412"/>
                </a:lnTo>
                <a:lnTo>
                  <a:pt x="29965" y="307807"/>
                </a:lnTo>
                <a:lnTo>
                  <a:pt x="7628" y="350918"/>
                </a:lnTo>
                <a:lnTo>
                  <a:pt x="0" y="395477"/>
                </a:lnTo>
                <a:lnTo>
                  <a:pt x="1924" y="417921"/>
                </a:lnTo>
                <a:lnTo>
                  <a:pt x="17009" y="461790"/>
                </a:lnTo>
                <a:lnTo>
                  <a:pt x="46392" y="504076"/>
                </a:lnTo>
                <a:lnTo>
                  <a:pt x="89253" y="544514"/>
                </a:lnTo>
                <a:lnTo>
                  <a:pt x="144770" y="582836"/>
                </a:lnTo>
                <a:lnTo>
                  <a:pt x="212122" y="618775"/>
                </a:lnTo>
                <a:lnTo>
                  <a:pt x="249979" y="635767"/>
                </a:lnTo>
                <a:lnTo>
                  <a:pt x="290488" y="652064"/>
                </a:lnTo>
                <a:lnTo>
                  <a:pt x="333545" y="667632"/>
                </a:lnTo>
                <a:lnTo>
                  <a:pt x="379047" y="682437"/>
                </a:lnTo>
                <a:lnTo>
                  <a:pt x="426892" y="696446"/>
                </a:lnTo>
                <a:lnTo>
                  <a:pt x="476977" y="709626"/>
                </a:lnTo>
                <a:lnTo>
                  <a:pt x="529201" y="721943"/>
                </a:lnTo>
                <a:lnTo>
                  <a:pt x="583459" y="733364"/>
                </a:lnTo>
                <a:lnTo>
                  <a:pt x="639650" y="743856"/>
                </a:lnTo>
                <a:lnTo>
                  <a:pt x="697670" y="753385"/>
                </a:lnTo>
                <a:lnTo>
                  <a:pt x="757418" y="761918"/>
                </a:lnTo>
                <a:lnTo>
                  <a:pt x="818790" y="769422"/>
                </a:lnTo>
                <a:lnTo>
                  <a:pt x="881684" y="775863"/>
                </a:lnTo>
                <a:lnTo>
                  <a:pt x="945997" y="781207"/>
                </a:lnTo>
                <a:lnTo>
                  <a:pt x="1011627" y="785422"/>
                </a:lnTo>
                <a:lnTo>
                  <a:pt x="1078471" y="788474"/>
                </a:lnTo>
                <a:lnTo>
                  <a:pt x="1146426" y="790330"/>
                </a:lnTo>
                <a:lnTo>
                  <a:pt x="1215390" y="790955"/>
                </a:lnTo>
                <a:lnTo>
                  <a:pt x="1284353" y="790330"/>
                </a:lnTo>
                <a:lnTo>
                  <a:pt x="1352308" y="788474"/>
                </a:lnTo>
                <a:lnTo>
                  <a:pt x="1419152" y="785422"/>
                </a:lnTo>
                <a:lnTo>
                  <a:pt x="1484782" y="781207"/>
                </a:lnTo>
                <a:lnTo>
                  <a:pt x="1549095" y="775863"/>
                </a:lnTo>
                <a:lnTo>
                  <a:pt x="1611989" y="769422"/>
                </a:lnTo>
                <a:lnTo>
                  <a:pt x="1673361" y="761918"/>
                </a:lnTo>
                <a:lnTo>
                  <a:pt x="1733109" y="753385"/>
                </a:lnTo>
                <a:lnTo>
                  <a:pt x="1791129" y="743856"/>
                </a:lnTo>
                <a:lnTo>
                  <a:pt x="1847320" y="733364"/>
                </a:lnTo>
                <a:lnTo>
                  <a:pt x="1901578" y="721943"/>
                </a:lnTo>
                <a:lnTo>
                  <a:pt x="1953802" y="709626"/>
                </a:lnTo>
                <a:lnTo>
                  <a:pt x="2003887" y="696446"/>
                </a:lnTo>
                <a:lnTo>
                  <a:pt x="2051732" y="682437"/>
                </a:lnTo>
                <a:lnTo>
                  <a:pt x="2097234" y="667632"/>
                </a:lnTo>
                <a:lnTo>
                  <a:pt x="2140291" y="652064"/>
                </a:lnTo>
                <a:lnTo>
                  <a:pt x="2180800" y="635767"/>
                </a:lnTo>
                <a:lnTo>
                  <a:pt x="2218657" y="618775"/>
                </a:lnTo>
                <a:lnTo>
                  <a:pt x="2253761" y="601120"/>
                </a:lnTo>
                <a:lnTo>
                  <a:pt x="2315298" y="563956"/>
                </a:lnTo>
                <a:lnTo>
                  <a:pt x="2364590" y="524543"/>
                </a:lnTo>
                <a:lnTo>
                  <a:pt x="2400814" y="483148"/>
                </a:lnTo>
                <a:lnTo>
                  <a:pt x="2423151" y="440037"/>
                </a:lnTo>
                <a:lnTo>
                  <a:pt x="2430779" y="395477"/>
                </a:lnTo>
                <a:lnTo>
                  <a:pt x="2428855" y="373034"/>
                </a:lnTo>
                <a:lnTo>
                  <a:pt x="2413770" y="329165"/>
                </a:lnTo>
                <a:lnTo>
                  <a:pt x="2384387" y="286879"/>
                </a:lnTo>
                <a:lnTo>
                  <a:pt x="2341526" y="246441"/>
                </a:lnTo>
                <a:lnTo>
                  <a:pt x="2286009" y="208119"/>
                </a:lnTo>
                <a:lnTo>
                  <a:pt x="2218657" y="172180"/>
                </a:lnTo>
                <a:lnTo>
                  <a:pt x="2180800" y="155188"/>
                </a:lnTo>
                <a:lnTo>
                  <a:pt x="2140291" y="138891"/>
                </a:lnTo>
                <a:lnTo>
                  <a:pt x="2097234" y="123323"/>
                </a:lnTo>
                <a:lnTo>
                  <a:pt x="2051732" y="108518"/>
                </a:lnTo>
                <a:lnTo>
                  <a:pt x="2003887" y="94509"/>
                </a:lnTo>
                <a:lnTo>
                  <a:pt x="1953802" y="81329"/>
                </a:lnTo>
                <a:lnTo>
                  <a:pt x="1901578" y="69012"/>
                </a:lnTo>
                <a:lnTo>
                  <a:pt x="1847320" y="57591"/>
                </a:lnTo>
                <a:lnTo>
                  <a:pt x="1791129" y="47099"/>
                </a:lnTo>
                <a:lnTo>
                  <a:pt x="1733109" y="37570"/>
                </a:lnTo>
                <a:lnTo>
                  <a:pt x="1673361" y="29037"/>
                </a:lnTo>
                <a:lnTo>
                  <a:pt x="1611989" y="21533"/>
                </a:lnTo>
                <a:lnTo>
                  <a:pt x="1549095" y="15092"/>
                </a:lnTo>
                <a:lnTo>
                  <a:pt x="1484782" y="9748"/>
                </a:lnTo>
                <a:lnTo>
                  <a:pt x="1419152" y="5533"/>
                </a:lnTo>
                <a:lnTo>
                  <a:pt x="1352308" y="2481"/>
                </a:lnTo>
                <a:lnTo>
                  <a:pt x="1284353" y="625"/>
                </a:lnTo>
                <a:lnTo>
                  <a:pt x="121539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735323" y="1458467"/>
            <a:ext cx="1260475" cy="167640"/>
            <a:chOff x="3735323" y="1458467"/>
            <a:chExt cx="1260475" cy="167640"/>
          </a:xfrm>
        </p:grpSpPr>
        <p:sp>
          <p:nvSpPr>
            <p:cNvPr id="9" name="object 9"/>
            <p:cNvSpPr/>
            <p:nvPr/>
          </p:nvSpPr>
          <p:spPr>
            <a:xfrm>
              <a:off x="3753611" y="1463039"/>
              <a:ext cx="1146175" cy="158750"/>
            </a:xfrm>
            <a:custGeom>
              <a:avLst/>
              <a:gdLst/>
              <a:ahLst/>
              <a:cxnLst/>
              <a:rect l="l" t="t" r="r" b="b"/>
              <a:pathLst>
                <a:path w="1146175" h="158750">
                  <a:moveTo>
                    <a:pt x="0" y="158496"/>
                  </a:moveTo>
                  <a:lnTo>
                    <a:pt x="1146048" y="158496"/>
                  </a:lnTo>
                  <a:lnTo>
                    <a:pt x="1146048" y="0"/>
                  </a:lnTo>
                  <a:lnTo>
                    <a:pt x="0" y="0"/>
                  </a:lnTo>
                  <a:lnTo>
                    <a:pt x="0" y="158496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55897" y="1465325"/>
              <a:ext cx="1143000" cy="154305"/>
            </a:xfrm>
            <a:custGeom>
              <a:avLst/>
              <a:gdLst/>
              <a:ahLst/>
              <a:cxnLst/>
              <a:rect l="l" t="t" r="r" b="b"/>
              <a:pathLst>
                <a:path w="1143000" h="154305">
                  <a:moveTo>
                    <a:pt x="0" y="153924"/>
                  </a:moveTo>
                  <a:lnTo>
                    <a:pt x="1143000" y="153924"/>
                  </a:lnTo>
                  <a:lnTo>
                    <a:pt x="1143000" y="0"/>
                  </a:lnTo>
                  <a:lnTo>
                    <a:pt x="0" y="0"/>
                  </a:lnTo>
                  <a:lnTo>
                    <a:pt x="0" y="153924"/>
                  </a:lnTo>
                  <a:close/>
                </a:path>
              </a:pathLst>
            </a:custGeom>
            <a:ln w="4572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39895" y="1463039"/>
              <a:ext cx="200025" cy="158750"/>
            </a:xfrm>
            <a:custGeom>
              <a:avLst/>
              <a:gdLst/>
              <a:ahLst/>
              <a:cxnLst/>
              <a:rect l="l" t="t" r="r" b="b"/>
              <a:pathLst>
                <a:path w="200025" h="158750">
                  <a:moveTo>
                    <a:pt x="199644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199644" y="158496"/>
                  </a:lnTo>
                  <a:lnTo>
                    <a:pt x="199644" y="0"/>
                  </a:lnTo>
                  <a:close/>
                </a:path>
              </a:pathLst>
            </a:custGeom>
            <a:solidFill>
              <a:srgbClr val="FFB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39895" y="1463039"/>
              <a:ext cx="200025" cy="158750"/>
            </a:xfrm>
            <a:custGeom>
              <a:avLst/>
              <a:gdLst/>
              <a:ahLst/>
              <a:cxnLst/>
              <a:rect l="l" t="t" r="r" b="b"/>
              <a:pathLst>
                <a:path w="200025" h="158750">
                  <a:moveTo>
                    <a:pt x="0" y="158496"/>
                  </a:moveTo>
                  <a:lnTo>
                    <a:pt x="199644" y="158496"/>
                  </a:lnTo>
                  <a:lnTo>
                    <a:pt x="199644" y="0"/>
                  </a:lnTo>
                  <a:lnTo>
                    <a:pt x="0" y="0"/>
                  </a:lnTo>
                  <a:lnTo>
                    <a:pt x="0" y="158496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42181" y="1465325"/>
              <a:ext cx="195580" cy="154305"/>
            </a:xfrm>
            <a:custGeom>
              <a:avLst/>
              <a:gdLst/>
              <a:ahLst/>
              <a:cxnLst/>
              <a:rect l="l" t="t" r="r" b="b"/>
              <a:pathLst>
                <a:path w="195579" h="154305">
                  <a:moveTo>
                    <a:pt x="0" y="153924"/>
                  </a:moveTo>
                  <a:lnTo>
                    <a:pt x="195072" y="153924"/>
                  </a:lnTo>
                  <a:lnTo>
                    <a:pt x="195072" y="0"/>
                  </a:lnTo>
                  <a:lnTo>
                    <a:pt x="0" y="0"/>
                  </a:lnTo>
                  <a:lnTo>
                    <a:pt x="0" y="153924"/>
                  </a:lnTo>
                  <a:close/>
                </a:path>
              </a:pathLst>
            </a:custGeom>
            <a:ln w="4572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85943" y="1463039"/>
              <a:ext cx="105155" cy="1584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1371" y="1458467"/>
              <a:ext cx="114300" cy="167640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5046726" y="925830"/>
            <a:ext cx="330835" cy="696595"/>
          </a:xfrm>
          <a:custGeom>
            <a:avLst/>
            <a:gdLst/>
            <a:ahLst/>
            <a:cxnLst/>
            <a:rect l="l" t="t" r="r" b="b"/>
            <a:pathLst>
              <a:path w="330835" h="696594">
                <a:moveTo>
                  <a:pt x="147065" y="696468"/>
                </a:moveTo>
                <a:lnTo>
                  <a:pt x="112268" y="646176"/>
                </a:lnTo>
                <a:lnTo>
                  <a:pt x="102108" y="595249"/>
                </a:lnTo>
                <a:lnTo>
                  <a:pt x="110236" y="541401"/>
                </a:lnTo>
                <a:lnTo>
                  <a:pt x="129159" y="485902"/>
                </a:lnTo>
                <a:lnTo>
                  <a:pt x="151637" y="430403"/>
                </a:lnTo>
                <a:lnTo>
                  <a:pt x="171576" y="371983"/>
                </a:lnTo>
                <a:lnTo>
                  <a:pt x="180721" y="312928"/>
                </a:lnTo>
                <a:lnTo>
                  <a:pt x="173100" y="253365"/>
                </a:lnTo>
                <a:lnTo>
                  <a:pt x="153670" y="199517"/>
                </a:lnTo>
                <a:lnTo>
                  <a:pt x="141477" y="158496"/>
                </a:lnTo>
                <a:lnTo>
                  <a:pt x="140970" y="117475"/>
                </a:lnTo>
                <a:lnTo>
                  <a:pt x="160274" y="62992"/>
                </a:lnTo>
                <a:lnTo>
                  <a:pt x="199644" y="0"/>
                </a:lnTo>
              </a:path>
              <a:path w="330835" h="696594">
                <a:moveTo>
                  <a:pt x="213740" y="696468"/>
                </a:moveTo>
                <a:lnTo>
                  <a:pt x="196087" y="656590"/>
                </a:lnTo>
                <a:lnTo>
                  <a:pt x="195072" y="618490"/>
                </a:lnTo>
                <a:lnTo>
                  <a:pt x="223265" y="545211"/>
                </a:lnTo>
                <a:lnTo>
                  <a:pt x="266191" y="475869"/>
                </a:lnTo>
                <a:lnTo>
                  <a:pt x="291846" y="411861"/>
                </a:lnTo>
                <a:lnTo>
                  <a:pt x="293877" y="362204"/>
                </a:lnTo>
                <a:lnTo>
                  <a:pt x="286893" y="342011"/>
                </a:lnTo>
                <a:lnTo>
                  <a:pt x="265175" y="348361"/>
                </a:lnTo>
                <a:lnTo>
                  <a:pt x="291846" y="285369"/>
                </a:lnTo>
                <a:lnTo>
                  <a:pt x="315595" y="254762"/>
                </a:lnTo>
                <a:lnTo>
                  <a:pt x="330708" y="222504"/>
                </a:lnTo>
                <a:lnTo>
                  <a:pt x="327151" y="162941"/>
                </a:lnTo>
                <a:lnTo>
                  <a:pt x="319150" y="139954"/>
                </a:lnTo>
                <a:lnTo>
                  <a:pt x="296418" y="152654"/>
                </a:lnTo>
                <a:lnTo>
                  <a:pt x="280797" y="168783"/>
                </a:lnTo>
                <a:lnTo>
                  <a:pt x="291846" y="96012"/>
                </a:lnTo>
              </a:path>
              <a:path w="330835" h="696594">
                <a:moveTo>
                  <a:pt x="44958" y="696468"/>
                </a:moveTo>
                <a:lnTo>
                  <a:pt x="10160" y="646176"/>
                </a:lnTo>
                <a:lnTo>
                  <a:pt x="0" y="595249"/>
                </a:lnTo>
                <a:lnTo>
                  <a:pt x="8127" y="541401"/>
                </a:lnTo>
                <a:lnTo>
                  <a:pt x="27050" y="485902"/>
                </a:lnTo>
                <a:lnTo>
                  <a:pt x="49529" y="430403"/>
                </a:lnTo>
                <a:lnTo>
                  <a:pt x="69469" y="371983"/>
                </a:lnTo>
                <a:lnTo>
                  <a:pt x="78612" y="312928"/>
                </a:lnTo>
                <a:lnTo>
                  <a:pt x="70993" y="253365"/>
                </a:lnTo>
                <a:lnTo>
                  <a:pt x="51562" y="199517"/>
                </a:lnTo>
                <a:lnTo>
                  <a:pt x="39370" y="158496"/>
                </a:lnTo>
                <a:lnTo>
                  <a:pt x="38862" y="117475"/>
                </a:lnTo>
                <a:lnTo>
                  <a:pt x="58165" y="62992"/>
                </a:lnTo>
                <a:lnTo>
                  <a:pt x="97536" y="0"/>
                </a:lnTo>
              </a:path>
            </a:pathLst>
          </a:custGeom>
          <a:ln w="4572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4256532" y="1676400"/>
            <a:ext cx="3592195" cy="2971800"/>
            <a:chOff x="4256532" y="1676400"/>
            <a:chExt cx="3592195" cy="2971800"/>
          </a:xfrm>
        </p:grpSpPr>
        <p:sp>
          <p:nvSpPr>
            <p:cNvPr id="18" name="object 18"/>
            <p:cNvSpPr/>
            <p:nvPr/>
          </p:nvSpPr>
          <p:spPr>
            <a:xfrm>
              <a:off x="4256532" y="1676400"/>
              <a:ext cx="173990" cy="762000"/>
            </a:xfrm>
            <a:custGeom>
              <a:avLst/>
              <a:gdLst/>
              <a:ahLst/>
              <a:cxnLst/>
              <a:rect l="l" t="t" r="r" b="b"/>
              <a:pathLst>
                <a:path w="173989" h="762000">
                  <a:moveTo>
                    <a:pt x="57912" y="588263"/>
                  </a:moveTo>
                  <a:lnTo>
                    <a:pt x="0" y="588263"/>
                  </a:lnTo>
                  <a:lnTo>
                    <a:pt x="86867" y="762000"/>
                  </a:lnTo>
                  <a:lnTo>
                    <a:pt x="159257" y="617220"/>
                  </a:lnTo>
                  <a:lnTo>
                    <a:pt x="57912" y="617220"/>
                  </a:lnTo>
                  <a:lnTo>
                    <a:pt x="57912" y="588263"/>
                  </a:lnTo>
                  <a:close/>
                </a:path>
                <a:path w="173989" h="762000">
                  <a:moveTo>
                    <a:pt x="115823" y="0"/>
                  </a:moveTo>
                  <a:lnTo>
                    <a:pt x="57912" y="0"/>
                  </a:lnTo>
                  <a:lnTo>
                    <a:pt x="57912" y="617220"/>
                  </a:lnTo>
                  <a:lnTo>
                    <a:pt x="115823" y="617220"/>
                  </a:lnTo>
                  <a:lnTo>
                    <a:pt x="115823" y="0"/>
                  </a:lnTo>
                  <a:close/>
                </a:path>
                <a:path w="173989" h="762000">
                  <a:moveTo>
                    <a:pt x="173735" y="588263"/>
                  </a:moveTo>
                  <a:lnTo>
                    <a:pt x="115823" y="588263"/>
                  </a:lnTo>
                  <a:lnTo>
                    <a:pt x="115823" y="617220"/>
                  </a:lnTo>
                  <a:lnTo>
                    <a:pt x="159257" y="617220"/>
                  </a:lnTo>
                  <a:lnTo>
                    <a:pt x="173735" y="588263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17692" y="4186427"/>
              <a:ext cx="1931035" cy="462280"/>
            </a:xfrm>
            <a:custGeom>
              <a:avLst/>
              <a:gdLst/>
              <a:ahLst/>
              <a:cxnLst/>
              <a:rect l="l" t="t" r="r" b="b"/>
              <a:pathLst>
                <a:path w="1931034" h="462279">
                  <a:moveTo>
                    <a:pt x="1930908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1930908" y="461772"/>
                  </a:lnTo>
                  <a:lnTo>
                    <a:pt x="1930908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676400" y="5663184"/>
            <a:ext cx="4953000" cy="585470"/>
          </a:xfrm>
          <a:prstGeom prst="rect">
            <a:avLst/>
          </a:prstGeom>
          <a:solidFill>
            <a:srgbClr val="C0504D"/>
          </a:solidFill>
          <a:ln w="9144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267335">
              <a:lnSpc>
                <a:spcPct val="100000"/>
              </a:lnSpc>
              <a:spcBef>
                <a:spcPts val="280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Tắc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nghẽn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ko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hồi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phục</a:t>
            </a:r>
            <a:endParaRPr sz="3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8885" y="4031742"/>
            <a:ext cx="13982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 marR="5080" indent="-23812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Ox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dative  stress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07989" y="4212412"/>
            <a:ext cx="1752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Proteinases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705600" y="5084064"/>
            <a:ext cx="2438400" cy="708660"/>
          </a:xfrm>
          <a:custGeom>
            <a:avLst/>
            <a:gdLst/>
            <a:ahLst/>
            <a:cxnLst/>
            <a:rect l="l" t="t" r="r" b="b"/>
            <a:pathLst>
              <a:path w="2438400" h="708660">
                <a:moveTo>
                  <a:pt x="2438400" y="0"/>
                </a:moveTo>
                <a:lnTo>
                  <a:pt x="0" y="0"/>
                </a:lnTo>
                <a:lnTo>
                  <a:pt x="0" y="708660"/>
                </a:lnTo>
                <a:lnTo>
                  <a:pt x="2438400" y="708660"/>
                </a:lnTo>
                <a:lnTo>
                  <a:pt x="2438400" y="0"/>
                </a:lnTo>
                <a:close/>
              </a:path>
            </a:pathLst>
          </a:custGeom>
          <a:solidFill>
            <a:srgbClr val="33C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825742" y="5111241"/>
            <a:ext cx="220027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0880" marR="5080" indent="-67881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Cơ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chế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sửa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chữa,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Tái</a:t>
            </a:r>
            <a:r>
              <a:rPr sz="2000" b="1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tạo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72071" y="3180588"/>
            <a:ext cx="2472055" cy="401320"/>
          </a:xfrm>
          <a:custGeom>
            <a:avLst/>
            <a:gdLst/>
            <a:ahLst/>
            <a:cxnLst/>
            <a:rect l="l" t="t" r="r" b="b"/>
            <a:pathLst>
              <a:path w="2472054" h="401320">
                <a:moveTo>
                  <a:pt x="2471928" y="0"/>
                </a:moveTo>
                <a:lnTo>
                  <a:pt x="0" y="0"/>
                </a:lnTo>
                <a:lnTo>
                  <a:pt x="0" y="400812"/>
                </a:lnTo>
                <a:lnTo>
                  <a:pt x="2471928" y="400812"/>
                </a:lnTo>
                <a:lnTo>
                  <a:pt x="2471928" y="0"/>
                </a:lnTo>
                <a:close/>
              </a:path>
            </a:pathLst>
          </a:custGeom>
          <a:solidFill>
            <a:srgbClr val="33C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891655" y="3207512"/>
            <a:ext cx="203453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-pro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ein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5240" y="3104388"/>
            <a:ext cx="1889760" cy="401320"/>
          </a:xfrm>
          <a:custGeom>
            <a:avLst/>
            <a:gdLst/>
            <a:ahLst/>
            <a:cxnLst/>
            <a:rect l="l" t="t" r="r" b="b"/>
            <a:pathLst>
              <a:path w="1889760" h="401320">
                <a:moveTo>
                  <a:pt x="1889760" y="0"/>
                </a:moveTo>
                <a:lnTo>
                  <a:pt x="0" y="0"/>
                </a:lnTo>
                <a:lnTo>
                  <a:pt x="0" y="400812"/>
                </a:lnTo>
                <a:lnTo>
                  <a:pt x="1889760" y="400812"/>
                </a:lnTo>
                <a:lnTo>
                  <a:pt x="1889760" y="0"/>
                </a:lnTo>
                <a:close/>
              </a:path>
            </a:pathLst>
          </a:custGeom>
          <a:solidFill>
            <a:srgbClr val="33C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33299" y="3131312"/>
            <a:ext cx="16529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-oxidants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939925" y="4779645"/>
            <a:ext cx="904240" cy="859155"/>
          </a:xfrm>
          <a:custGeom>
            <a:avLst/>
            <a:gdLst/>
            <a:ahLst/>
            <a:cxnLst/>
            <a:rect l="l" t="t" r="r" b="b"/>
            <a:pathLst>
              <a:path w="904239" h="859154">
                <a:moveTo>
                  <a:pt x="757880" y="760617"/>
                </a:moveTo>
                <a:lnTo>
                  <a:pt x="718057" y="802639"/>
                </a:lnTo>
                <a:lnTo>
                  <a:pt x="903858" y="859154"/>
                </a:lnTo>
                <a:lnTo>
                  <a:pt x="875322" y="780541"/>
                </a:lnTo>
                <a:lnTo>
                  <a:pt x="778891" y="780541"/>
                </a:lnTo>
                <a:lnTo>
                  <a:pt x="757880" y="760617"/>
                </a:lnTo>
                <a:close/>
              </a:path>
              <a:path w="904239" h="859154">
                <a:moveTo>
                  <a:pt x="797734" y="718560"/>
                </a:moveTo>
                <a:lnTo>
                  <a:pt x="757880" y="760617"/>
                </a:lnTo>
                <a:lnTo>
                  <a:pt x="778891" y="780541"/>
                </a:lnTo>
                <a:lnTo>
                  <a:pt x="818769" y="738504"/>
                </a:lnTo>
                <a:lnTo>
                  <a:pt x="797734" y="718560"/>
                </a:lnTo>
                <a:close/>
              </a:path>
              <a:path w="904239" h="859154">
                <a:moveTo>
                  <a:pt x="837564" y="676528"/>
                </a:moveTo>
                <a:lnTo>
                  <a:pt x="797734" y="718560"/>
                </a:lnTo>
                <a:lnTo>
                  <a:pt x="818769" y="738504"/>
                </a:lnTo>
                <a:lnTo>
                  <a:pt x="778891" y="780541"/>
                </a:lnTo>
                <a:lnTo>
                  <a:pt x="875322" y="780541"/>
                </a:lnTo>
                <a:lnTo>
                  <a:pt x="837564" y="676528"/>
                </a:lnTo>
                <a:close/>
              </a:path>
              <a:path w="904239" h="859154">
                <a:moveTo>
                  <a:pt x="39877" y="0"/>
                </a:moveTo>
                <a:lnTo>
                  <a:pt x="0" y="41909"/>
                </a:lnTo>
                <a:lnTo>
                  <a:pt x="757880" y="760617"/>
                </a:lnTo>
                <a:lnTo>
                  <a:pt x="797734" y="718560"/>
                </a:lnTo>
                <a:lnTo>
                  <a:pt x="3987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1828800" y="2429255"/>
            <a:ext cx="4991100" cy="3133725"/>
            <a:chOff x="1828800" y="2429255"/>
            <a:chExt cx="4991100" cy="3133725"/>
          </a:xfrm>
        </p:grpSpPr>
        <p:sp>
          <p:nvSpPr>
            <p:cNvPr id="31" name="object 31"/>
            <p:cNvSpPr/>
            <p:nvPr/>
          </p:nvSpPr>
          <p:spPr>
            <a:xfrm>
              <a:off x="5393182" y="3177031"/>
              <a:ext cx="1106805" cy="815975"/>
            </a:xfrm>
            <a:custGeom>
              <a:avLst/>
              <a:gdLst/>
              <a:ahLst/>
              <a:cxnLst/>
              <a:rect l="l" t="t" r="r" b="b"/>
              <a:pathLst>
                <a:path w="1106804" h="815975">
                  <a:moveTo>
                    <a:pt x="949132" y="737081"/>
                  </a:moveTo>
                  <a:lnTo>
                    <a:pt x="915034" y="783970"/>
                  </a:lnTo>
                  <a:lnTo>
                    <a:pt x="1106677" y="815847"/>
                  </a:lnTo>
                  <a:lnTo>
                    <a:pt x="1074680" y="754125"/>
                  </a:lnTo>
                  <a:lnTo>
                    <a:pt x="972565" y="754125"/>
                  </a:lnTo>
                  <a:lnTo>
                    <a:pt x="949132" y="737081"/>
                  </a:lnTo>
                  <a:close/>
                </a:path>
                <a:path w="1106804" h="815975">
                  <a:moveTo>
                    <a:pt x="983194" y="690240"/>
                  </a:moveTo>
                  <a:lnTo>
                    <a:pt x="949132" y="737081"/>
                  </a:lnTo>
                  <a:lnTo>
                    <a:pt x="972565" y="754125"/>
                  </a:lnTo>
                  <a:lnTo>
                    <a:pt x="1006601" y="707262"/>
                  </a:lnTo>
                  <a:lnTo>
                    <a:pt x="983194" y="690240"/>
                  </a:lnTo>
                  <a:close/>
                </a:path>
                <a:path w="1106804" h="815975">
                  <a:moveTo>
                    <a:pt x="1017269" y="643381"/>
                  </a:moveTo>
                  <a:lnTo>
                    <a:pt x="983194" y="690240"/>
                  </a:lnTo>
                  <a:lnTo>
                    <a:pt x="1006601" y="707262"/>
                  </a:lnTo>
                  <a:lnTo>
                    <a:pt x="972565" y="754125"/>
                  </a:lnTo>
                  <a:lnTo>
                    <a:pt x="1074680" y="754125"/>
                  </a:lnTo>
                  <a:lnTo>
                    <a:pt x="1017269" y="643381"/>
                  </a:lnTo>
                  <a:close/>
                </a:path>
                <a:path w="1106804" h="815975">
                  <a:moveTo>
                    <a:pt x="34035" y="0"/>
                  </a:moveTo>
                  <a:lnTo>
                    <a:pt x="0" y="46735"/>
                  </a:lnTo>
                  <a:lnTo>
                    <a:pt x="949132" y="737081"/>
                  </a:lnTo>
                  <a:lnTo>
                    <a:pt x="983194" y="690240"/>
                  </a:lnTo>
                  <a:lnTo>
                    <a:pt x="3403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937765" y="3460241"/>
              <a:ext cx="4685030" cy="690880"/>
            </a:xfrm>
            <a:custGeom>
              <a:avLst/>
              <a:gdLst/>
              <a:ahLst/>
              <a:cxnLst/>
              <a:rect l="l" t="t" r="r" b="b"/>
              <a:pathLst>
                <a:path w="4685030" h="690879">
                  <a:moveTo>
                    <a:pt x="4684776" y="114300"/>
                  </a:moveTo>
                  <a:lnTo>
                    <a:pt x="3787139" y="690372"/>
                  </a:lnTo>
                </a:path>
                <a:path w="4685030" h="690879">
                  <a:moveTo>
                    <a:pt x="0" y="0"/>
                  </a:moveTo>
                  <a:lnTo>
                    <a:pt x="958595" y="502920"/>
                  </a:lnTo>
                </a:path>
              </a:pathLst>
            </a:custGeom>
            <a:ln w="38100">
              <a:solidFill>
                <a:srgbClr val="4F81B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56532" y="3581400"/>
              <a:ext cx="173990" cy="1981200"/>
            </a:xfrm>
            <a:custGeom>
              <a:avLst/>
              <a:gdLst/>
              <a:ahLst/>
              <a:cxnLst/>
              <a:rect l="l" t="t" r="r" b="b"/>
              <a:pathLst>
                <a:path w="173989" h="1981200">
                  <a:moveTo>
                    <a:pt x="57912" y="1807464"/>
                  </a:moveTo>
                  <a:lnTo>
                    <a:pt x="0" y="1807464"/>
                  </a:lnTo>
                  <a:lnTo>
                    <a:pt x="86867" y="1981200"/>
                  </a:lnTo>
                  <a:lnTo>
                    <a:pt x="159257" y="1836420"/>
                  </a:lnTo>
                  <a:lnTo>
                    <a:pt x="57912" y="1836420"/>
                  </a:lnTo>
                  <a:lnTo>
                    <a:pt x="57912" y="1807464"/>
                  </a:lnTo>
                  <a:close/>
                </a:path>
                <a:path w="173989" h="1981200">
                  <a:moveTo>
                    <a:pt x="115823" y="0"/>
                  </a:moveTo>
                  <a:lnTo>
                    <a:pt x="57912" y="0"/>
                  </a:lnTo>
                  <a:lnTo>
                    <a:pt x="57912" y="1836420"/>
                  </a:lnTo>
                  <a:lnTo>
                    <a:pt x="115823" y="1836420"/>
                  </a:lnTo>
                  <a:lnTo>
                    <a:pt x="115823" y="0"/>
                  </a:lnTo>
                  <a:close/>
                </a:path>
                <a:path w="173989" h="1981200">
                  <a:moveTo>
                    <a:pt x="173735" y="1807464"/>
                  </a:moveTo>
                  <a:lnTo>
                    <a:pt x="115823" y="1807464"/>
                  </a:lnTo>
                  <a:lnTo>
                    <a:pt x="115823" y="1836420"/>
                  </a:lnTo>
                  <a:lnTo>
                    <a:pt x="159257" y="1836420"/>
                  </a:lnTo>
                  <a:lnTo>
                    <a:pt x="173735" y="1807464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28800" y="2429255"/>
              <a:ext cx="4991100" cy="1152525"/>
            </a:xfrm>
            <a:custGeom>
              <a:avLst/>
              <a:gdLst/>
              <a:ahLst/>
              <a:cxnLst/>
              <a:rect l="l" t="t" r="r" b="b"/>
              <a:pathLst>
                <a:path w="4991100" h="1152525">
                  <a:moveTo>
                    <a:pt x="2495550" y="0"/>
                  </a:moveTo>
                  <a:lnTo>
                    <a:pt x="2312035" y="146050"/>
                  </a:lnTo>
                  <a:lnTo>
                    <a:pt x="2008632" y="11049"/>
                  </a:lnTo>
                  <a:lnTo>
                    <a:pt x="1952244" y="162560"/>
                  </a:lnTo>
                  <a:lnTo>
                    <a:pt x="1540510" y="43815"/>
                  </a:lnTo>
                  <a:lnTo>
                    <a:pt x="1613280" y="195072"/>
                  </a:lnTo>
                  <a:lnTo>
                    <a:pt x="1109091" y="97028"/>
                  </a:lnTo>
                  <a:lnTo>
                    <a:pt x="1308227" y="242062"/>
                  </a:lnTo>
                  <a:lnTo>
                    <a:pt x="730885" y="168783"/>
                  </a:lnTo>
                  <a:lnTo>
                    <a:pt x="1048766" y="302006"/>
                  </a:lnTo>
                  <a:lnTo>
                    <a:pt x="420624" y="256032"/>
                  </a:lnTo>
                  <a:lnTo>
                    <a:pt x="844931" y="372364"/>
                  </a:lnTo>
                  <a:lnTo>
                    <a:pt x="189992" y="355600"/>
                  </a:lnTo>
                  <a:lnTo>
                    <a:pt x="704469" y="450596"/>
                  </a:lnTo>
                  <a:lnTo>
                    <a:pt x="47879" y="463677"/>
                  </a:lnTo>
                  <a:lnTo>
                    <a:pt x="632968" y="533781"/>
                  </a:lnTo>
                  <a:lnTo>
                    <a:pt x="0" y="576072"/>
                  </a:lnTo>
                  <a:lnTo>
                    <a:pt x="632968" y="618363"/>
                  </a:lnTo>
                  <a:lnTo>
                    <a:pt x="47879" y="688467"/>
                  </a:lnTo>
                  <a:lnTo>
                    <a:pt x="704469" y="701548"/>
                  </a:lnTo>
                  <a:lnTo>
                    <a:pt x="189992" y="796544"/>
                  </a:lnTo>
                  <a:lnTo>
                    <a:pt x="844931" y="779780"/>
                  </a:lnTo>
                  <a:lnTo>
                    <a:pt x="420624" y="896112"/>
                  </a:lnTo>
                  <a:lnTo>
                    <a:pt x="1048766" y="850138"/>
                  </a:lnTo>
                  <a:lnTo>
                    <a:pt x="730885" y="983361"/>
                  </a:lnTo>
                  <a:lnTo>
                    <a:pt x="1308227" y="910082"/>
                  </a:lnTo>
                  <a:lnTo>
                    <a:pt x="1109091" y="1055116"/>
                  </a:lnTo>
                  <a:lnTo>
                    <a:pt x="1613280" y="957072"/>
                  </a:lnTo>
                  <a:lnTo>
                    <a:pt x="1540510" y="1108329"/>
                  </a:lnTo>
                  <a:lnTo>
                    <a:pt x="1952244" y="989584"/>
                  </a:lnTo>
                  <a:lnTo>
                    <a:pt x="2008632" y="1141095"/>
                  </a:lnTo>
                  <a:lnTo>
                    <a:pt x="2312035" y="1006094"/>
                  </a:lnTo>
                  <a:lnTo>
                    <a:pt x="2495550" y="1152144"/>
                  </a:lnTo>
                  <a:lnTo>
                    <a:pt x="2679065" y="1006094"/>
                  </a:lnTo>
                  <a:lnTo>
                    <a:pt x="2982467" y="1141095"/>
                  </a:lnTo>
                  <a:lnTo>
                    <a:pt x="3038855" y="989584"/>
                  </a:lnTo>
                  <a:lnTo>
                    <a:pt x="3450590" y="1108329"/>
                  </a:lnTo>
                  <a:lnTo>
                    <a:pt x="3377819" y="957072"/>
                  </a:lnTo>
                  <a:lnTo>
                    <a:pt x="3882009" y="1055116"/>
                  </a:lnTo>
                  <a:lnTo>
                    <a:pt x="3682873" y="910082"/>
                  </a:lnTo>
                  <a:lnTo>
                    <a:pt x="4260215" y="983361"/>
                  </a:lnTo>
                  <a:lnTo>
                    <a:pt x="3942334" y="850138"/>
                  </a:lnTo>
                  <a:lnTo>
                    <a:pt x="4570476" y="896112"/>
                  </a:lnTo>
                  <a:lnTo>
                    <a:pt x="4146169" y="779780"/>
                  </a:lnTo>
                  <a:lnTo>
                    <a:pt x="4801108" y="796544"/>
                  </a:lnTo>
                  <a:lnTo>
                    <a:pt x="4286631" y="701548"/>
                  </a:lnTo>
                  <a:lnTo>
                    <a:pt x="4943221" y="688467"/>
                  </a:lnTo>
                  <a:lnTo>
                    <a:pt x="4358132" y="618363"/>
                  </a:lnTo>
                  <a:lnTo>
                    <a:pt x="4991100" y="576072"/>
                  </a:lnTo>
                  <a:lnTo>
                    <a:pt x="4358132" y="533781"/>
                  </a:lnTo>
                  <a:lnTo>
                    <a:pt x="4943221" y="463677"/>
                  </a:lnTo>
                  <a:lnTo>
                    <a:pt x="4286631" y="450596"/>
                  </a:lnTo>
                  <a:lnTo>
                    <a:pt x="4801108" y="355600"/>
                  </a:lnTo>
                  <a:lnTo>
                    <a:pt x="4146169" y="372364"/>
                  </a:lnTo>
                  <a:lnTo>
                    <a:pt x="4570476" y="256032"/>
                  </a:lnTo>
                  <a:lnTo>
                    <a:pt x="3942334" y="302006"/>
                  </a:lnTo>
                  <a:lnTo>
                    <a:pt x="4260215" y="168783"/>
                  </a:lnTo>
                  <a:lnTo>
                    <a:pt x="3682873" y="242062"/>
                  </a:lnTo>
                  <a:lnTo>
                    <a:pt x="3882009" y="97028"/>
                  </a:lnTo>
                  <a:lnTo>
                    <a:pt x="3377819" y="195072"/>
                  </a:lnTo>
                  <a:lnTo>
                    <a:pt x="3450590" y="43815"/>
                  </a:lnTo>
                  <a:lnTo>
                    <a:pt x="3038855" y="162560"/>
                  </a:lnTo>
                  <a:lnTo>
                    <a:pt x="2982467" y="11049"/>
                  </a:lnTo>
                  <a:lnTo>
                    <a:pt x="2679065" y="146050"/>
                  </a:lnTo>
                  <a:lnTo>
                    <a:pt x="24955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512308" y="1447800"/>
            <a:ext cx="2988945" cy="40132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8735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305"/>
              </a:spcBef>
            </a:pP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Các</a:t>
            </a:r>
            <a:r>
              <a:rPr sz="2000" b="1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yếu</a:t>
            </a: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tố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truyền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49630" y="1287907"/>
            <a:ext cx="26612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4965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latin typeface="Arial"/>
                <a:cs typeface="Arial"/>
              </a:rPr>
              <a:t>Khói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thuốc </a:t>
            </a:r>
            <a:r>
              <a:rPr sz="2400" b="1" spc="5" dirty="0">
                <a:latin typeface="Arial"/>
                <a:cs typeface="Arial"/>
              </a:rPr>
              <a:t>lá 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Khói</a:t>
            </a:r>
            <a:r>
              <a:rPr sz="2400" b="1" spc="1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bụi,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60" dirty="0">
                <a:latin typeface="Arial"/>
                <a:cs typeface="Arial"/>
              </a:rPr>
              <a:t>hóa</a:t>
            </a:r>
            <a:r>
              <a:rPr sz="2400" b="1" spc="1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chất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13882" y="6423550"/>
            <a:ext cx="258699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150" dirty="0">
                <a:latin typeface="Verdana"/>
                <a:cs typeface="Verdana"/>
              </a:rPr>
              <a:t>N</a:t>
            </a:r>
            <a:r>
              <a:rPr sz="1450" b="1" i="1" spc="-135" dirty="0">
                <a:latin typeface="Verdana"/>
                <a:cs typeface="Verdana"/>
              </a:rPr>
              <a:t>guồn</a:t>
            </a:r>
            <a:r>
              <a:rPr sz="1450" b="1" i="1" spc="-100" dirty="0">
                <a:latin typeface="Verdana"/>
                <a:cs typeface="Verdana"/>
              </a:rPr>
              <a:t> </a:t>
            </a:r>
            <a:r>
              <a:rPr sz="1400" b="1" dirty="0">
                <a:latin typeface="Tahoma"/>
                <a:cs typeface="Tahoma"/>
              </a:rPr>
              <a:t>: </a:t>
            </a:r>
            <a:r>
              <a:rPr sz="1400" b="1" spc="-5" dirty="0">
                <a:latin typeface="Tahoma"/>
                <a:cs typeface="Tahoma"/>
              </a:rPr>
              <a:t> P</a:t>
            </a:r>
            <a:r>
              <a:rPr sz="1400" b="1" spc="-10" dirty="0">
                <a:latin typeface="Tahoma"/>
                <a:cs typeface="Tahoma"/>
              </a:rPr>
              <a:t>e</a:t>
            </a:r>
            <a:r>
              <a:rPr sz="1400" b="1" dirty="0">
                <a:latin typeface="Tahoma"/>
                <a:cs typeface="Tahoma"/>
              </a:rPr>
              <a:t>t</a:t>
            </a:r>
            <a:r>
              <a:rPr sz="1400" b="1" spc="-5" dirty="0">
                <a:latin typeface="Tahoma"/>
                <a:cs typeface="Tahoma"/>
              </a:rPr>
              <a:t>e</a:t>
            </a:r>
            <a:r>
              <a:rPr sz="1400" b="1" dirty="0">
                <a:latin typeface="Tahoma"/>
                <a:cs typeface="Tahoma"/>
              </a:rPr>
              <a:t>r</a:t>
            </a:r>
            <a:r>
              <a:rPr sz="1400" b="1" spc="2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J.</a:t>
            </a:r>
            <a:r>
              <a:rPr sz="1400" b="1" spc="-10" dirty="0">
                <a:latin typeface="Tahoma"/>
                <a:cs typeface="Tahoma"/>
              </a:rPr>
              <a:t> </a:t>
            </a:r>
            <a:r>
              <a:rPr sz="1400" b="1" spc="-5" dirty="0">
                <a:latin typeface="Tahoma"/>
                <a:cs typeface="Tahoma"/>
              </a:rPr>
              <a:t>B</a:t>
            </a:r>
            <a:r>
              <a:rPr sz="1400" b="1" dirty="0">
                <a:latin typeface="Tahoma"/>
                <a:cs typeface="Tahoma"/>
              </a:rPr>
              <a:t>arn</a:t>
            </a:r>
            <a:r>
              <a:rPr sz="1400" b="1" spc="-10" dirty="0">
                <a:latin typeface="Tahoma"/>
                <a:cs typeface="Tahoma"/>
              </a:rPr>
              <a:t>e</a:t>
            </a:r>
            <a:r>
              <a:rPr sz="1400" b="1" spc="-5" dirty="0">
                <a:latin typeface="Tahoma"/>
                <a:cs typeface="Tahoma"/>
              </a:rPr>
              <a:t>s</a:t>
            </a:r>
            <a:r>
              <a:rPr sz="1400" b="1" dirty="0">
                <a:latin typeface="Tahoma"/>
                <a:cs typeface="Tahoma"/>
              </a:rPr>
              <a:t>,</a:t>
            </a:r>
            <a:r>
              <a:rPr sz="1400" b="1" spc="25" dirty="0">
                <a:latin typeface="Tahoma"/>
                <a:cs typeface="Tahoma"/>
              </a:rPr>
              <a:t> </a:t>
            </a:r>
            <a:r>
              <a:rPr sz="1400" b="1" spc="-5" dirty="0">
                <a:latin typeface="Tahoma"/>
                <a:cs typeface="Tahoma"/>
              </a:rPr>
              <a:t>M</a:t>
            </a:r>
            <a:r>
              <a:rPr sz="1400" b="1" dirty="0">
                <a:latin typeface="Tahoma"/>
                <a:cs typeface="Tahoma"/>
              </a:rPr>
              <a:t>D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6697980" cy="58547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336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65"/>
              </a:spcBef>
            </a:pPr>
            <a:r>
              <a:rPr dirty="0">
                <a:solidFill>
                  <a:srgbClr val="FFFFFF"/>
                </a:solidFill>
              </a:rPr>
              <a:t>SINH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LÝ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BỆNH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COPD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691764" y="2802763"/>
            <a:ext cx="3268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2335" algn="l"/>
              </a:tabLst>
            </a:pPr>
            <a:r>
              <a:rPr sz="2400" b="1" spc="-75" dirty="0">
                <a:solidFill>
                  <a:srgbClr val="FFFFFF"/>
                </a:solidFill>
                <a:latin typeface="Arial"/>
                <a:cs typeface="Arial"/>
              </a:rPr>
              <a:t>Viêm</a:t>
            </a:r>
            <a:r>
              <a:rPr sz="2400" b="1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mạn </a:t>
            </a: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tính	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tại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phổi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3209" y="667003"/>
            <a:ext cx="8169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BIỆN</a:t>
            </a:r>
            <a:r>
              <a:rPr sz="3600" spc="-20" dirty="0"/>
              <a:t> </a:t>
            </a:r>
            <a:r>
              <a:rPr sz="3600" dirty="0"/>
              <a:t>PHÁP</a:t>
            </a:r>
            <a:r>
              <a:rPr sz="3600" spc="-90" dirty="0"/>
              <a:t> </a:t>
            </a:r>
            <a:r>
              <a:rPr sz="3600" spc="-5" dirty="0"/>
              <a:t>ĐIỀU</a:t>
            </a:r>
            <a:r>
              <a:rPr sz="3600" spc="-20" dirty="0"/>
              <a:t> </a:t>
            </a:r>
            <a:r>
              <a:rPr sz="3600" dirty="0"/>
              <a:t>TRỊ</a:t>
            </a:r>
            <a:r>
              <a:rPr sz="3600" spc="-15" dirty="0"/>
              <a:t> </a:t>
            </a:r>
            <a:r>
              <a:rPr sz="3600" dirty="0"/>
              <a:t>KHÔNG</a:t>
            </a:r>
            <a:r>
              <a:rPr sz="3600" spc="-15" dirty="0"/>
              <a:t> </a:t>
            </a:r>
            <a:r>
              <a:rPr sz="3600" spc="-10" dirty="0"/>
              <a:t>THUỐC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18591" y="1480265"/>
            <a:ext cx="8412480" cy="441642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398145" indent="-386080">
              <a:lnSpc>
                <a:spcPct val="100000"/>
              </a:lnSpc>
              <a:spcBef>
                <a:spcPts val="1545"/>
              </a:spcBef>
              <a:buAutoNum type="arabicPeriod"/>
              <a:tabLst>
                <a:tab pos="398145" algn="l"/>
                <a:tab pos="398780" algn="l"/>
              </a:tabLst>
            </a:pPr>
            <a:r>
              <a:rPr sz="2400" spc="-20" dirty="0">
                <a:latin typeface="Microsoft Sans Serif"/>
                <a:cs typeface="Microsoft Sans Serif"/>
              </a:rPr>
              <a:t>Tránh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tiếp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xúc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75" dirty="0">
                <a:latin typeface="Microsoft Sans Serif"/>
                <a:cs typeface="Microsoft Sans Serif"/>
              </a:rPr>
              <a:t>với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các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YTNC: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thuốc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lá,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khói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bụi</a:t>
            </a:r>
            <a:endParaRPr sz="2400">
              <a:latin typeface="Microsoft Sans Serif"/>
              <a:cs typeface="Microsoft Sans Serif"/>
            </a:endParaRPr>
          </a:p>
          <a:p>
            <a:pPr marL="398145" marR="260350" indent="-386080">
              <a:lnSpc>
                <a:spcPct val="150000"/>
              </a:lnSpc>
              <a:spcBef>
                <a:spcPts val="5"/>
              </a:spcBef>
              <a:buAutoNum type="arabicPeriod"/>
              <a:tabLst>
                <a:tab pos="398145" algn="l"/>
                <a:tab pos="398780" algn="l"/>
              </a:tabLst>
            </a:pPr>
            <a:r>
              <a:rPr sz="2400" spc="75" dirty="0">
                <a:latin typeface="Microsoft Sans Serif"/>
                <a:cs typeface="Microsoft Sans Serif"/>
              </a:rPr>
              <a:t>Thở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oxy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dài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hạn: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PaO2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&lt;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55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mmHg,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PaCO2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25" dirty="0">
                <a:latin typeface="Microsoft Sans Serif"/>
                <a:cs typeface="Microsoft Sans Serif"/>
              </a:rPr>
              <a:t>bình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85" dirty="0">
                <a:latin typeface="Microsoft Sans Serif"/>
                <a:cs typeface="Microsoft Sans Serif"/>
              </a:rPr>
              <a:t>thường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hoặc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tăng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hoặc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có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TC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tâm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phế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mạn</a:t>
            </a:r>
            <a:endParaRPr sz="2400">
              <a:latin typeface="Microsoft Sans Serif"/>
              <a:cs typeface="Microsoft Sans Serif"/>
            </a:endParaRPr>
          </a:p>
          <a:p>
            <a:pPr marL="398145" indent="-38608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98145" algn="l"/>
                <a:tab pos="39878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Thông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40" dirty="0">
                <a:latin typeface="Microsoft Sans Serif"/>
                <a:cs typeface="Microsoft Sans Serif"/>
              </a:rPr>
              <a:t>khí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không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xâm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nhập: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BiPAP/CPAP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theo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chỉ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định</a:t>
            </a:r>
            <a:endParaRPr sz="2400">
              <a:latin typeface="Microsoft Sans Serif"/>
              <a:cs typeface="Microsoft Sans Serif"/>
            </a:endParaRPr>
          </a:p>
          <a:p>
            <a:pPr marL="398145" indent="-38608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98145" algn="l"/>
                <a:tab pos="39878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Điều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trị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giảm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thể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30" dirty="0">
                <a:latin typeface="Microsoft Sans Serif"/>
                <a:cs typeface="Microsoft Sans Serif"/>
              </a:rPr>
              <a:t>tích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phổi,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ghép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phổi</a:t>
            </a:r>
            <a:endParaRPr sz="2400">
              <a:latin typeface="Microsoft Sans Serif"/>
              <a:cs typeface="Microsoft Sans Serif"/>
            </a:endParaRPr>
          </a:p>
          <a:p>
            <a:pPr marL="398145" marR="5080" indent="-386080">
              <a:lnSpc>
                <a:spcPts val="4320"/>
              </a:lnSpc>
              <a:spcBef>
                <a:spcPts val="385"/>
              </a:spcBef>
              <a:buAutoNum type="arabicPeriod"/>
              <a:tabLst>
                <a:tab pos="398145" algn="l"/>
                <a:tab pos="39878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Tập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PHCNHH,</a:t>
            </a:r>
            <a:r>
              <a:rPr sz="2400" spc="7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khuyến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20" dirty="0">
                <a:latin typeface="Microsoft Sans Serif"/>
                <a:cs typeface="Microsoft Sans Serif"/>
              </a:rPr>
              <a:t>khích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NB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135" dirty="0">
                <a:latin typeface="Microsoft Sans Serif"/>
                <a:cs typeface="Microsoft Sans Serif"/>
              </a:rPr>
              <a:t>sử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dung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các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85" dirty="0">
                <a:latin typeface="Microsoft Sans Serif"/>
                <a:cs typeface="Microsoft Sans Serif"/>
              </a:rPr>
              <a:t>chương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20" dirty="0">
                <a:latin typeface="Microsoft Sans Serif"/>
                <a:cs typeface="Microsoft Sans Serif"/>
              </a:rPr>
              <a:t>trình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spc="65" dirty="0">
                <a:latin typeface="Microsoft Sans Serif"/>
                <a:cs typeface="Microsoft Sans Serif"/>
              </a:rPr>
              <a:t>trực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tuyến</a:t>
            </a:r>
            <a:endParaRPr sz="2400">
              <a:latin typeface="Microsoft Sans Serif"/>
              <a:cs typeface="Microsoft Sans Serif"/>
            </a:endParaRPr>
          </a:p>
          <a:p>
            <a:pPr marL="398145" indent="-386080">
              <a:lnSpc>
                <a:spcPct val="100000"/>
              </a:lnSpc>
              <a:spcBef>
                <a:spcPts val="1055"/>
              </a:spcBef>
              <a:buAutoNum type="arabicPeriod"/>
              <a:tabLst>
                <a:tab pos="398145" algn="l"/>
                <a:tab pos="39878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Dinh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95" dirty="0">
                <a:latin typeface="Microsoft Sans Serif"/>
                <a:cs typeface="Microsoft Sans Serif"/>
              </a:rPr>
              <a:t>dưỡng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75" dirty="0">
                <a:latin typeface="Microsoft Sans Serif"/>
                <a:cs typeface="Microsoft Sans Serif"/>
              </a:rPr>
              <a:t>hợp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lý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48160"/>
            <a:ext cx="8911590" cy="5512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40" dirty="0">
                <a:latin typeface="Microsoft Sans Serif"/>
                <a:cs typeface="Microsoft Sans Serif"/>
              </a:rPr>
              <a:t>Tìm</a:t>
            </a:r>
            <a:r>
              <a:rPr sz="2400" spc="16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hiểu</a:t>
            </a:r>
            <a:r>
              <a:rPr sz="2400" spc="16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lý</a:t>
            </a:r>
            <a:r>
              <a:rPr sz="2400" spc="19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do</a:t>
            </a:r>
            <a:r>
              <a:rPr sz="2400" spc="17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ảnh</a:t>
            </a:r>
            <a:r>
              <a:rPr sz="2400" spc="175" dirty="0">
                <a:latin typeface="Microsoft Sans Serif"/>
                <a:cs typeface="Microsoft Sans Serif"/>
              </a:rPr>
              <a:t> </a:t>
            </a:r>
            <a:r>
              <a:rPr sz="2400" spc="100" dirty="0">
                <a:latin typeface="Microsoft Sans Serif"/>
                <a:cs typeface="Microsoft Sans Serif"/>
              </a:rPr>
              <a:t>hưởng</a:t>
            </a:r>
            <a:r>
              <a:rPr sz="2400" spc="16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đến</a:t>
            </a:r>
            <a:r>
              <a:rPr sz="2400" spc="17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việc</a:t>
            </a:r>
            <a:r>
              <a:rPr sz="2400" spc="17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cai</a:t>
            </a:r>
            <a:r>
              <a:rPr sz="2400" spc="17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TL:</a:t>
            </a:r>
            <a:r>
              <a:rPr sz="2400" spc="165" dirty="0">
                <a:latin typeface="Microsoft Sans Serif"/>
                <a:cs typeface="Microsoft Sans Serif"/>
              </a:rPr>
              <a:t> </a:t>
            </a:r>
            <a:r>
              <a:rPr sz="2400" spc="114" dirty="0">
                <a:latin typeface="Microsoft Sans Serif"/>
                <a:cs typeface="Microsoft Sans Serif"/>
              </a:rPr>
              <a:t>Sợ</a:t>
            </a:r>
            <a:r>
              <a:rPr sz="2400" spc="17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cai</a:t>
            </a:r>
            <a:r>
              <a:rPr sz="2400" spc="16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TL</a:t>
            </a:r>
            <a:r>
              <a:rPr sz="2400" spc="9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thất</a:t>
            </a:r>
            <a:r>
              <a:rPr sz="2400" spc="17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bại,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HC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cai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thuốc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lá,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mất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đi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niềm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vui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hút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thuốc,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căng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thẳng...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44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130" dirty="0">
                <a:latin typeface="Microsoft Sans Serif"/>
                <a:cs typeface="Microsoft Sans Serif"/>
              </a:rPr>
              <a:t>Sử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dụng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65" dirty="0">
                <a:latin typeface="Microsoft Sans Serif"/>
                <a:cs typeface="Microsoft Sans Serif"/>
              </a:rPr>
              <a:t>lời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khuyên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5A: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Microsoft Sans Serif"/>
              <a:buChar char="-"/>
              <a:tabLst>
                <a:tab pos="354965" algn="l"/>
                <a:tab pos="355600" algn="l"/>
                <a:tab pos="1777364" algn="l"/>
              </a:tabLst>
            </a:pPr>
            <a:r>
              <a:rPr sz="2400" b="1" spc="-5" dirty="0">
                <a:latin typeface="Arial"/>
                <a:cs typeface="Arial"/>
              </a:rPr>
              <a:t>Ask-Hỏi:	</a:t>
            </a:r>
            <a:r>
              <a:rPr sz="2400" spc="-5" dirty="0">
                <a:latin typeface="Microsoft Sans Serif"/>
                <a:cs typeface="Microsoft Sans Serif"/>
              </a:rPr>
              <a:t>Xem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TT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hút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thuốc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của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BN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để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có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kế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hoạch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phù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70" dirty="0">
                <a:latin typeface="Microsoft Sans Serif"/>
                <a:cs typeface="Microsoft Sans Serif"/>
              </a:rPr>
              <a:t>hợp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Microsoft Sans Serif"/>
              <a:buChar char="-"/>
              <a:tabLst>
                <a:tab pos="354965" algn="l"/>
                <a:tab pos="355600" algn="l"/>
              </a:tabLst>
            </a:pPr>
            <a:r>
              <a:rPr sz="2400" b="1" spc="-25" dirty="0">
                <a:latin typeface="Arial"/>
                <a:cs typeface="Arial"/>
              </a:rPr>
              <a:t>Advise-Khuyên</a:t>
            </a:r>
            <a:r>
              <a:rPr sz="2400" b="1" spc="-43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spc="85" dirty="0">
                <a:latin typeface="Microsoft Sans Serif"/>
                <a:cs typeface="Microsoft Sans Serif"/>
              </a:rPr>
              <a:t>Đưa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ra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65" dirty="0">
                <a:latin typeface="Microsoft Sans Serif"/>
                <a:cs typeface="Microsoft Sans Serif"/>
              </a:rPr>
              <a:t>lời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khuyên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thuyết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phục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BN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bỏ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thuốc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Microsoft Sans Serif"/>
              <a:buChar char="-"/>
              <a:tabLst>
                <a:tab pos="354965" algn="l"/>
                <a:tab pos="355600" algn="l"/>
                <a:tab pos="3083560" algn="l"/>
              </a:tabLst>
            </a:pPr>
            <a:r>
              <a:rPr sz="2400" b="1" spc="-5" dirty="0">
                <a:latin typeface="Arial"/>
                <a:cs typeface="Arial"/>
              </a:rPr>
              <a:t>Assess-Đánh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giá:	</a:t>
            </a:r>
            <a:r>
              <a:rPr sz="2400" spc="-5" dirty="0">
                <a:latin typeface="Microsoft Sans Serif"/>
                <a:cs typeface="Microsoft Sans Serif"/>
              </a:rPr>
              <a:t>Xác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định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nhu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cầu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cai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thuốc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của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BN</a:t>
            </a:r>
            <a:endParaRPr sz="240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ts val="4320"/>
              </a:lnSpc>
              <a:spcBef>
                <a:spcPts val="385"/>
              </a:spcBef>
              <a:buFont typeface="Microsoft Sans Serif"/>
              <a:buChar char="-"/>
              <a:tabLst>
                <a:tab pos="354965" algn="l"/>
                <a:tab pos="355600" algn="l"/>
                <a:tab pos="1910080" algn="l"/>
                <a:tab pos="2712085" algn="l"/>
                <a:tab pos="3418840" algn="l"/>
                <a:tab pos="4361180" algn="l"/>
                <a:tab pos="5172075" algn="l"/>
                <a:tab pos="5777230" algn="l"/>
                <a:tab pos="6621780" algn="l"/>
                <a:tab pos="7074534" algn="l"/>
                <a:tab pos="8037830" algn="l"/>
                <a:tab pos="8607425" algn="l"/>
              </a:tabLst>
            </a:pPr>
            <a:r>
              <a:rPr sz="2400" b="1" spc="-5" dirty="0">
                <a:latin typeface="Arial"/>
                <a:cs typeface="Arial"/>
              </a:rPr>
              <a:t>Assis</a:t>
            </a:r>
            <a:r>
              <a:rPr sz="2400" b="1" dirty="0">
                <a:latin typeface="Arial"/>
                <a:cs typeface="Arial"/>
              </a:rPr>
              <a:t>t-</a:t>
            </a:r>
            <a:r>
              <a:rPr sz="2400" b="1" spc="-10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ỗ	trợ:	</a:t>
            </a:r>
            <a:r>
              <a:rPr sz="2400" spc="-15" dirty="0">
                <a:latin typeface="Microsoft Sans Serif"/>
                <a:cs typeface="Microsoft Sans Serif"/>
              </a:rPr>
              <a:t>gi</a:t>
            </a:r>
            <a:r>
              <a:rPr sz="2400" spc="-10" dirty="0">
                <a:latin typeface="Microsoft Sans Serif"/>
                <a:cs typeface="Microsoft Sans Serif"/>
              </a:rPr>
              <a:t>ú</a:t>
            </a:r>
            <a:r>
              <a:rPr sz="2400" spc="-5" dirty="0">
                <a:latin typeface="Microsoft Sans Serif"/>
                <a:cs typeface="Microsoft Sans Serif"/>
              </a:rPr>
              <a:t>p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85" dirty="0">
                <a:latin typeface="Microsoft Sans Serif"/>
                <a:cs typeface="Microsoft Sans Serif"/>
              </a:rPr>
              <a:t>ng</a:t>
            </a:r>
            <a:r>
              <a:rPr sz="2400" spc="95" dirty="0">
                <a:latin typeface="Microsoft Sans Serif"/>
                <a:cs typeface="Microsoft Sans Serif"/>
              </a:rPr>
              <a:t>ư</a:t>
            </a:r>
            <a:r>
              <a:rPr sz="2400" spc="110" dirty="0">
                <a:latin typeface="Microsoft Sans Serif"/>
                <a:cs typeface="Microsoft Sans Serif"/>
              </a:rPr>
              <a:t>ời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5" dirty="0">
                <a:latin typeface="Microsoft Sans Serif"/>
                <a:cs typeface="Microsoft Sans Serif"/>
              </a:rPr>
              <a:t>b</a:t>
            </a:r>
            <a:r>
              <a:rPr sz="2400" spc="-5" dirty="0">
                <a:latin typeface="Microsoft Sans Serif"/>
                <a:cs typeface="Microsoft Sans Serif"/>
              </a:rPr>
              <a:t>ệ</a:t>
            </a:r>
            <a:r>
              <a:rPr sz="2400" dirty="0">
                <a:latin typeface="Microsoft Sans Serif"/>
                <a:cs typeface="Microsoft Sans Serif"/>
              </a:rPr>
              <a:t>nh	x</a:t>
            </a:r>
            <a:r>
              <a:rPr sz="2400" spc="-10" dirty="0">
                <a:latin typeface="Microsoft Sans Serif"/>
                <a:cs typeface="Microsoft Sans Serif"/>
              </a:rPr>
              <a:t>â</a:t>
            </a:r>
            <a:r>
              <a:rPr sz="2400" dirty="0">
                <a:latin typeface="Microsoft Sans Serif"/>
                <a:cs typeface="Microsoft Sans Serif"/>
              </a:rPr>
              <a:t>y	</a:t>
            </a:r>
            <a:r>
              <a:rPr sz="2400" spc="85" dirty="0">
                <a:latin typeface="Microsoft Sans Serif"/>
                <a:cs typeface="Microsoft Sans Serif"/>
              </a:rPr>
              <a:t>dự</a:t>
            </a:r>
            <a:r>
              <a:rPr sz="2400" spc="95" dirty="0">
                <a:latin typeface="Microsoft Sans Serif"/>
                <a:cs typeface="Microsoft Sans Serif"/>
              </a:rPr>
              <a:t>n</a:t>
            </a:r>
            <a:r>
              <a:rPr sz="2400" dirty="0">
                <a:latin typeface="Microsoft Sans Serif"/>
                <a:cs typeface="Microsoft Sans Serif"/>
              </a:rPr>
              <a:t>g	kế	</a:t>
            </a:r>
            <a:r>
              <a:rPr sz="2400" spc="-5" dirty="0">
                <a:latin typeface="Microsoft Sans Serif"/>
                <a:cs typeface="Microsoft Sans Serif"/>
              </a:rPr>
              <a:t>h</a:t>
            </a:r>
            <a:r>
              <a:rPr sz="2400" spc="5" dirty="0">
                <a:latin typeface="Microsoft Sans Serif"/>
                <a:cs typeface="Microsoft Sans Serif"/>
              </a:rPr>
              <a:t>o</a:t>
            </a:r>
            <a:r>
              <a:rPr sz="2400" spc="-5" dirty="0">
                <a:latin typeface="Microsoft Sans Serif"/>
                <a:cs typeface="Microsoft Sans Serif"/>
              </a:rPr>
              <a:t>ạ</a:t>
            </a:r>
            <a:r>
              <a:rPr sz="2400" spc="10" dirty="0">
                <a:latin typeface="Microsoft Sans Serif"/>
                <a:cs typeface="Microsoft Sans Serif"/>
              </a:rPr>
              <a:t>c</a:t>
            </a:r>
            <a:r>
              <a:rPr sz="2400" dirty="0">
                <a:latin typeface="Microsoft Sans Serif"/>
                <a:cs typeface="Microsoft Sans Serif"/>
              </a:rPr>
              <a:t>h	</a:t>
            </a:r>
            <a:r>
              <a:rPr sz="2400" spc="-5" dirty="0">
                <a:latin typeface="Microsoft Sans Serif"/>
                <a:cs typeface="Microsoft Sans Serif"/>
              </a:rPr>
              <a:t>TL</a:t>
            </a:r>
            <a:r>
              <a:rPr sz="2400" dirty="0">
                <a:latin typeface="Microsoft Sans Serif"/>
                <a:cs typeface="Microsoft Sans Serif"/>
              </a:rPr>
              <a:t>,	</a:t>
            </a:r>
            <a:r>
              <a:rPr sz="2400" spc="114" dirty="0">
                <a:latin typeface="Microsoft Sans Serif"/>
                <a:cs typeface="Microsoft Sans Serif"/>
              </a:rPr>
              <a:t>tư  </a:t>
            </a:r>
            <a:r>
              <a:rPr sz="2400" spc="-5" dirty="0">
                <a:latin typeface="Microsoft Sans Serif"/>
                <a:cs typeface="Microsoft Sans Serif"/>
              </a:rPr>
              <a:t>vấn,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hỗ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80" dirty="0">
                <a:latin typeface="Microsoft Sans Serif"/>
                <a:cs typeface="Microsoft Sans Serif"/>
              </a:rPr>
              <a:t>trợ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và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chỉ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định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thuốc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hỗ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80" dirty="0">
                <a:latin typeface="Microsoft Sans Serif"/>
                <a:cs typeface="Microsoft Sans Serif"/>
              </a:rPr>
              <a:t>trợ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cai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TL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nếu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cần</a:t>
            </a:r>
            <a:endParaRPr sz="2400">
              <a:latin typeface="Microsoft Sans Serif"/>
              <a:cs typeface="Microsoft Sans Serif"/>
            </a:endParaRPr>
          </a:p>
          <a:p>
            <a:pPr marL="355600" marR="6985" indent="-342900">
              <a:lnSpc>
                <a:spcPts val="4320"/>
              </a:lnSpc>
              <a:buFont typeface="Microsoft Sans Serif"/>
              <a:buChar char="-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Arrange-Sắp</a:t>
            </a:r>
            <a:r>
              <a:rPr sz="2400" b="1" spc="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xếp:</a:t>
            </a:r>
            <a:r>
              <a:rPr sz="2400" b="1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Có</a:t>
            </a:r>
            <a:r>
              <a:rPr sz="2400" spc="10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kế</a:t>
            </a:r>
            <a:r>
              <a:rPr sz="2400" spc="10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hoạch</a:t>
            </a:r>
            <a:r>
              <a:rPr sz="2400" spc="114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theo</a:t>
            </a:r>
            <a:r>
              <a:rPr sz="2400" spc="10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dõi,</a:t>
            </a:r>
            <a:r>
              <a:rPr sz="2400" spc="114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hỗ</a:t>
            </a:r>
            <a:r>
              <a:rPr sz="2400" spc="105" dirty="0">
                <a:latin typeface="Microsoft Sans Serif"/>
                <a:cs typeface="Microsoft Sans Serif"/>
              </a:rPr>
              <a:t> </a:t>
            </a:r>
            <a:r>
              <a:rPr sz="2400" spc="80" dirty="0">
                <a:latin typeface="Microsoft Sans Serif"/>
                <a:cs typeface="Microsoft Sans Serif"/>
              </a:rPr>
              <a:t>trợ</a:t>
            </a:r>
            <a:r>
              <a:rPr sz="2400" spc="95" dirty="0">
                <a:latin typeface="Microsoft Sans Serif"/>
                <a:cs typeface="Microsoft Sans Serif"/>
              </a:rPr>
              <a:t> </a:t>
            </a:r>
            <a:r>
              <a:rPr sz="2400" spc="65" dirty="0">
                <a:latin typeface="Microsoft Sans Serif"/>
                <a:cs typeface="Microsoft Sans Serif"/>
              </a:rPr>
              <a:t>trực</a:t>
            </a:r>
            <a:r>
              <a:rPr sz="2400" spc="9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tiếp</a:t>
            </a:r>
            <a:r>
              <a:rPr sz="2400" spc="1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hoặc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gián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tiếp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để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BN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cai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125" dirty="0">
                <a:latin typeface="Microsoft Sans Serif"/>
                <a:cs typeface="Microsoft Sans Serif"/>
              </a:rPr>
              <a:t>được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thuốc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và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tránh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tái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nghiện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8117" y="240537"/>
            <a:ext cx="5749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TƯ</a:t>
            </a:r>
            <a:r>
              <a:rPr sz="4000" spc="-15" dirty="0"/>
              <a:t> </a:t>
            </a:r>
            <a:r>
              <a:rPr sz="4000" spc="-5" dirty="0"/>
              <a:t>VẤN</a:t>
            </a:r>
            <a:r>
              <a:rPr sz="4000" spc="-20" dirty="0"/>
              <a:t> </a:t>
            </a:r>
            <a:r>
              <a:rPr sz="4000" spc="-10" dirty="0"/>
              <a:t>CAI </a:t>
            </a:r>
            <a:r>
              <a:rPr sz="4000" spc="-5" dirty="0"/>
              <a:t>THUỐC LÁ</a:t>
            </a:r>
            <a:endParaRPr sz="4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1164" y="95199"/>
            <a:ext cx="5819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HỖ</a:t>
            </a:r>
            <a:r>
              <a:rPr sz="4000" dirty="0"/>
              <a:t> </a:t>
            </a:r>
            <a:r>
              <a:rPr sz="4000" spc="-10" dirty="0"/>
              <a:t>TRỢ</a:t>
            </a:r>
            <a:r>
              <a:rPr sz="4000" dirty="0"/>
              <a:t> </a:t>
            </a:r>
            <a:r>
              <a:rPr sz="4000" spc="-10" dirty="0"/>
              <a:t>CAI THUỐC</a:t>
            </a:r>
            <a:r>
              <a:rPr sz="4000" spc="-5" dirty="0"/>
              <a:t> LÁ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2250" y="873378"/>
          <a:ext cx="8704579" cy="58258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25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4096">
                <a:tc gridSpan="2"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Chế</a:t>
                      </a:r>
                      <a:r>
                        <a:rPr sz="24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phẩm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6301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Liều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dùng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4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Tác</a:t>
                      </a:r>
                      <a:r>
                        <a:rPr sz="2400" b="1" spc="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dụng</a:t>
                      </a:r>
                      <a:r>
                        <a:rPr sz="24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phụ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096">
                <a:tc gridSpan="5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8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Điều</a:t>
                      </a:r>
                      <a:r>
                        <a:rPr sz="18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trị</a:t>
                      </a:r>
                      <a:r>
                        <a:rPr sz="1800" b="1" u="heavy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thay</a:t>
                      </a:r>
                      <a:r>
                        <a:rPr sz="1800" b="1" u="heavy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thế</a:t>
                      </a:r>
                      <a:r>
                        <a:rPr sz="1800" b="1" u="heavy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nicotine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67945">
                        <a:lnSpc>
                          <a:spcPts val="1885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Miếng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dán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885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7, 14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hoặc 21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mg/ngày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 marR="54292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Liều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thông</a:t>
                      </a:r>
                      <a:r>
                        <a:rPr sz="1600" b="1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thường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21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mg/ngày</a:t>
                      </a:r>
                      <a:r>
                        <a:rPr sz="1600" b="1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6 </a:t>
                      </a:r>
                      <a:r>
                        <a:rPr sz="1600" b="1" spc="-4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tuần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6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mg/ngày</a:t>
                      </a:r>
                      <a:r>
                        <a:rPr sz="1600" b="1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x 2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tuần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6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7mg/ngày</a:t>
                      </a:r>
                      <a:r>
                        <a:rPr sz="1600" b="1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ts val="1855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tuần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14300" marR="106045" indent="2540" algn="ctr">
                        <a:lnSpc>
                          <a:spcPts val="1920"/>
                        </a:lnSpc>
                        <a:spcBef>
                          <a:spcPts val="2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(tất cả </a:t>
                      </a:r>
                      <a:r>
                        <a:rPr sz="1600" b="1" spc="-60" dirty="0">
                          <a:latin typeface="Arial"/>
                          <a:cs typeface="Arial"/>
                        </a:rPr>
                        <a:t>các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chế phẩm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nicotine)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Đau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đầu,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mất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ngủ,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ngủ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mê,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buồn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nôn,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chóng</a:t>
                      </a:r>
                      <a:r>
                        <a:rPr sz="1600" b="1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mặt,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0" dirty="0">
                          <a:latin typeface="Arial"/>
                          <a:cs typeface="Arial"/>
                        </a:rPr>
                        <a:t>nhìn</a:t>
                      </a:r>
                      <a:r>
                        <a:rPr sz="16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mờ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2201">
                <a:tc>
                  <a:txBody>
                    <a:bodyPr/>
                    <a:lstStyle/>
                    <a:p>
                      <a:pPr marL="67945" marR="76200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Kẹo nhai,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viên </a:t>
                      </a:r>
                      <a:r>
                        <a:rPr sz="1600" b="1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nuốt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885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2 -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4 mg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mỗi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1-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8h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6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giảm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dần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liều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2327">
                <a:tc>
                  <a:txBody>
                    <a:bodyPr/>
                    <a:lstStyle/>
                    <a:p>
                      <a:pPr marL="67945">
                        <a:lnSpc>
                          <a:spcPts val="1885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Thuốc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hít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885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mg/cartridge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16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cartridges/ngày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9079">
                <a:tc>
                  <a:txBody>
                    <a:bodyPr/>
                    <a:lstStyle/>
                    <a:p>
                      <a:pPr marL="67945">
                        <a:lnSpc>
                          <a:spcPts val="1889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Xịt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mũi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889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0,5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mg/lần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xịt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lần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xịt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mỗi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mũi,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mỗi</a:t>
                      </a:r>
                      <a:r>
                        <a:rPr sz="16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giờ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60" dirty="0">
                          <a:latin typeface="Arial"/>
                          <a:cs typeface="Arial"/>
                        </a:rPr>
                        <a:t>làm</a:t>
                      </a:r>
                      <a:r>
                        <a:rPr sz="1600" b="1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lần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8426">
                <a:tc gridSpan="5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Điều</a:t>
                      </a:r>
                      <a:r>
                        <a:rPr sz="16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trị</a:t>
                      </a:r>
                      <a:r>
                        <a:rPr sz="1600" b="1" u="heavy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u="heavy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không</a:t>
                      </a:r>
                      <a:r>
                        <a:rPr sz="1600" b="1" u="heavy" spc="10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nicotine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66444">
                <a:tc>
                  <a:txBody>
                    <a:bodyPr/>
                    <a:lstStyle/>
                    <a:p>
                      <a:pPr marL="67945">
                        <a:lnSpc>
                          <a:spcPts val="1889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Bupropion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8580" marR="602615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150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mg/ngày</a:t>
                      </a:r>
                      <a:r>
                        <a:rPr sz="1600" b="1" spc="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x 3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ngày</a:t>
                      </a:r>
                      <a:r>
                        <a:rPr sz="1600" b="1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6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sau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đó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dùng </a:t>
                      </a:r>
                      <a:r>
                        <a:rPr sz="1600" b="1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ngày</a:t>
                      </a:r>
                      <a:r>
                        <a:rPr sz="1600" b="1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2 lần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trong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7-12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tuần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ts val="1855"/>
                        </a:lnSpc>
                      </a:pPr>
                      <a:r>
                        <a:rPr sz="1600" b="1" spc="-35" dirty="0">
                          <a:latin typeface="Arial"/>
                          <a:cs typeface="Arial"/>
                        </a:rPr>
                        <a:t>Dùng</a:t>
                      </a:r>
                      <a:r>
                        <a:rPr sz="160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thuốc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trước</a:t>
                      </a:r>
                      <a:r>
                        <a:rPr sz="16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cai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hút</a:t>
                      </a:r>
                      <a:r>
                        <a:rPr sz="1600" b="1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thuốc</a:t>
                      </a:r>
                      <a:r>
                        <a:rPr sz="16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lá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tuần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108585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b="1" spc="-30" dirty="0">
                          <a:latin typeface="Arial"/>
                          <a:cs typeface="Arial"/>
                        </a:rPr>
                        <a:t>Chóng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mặt, nhức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đầu,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mất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ngủ,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buồn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nôn,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THA,</a:t>
                      </a:r>
                      <a:r>
                        <a:rPr sz="16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giật </a:t>
                      </a:r>
                      <a:r>
                        <a:rPr sz="1600" b="1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Tránh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dùng cùng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thuốc ức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chế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monoamine</a:t>
                      </a:r>
                      <a:r>
                        <a:rPr sz="16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oxidase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49" y="1840814"/>
            <a:ext cx="8411210" cy="1090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6100" indent="-5334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45465" algn="l"/>
                <a:tab pos="546100" algn="l"/>
                <a:tab pos="4497070" algn="l"/>
              </a:tabLst>
            </a:pPr>
            <a:r>
              <a:rPr sz="2600" spc="65" dirty="0">
                <a:latin typeface="Microsoft Sans Serif"/>
                <a:cs typeface="Microsoft Sans Serif"/>
              </a:rPr>
              <a:t>Thời</a:t>
            </a:r>
            <a:r>
              <a:rPr sz="2600" spc="1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gian</a:t>
            </a:r>
            <a:r>
              <a:rPr sz="2600" spc="4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điều</a:t>
            </a:r>
            <a:r>
              <a:rPr sz="2600" spc="4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trị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12</a:t>
            </a:r>
            <a:r>
              <a:rPr sz="2600" spc="5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tuần,	có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thể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kéo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dài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đến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6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tháng</a:t>
            </a:r>
            <a:endParaRPr sz="2600">
              <a:latin typeface="Microsoft Sans Serif"/>
              <a:cs typeface="Microsoft Sans Serif"/>
            </a:endParaRPr>
          </a:p>
          <a:p>
            <a:pPr marL="546100" indent="-533400">
              <a:lnSpc>
                <a:spcPct val="100000"/>
              </a:lnSpc>
              <a:spcBef>
                <a:spcPts val="2140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sz="2600" spc="-5" dirty="0">
                <a:latin typeface="Microsoft Sans Serif"/>
                <a:cs typeface="Microsoft Sans Serif"/>
              </a:rPr>
              <a:t>Liều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cố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định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không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cần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điều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chỉnh</a:t>
            </a:r>
            <a:endParaRPr sz="2600">
              <a:latin typeface="Microsoft Sans Serif"/>
              <a:cs typeface="Microsoft Sans Serif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1111" y="3220423"/>
          <a:ext cx="7489824" cy="17048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83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62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85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8677">
                <a:tc>
                  <a:txBody>
                    <a:bodyPr/>
                    <a:lstStyle/>
                    <a:p>
                      <a:pPr marL="31750">
                        <a:lnSpc>
                          <a:spcPts val="2875"/>
                        </a:lnSpc>
                        <a:tabLst>
                          <a:tab pos="565150" algn="l"/>
                        </a:tabLst>
                      </a:pPr>
                      <a:r>
                        <a:rPr sz="2600" dirty="0">
                          <a:latin typeface="Microsoft Sans Serif"/>
                          <a:cs typeface="Microsoft Sans Serif"/>
                        </a:rPr>
                        <a:t>-	Ngày</a:t>
                      </a:r>
                      <a:r>
                        <a:rPr sz="26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6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2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600" dirty="0">
                          <a:latin typeface="Microsoft Sans Serif"/>
                          <a:cs typeface="Microsoft Sans Serif"/>
                        </a:rPr>
                        <a:t>đến</a:t>
                      </a:r>
                      <a:r>
                        <a:rPr sz="2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600" dirty="0">
                          <a:latin typeface="Microsoft Sans Serif"/>
                          <a:cs typeface="Microsoft Sans Serif"/>
                        </a:rPr>
                        <a:t>3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2875"/>
                        </a:lnSpc>
                      </a:pPr>
                      <a:r>
                        <a:rPr sz="2600" dirty="0">
                          <a:latin typeface="Wingdings"/>
                          <a:cs typeface="Wingdings"/>
                        </a:rPr>
                        <a:t></a:t>
                      </a:r>
                      <a:endParaRPr sz="2600">
                        <a:latin typeface="Wingdings"/>
                        <a:cs typeface="Wingding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875"/>
                        </a:lnSpc>
                      </a:pPr>
                      <a:r>
                        <a:rPr sz="2600" dirty="0">
                          <a:latin typeface="Microsoft Sans Serif"/>
                          <a:cs typeface="Microsoft Sans Serif"/>
                        </a:rPr>
                        <a:t>0,5</a:t>
                      </a:r>
                      <a:r>
                        <a:rPr sz="2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600" dirty="0">
                          <a:latin typeface="Microsoft Sans Serif"/>
                          <a:cs typeface="Microsoft Sans Serif"/>
                        </a:rPr>
                        <a:t>mg</a:t>
                      </a:r>
                      <a:r>
                        <a:rPr sz="2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600" spc="5" dirty="0">
                          <a:latin typeface="Microsoft Sans Serif"/>
                          <a:cs typeface="Microsoft Sans Serif"/>
                        </a:rPr>
                        <a:t>uống</a:t>
                      </a:r>
                      <a:r>
                        <a:rPr sz="2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600" spc="-5" dirty="0">
                          <a:latin typeface="Microsoft Sans Serif"/>
                          <a:cs typeface="Microsoft Sans Serif"/>
                        </a:rPr>
                        <a:t>buổi</a:t>
                      </a:r>
                      <a:r>
                        <a:rPr sz="2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600" dirty="0">
                          <a:latin typeface="Microsoft Sans Serif"/>
                          <a:cs typeface="Microsoft Sans Serif"/>
                        </a:rPr>
                        <a:t>sáng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770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30"/>
                        </a:spcBef>
                        <a:tabLst>
                          <a:tab pos="565150" algn="l"/>
                        </a:tabLst>
                      </a:pPr>
                      <a:r>
                        <a:rPr sz="2600" dirty="0">
                          <a:latin typeface="Microsoft Sans Serif"/>
                          <a:cs typeface="Microsoft Sans Serif"/>
                        </a:rPr>
                        <a:t>-	Ngày</a:t>
                      </a:r>
                      <a:r>
                        <a:rPr sz="26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600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2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600" dirty="0">
                          <a:latin typeface="Microsoft Sans Serif"/>
                          <a:cs typeface="Microsoft Sans Serif"/>
                        </a:rPr>
                        <a:t>đến</a:t>
                      </a:r>
                      <a:r>
                        <a:rPr sz="2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600" dirty="0">
                          <a:latin typeface="Microsoft Sans Serif"/>
                          <a:cs typeface="Microsoft Sans Serif"/>
                        </a:rPr>
                        <a:t>7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811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2600" dirty="0">
                          <a:latin typeface="Wingdings"/>
                          <a:cs typeface="Wingdings"/>
                        </a:rPr>
                        <a:t></a:t>
                      </a:r>
                      <a:endParaRPr sz="2600">
                        <a:latin typeface="Wingdings"/>
                        <a:cs typeface="Wingdings"/>
                      </a:endParaRPr>
                    </a:p>
                  </a:txBody>
                  <a:tcPr marL="0" marR="0" marT="11811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2600" dirty="0">
                          <a:latin typeface="Microsoft Sans Serif"/>
                          <a:cs typeface="Microsoft Sans Serif"/>
                        </a:rPr>
                        <a:t>0,5</a:t>
                      </a:r>
                      <a:r>
                        <a:rPr sz="2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600" dirty="0">
                          <a:latin typeface="Microsoft Sans Serif"/>
                          <a:cs typeface="Microsoft Sans Serif"/>
                        </a:rPr>
                        <a:t>mg</a:t>
                      </a:r>
                      <a:r>
                        <a:rPr sz="2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600" dirty="0">
                          <a:latin typeface="Microsoft Sans Serif"/>
                          <a:cs typeface="Microsoft Sans Serif"/>
                        </a:rPr>
                        <a:t>x</a:t>
                      </a:r>
                      <a:r>
                        <a:rPr sz="2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60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2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600" dirty="0">
                          <a:latin typeface="Microsoft Sans Serif"/>
                          <a:cs typeface="Microsoft Sans Serif"/>
                        </a:rPr>
                        <a:t>(sáng</a:t>
                      </a:r>
                      <a:r>
                        <a:rPr sz="2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60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2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600" dirty="0">
                          <a:latin typeface="Microsoft Sans Serif"/>
                          <a:cs typeface="Microsoft Sans Serif"/>
                        </a:rPr>
                        <a:t>chiều)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811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487">
                <a:tc>
                  <a:txBody>
                    <a:bodyPr/>
                    <a:lstStyle/>
                    <a:p>
                      <a:pPr marL="31750">
                        <a:lnSpc>
                          <a:spcPts val="3050"/>
                        </a:lnSpc>
                        <a:spcBef>
                          <a:spcPts val="930"/>
                        </a:spcBef>
                        <a:tabLst>
                          <a:tab pos="565150" algn="l"/>
                        </a:tabLst>
                      </a:pPr>
                      <a:r>
                        <a:rPr sz="2600" dirty="0">
                          <a:latin typeface="Microsoft Sans Serif"/>
                          <a:cs typeface="Microsoft Sans Serif"/>
                        </a:rPr>
                        <a:t>-	</a:t>
                      </a:r>
                      <a:r>
                        <a:rPr sz="2600" spc="-25" dirty="0">
                          <a:latin typeface="Microsoft Sans Serif"/>
                          <a:cs typeface="Microsoft Sans Serif"/>
                        </a:rPr>
                        <a:t>Tuần</a:t>
                      </a:r>
                      <a:r>
                        <a:rPr sz="2600" dirty="0">
                          <a:latin typeface="Microsoft Sans Serif"/>
                          <a:cs typeface="Microsoft Sans Serif"/>
                        </a:rPr>
                        <a:t> 2</a:t>
                      </a:r>
                      <a:r>
                        <a:rPr sz="26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600" dirty="0">
                          <a:latin typeface="Microsoft Sans Serif"/>
                          <a:cs typeface="Microsoft Sans Serif"/>
                        </a:rPr>
                        <a:t>đến</a:t>
                      </a:r>
                      <a:r>
                        <a:rPr sz="2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600" dirty="0">
                          <a:latin typeface="Microsoft Sans Serif"/>
                          <a:cs typeface="Microsoft Sans Serif"/>
                        </a:rPr>
                        <a:t>12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811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3050"/>
                        </a:lnSpc>
                        <a:spcBef>
                          <a:spcPts val="930"/>
                        </a:spcBef>
                      </a:pPr>
                      <a:r>
                        <a:rPr sz="2600" dirty="0">
                          <a:latin typeface="Wingdings"/>
                          <a:cs typeface="Wingdings"/>
                        </a:rPr>
                        <a:t></a:t>
                      </a:r>
                      <a:endParaRPr sz="2600">
                        <a:latin typeface="Wingdings"/>
                        <a:cs typeface="Wingdings"/>
                      </a:endParaRPr>
                    </a:p>
                  </a:txBody>
                  <a:tcPr marL="0" marR="0" marT="11811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3050"/>
                        </a:lnSpc>
                        <a:spcBef>
                          <a:spcPts val="930"/>
                        </a:spcBef>
                        <a:tabLst>
                          <a:tab pos="2464435" algn="l"/>
                        </a:tabLst>
                      </a:pPr>
                      <a:r>
                        <a:rPr sz="26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26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600" dirty="0">
                          <a:latin typeface="Microsoft Sans Serif"/>
                          <a:cs typeface="Microsoft Sans Serif"/>
                        </a:rPr>
                        <a:t>mg</a:t>
                      </a:r>
                      <a:r>
                        <a:rPr sz="2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600" dirty="0">
                          <a:latin typeface="Microsoft Sans Serif"/>
                          <a:cs typeface="Microsoft Sans Serif"/>
                        </a:rPr>
                        <a:t>x</a:t>
                      </a:r>
                      <a:r>
                        <a:rPr sz="26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60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26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600" dirty="0">
                          <a:latin typeface="Microsoft Sans Serif"/>
                          <a:cs typeface="Microsoft Sans Serif"/>
                        </a:rPr>
                        <a:t>(sáng	-</a:t>
                      </a:r>
                      <a:r>
                        <a:rPr sz="26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600" dirty="0">
                          <a:latin typeface="Microsoft Sans Serif"/>
                          <a:cs typeface="Microsoft Sans Serif"/>
                        </a:rPr>
                        <a:t>chiều)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811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03120" marR="5080" indent="-2013585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HỖ TRỢ CAI </a:t>
            </a:r>
            <a:r>
              <a:rPr sz="4000" spc="-10" dirty="0"/>
              <a:t>THUỐC </a:t>
            </a:r>
            <a:r>
              <a:rPr sz="4000" spc="-5" dirty="0"/>
              <a:t>LÁ </a:t>
            </a:r>
            <a:r>
              <a:rPr sz="4000" spc="-10" dirty="0"/>
              <a:t>BẰNG </a:t>
            </a:r>
            <a:r>
              <a:rPr sz="4000" spc="-1100" dirty="0"/>
              <a:t> </a:t>
            </a:r>
            <a:r>
              <a:rPr sz="4000" spc="-35" dirty="0"/>
              <a:t>VARENICLINE</a:t>
            </a:r>
            <a:endParaRPr sz="4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5277" y="176275"/>
            <a:ext cx="39370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OXY</a:t>
            </a:r>
            <a:r>
              <a:rPr sz="4000" spc="-114" dirty="0"/>
              <a:t> </a:t>
            </a:r>
            <a:r>
              <a:rPr sz="4000" spc="-5" dirty="0"/>
              <a:t>LIỆU</a:t>
            </a:r>
            <a:r>
              <a:rPr sz="4000" spc="-35" dirty="0"/>
              <a:t> </a:t>
            </a:r>
            <a:r>
              <a:rPr sz="4000" spc="-5" dirty="0"/>
              <a:t>PHÁP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5455920"/>
            <a:ext cx="5105400" cy="12496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918061"/>
            <a:ext cx="8295640" cy="4415155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3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Điều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trị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oxy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dài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hạn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&gt;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15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20" dirty="0">
                <a:latin typeface="Microsoft Sans Serif"/>
                <a:cs typeface="Microsoft Sans Serif"/>
              </a:rPr>
              <a:t>giờ/ngày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làm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tăng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tuổi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thọ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Chỉ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định:</a:t>
            </a:r>
            <a:endParaRPr sz="2400">
              <a:latin typeface="Microsoft Sans Serif"/>
              <a:cs typeface="Microsoft Sans Serif"/>
            </a:endParaRPr>
          </a:p>
          <a:p>
            <a:pPr marL="812800" lvl="1" indent="-343535">
              <a:lnSpc>
                <a:spcPct val="100000"/>
              </a:lnSpc>
              <a:spcBef>
                <a:spcPts val="1440"/>
              </a:spcBef>
              <a:buChar char="-"/>
              <a:tabLst>
                <a:tab pos="812800" algn="l"/>
                <a:tab pos="813435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PaO2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85" dirty="0">
                <a:latin typeface="Microsoft Sans Serif"/>
                <a:cs typeface="Microsoft Sans Serif"/>
              </a:rPr>
              <a:t>≤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55mmHg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hoặc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SaO2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85" dirty="0">
                <a:latin typeface="Microsoft Sans Serif"/>
                <a:cs typeface="Microsoft Sans Serif"/>
              </a:rPr>
              <a:t>≤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88%</a:t>
            </a:r>
            <a:endParaRPr sz="2400">
              <a:latin typeface="Microsoft Sans Serif"/>
              <a:cs typeface="Microsoft Sans Serif"/>
            </a:endParaRPr>
          </a:p>
          <a:p>
            <a:pPr marL="469900" marR="5080" indent="342900">
              <a:lnSpc>
                <a:spcPts val="4320"/>
              </a:lnSpc>
              <a:spcBef>
                <a:spcPts val="385"/>
              </a:spcBef>
            </a:pPr>
            <a:r>
              <a:rPr sz="2400" spc="-85" dirty="0">
                <a:latin typeface="Microsoft Sans Serif"/>
                <a:cs typeface="Microsoft Sans Serif"/>
              </a:rPr>
              <a:t>±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tăng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CO2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và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120" dirty="0">
                <a:latin typeface="Microsoft Sans Serif"/>
                <a:cs typeface="Microsoft Sans Serif"/>
              </a:rPr>
              <a:t>được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xác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định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qua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2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lần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đo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trong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3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tuần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Hoặc</a:t>
            </a:r>
            <a:endParaRPr sz="2400">
              <a:latin typeface="Microsoft Sans Serif"/>
              <a:cs typeface="Microsoft Sans Serif"/>
            </a:endParaRPr>
          </a:p>
          <a:p>
            <a:pPr marL="812800" lvl="1" indent="-343535">
              <a:lnSpc>
                <a:spcPct val="100000"/>
              </a:lnSpc>
              <a:spcBef>
                <a:spcPts val="1060"/>
              </a:spcBef>
              <a:buChar char="-"/>
              <a:tabLst>
                <a:tab pos="812800" algn="l"/>
                <a:tab pos="813435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PaO2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trong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55-60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hoặc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SaO2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=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88%</a:t>
            </a:r>
            <a:endParaRPr sz="2400">
              <a:latin typeface="Microsoft Sans Serif"/>
              <a:cs typeface="Microsoft Sans Serif"/>
            </a:endParaRPr>
          </a:p>
          <a:p>
            <a:pPr marL="812800" marR="20320">
              <a:lnSpc>
                <a:spcPts val="4320"/>
              </a:lnSpc>
              <a:spcBef>
                <a:spcPts val="185"/>
              </a:spcBef>
            </a:pPr>
            <a:r>
              <a:rPr sz="2400" spc="50" dirty="0">
                <a:latin typeface="Microsoft Sans Serif"/>
                <a:cs typeface="Microsoft Sans Serif"/>
              </a:rPr>
              <a:t>nhưng </a:t>
            </a:r>
            <a:r>
              <a:rPr sz="2400" spc="-5" dirty="0">
                <a:latin typeface="Microsoft Sans Serif"/>
                <a:cs typeface="Microsoft Sans Serif"/>
              </a:rPr>
              <a:t>có </a:t>
            </a:r>
            <a:r>
              <a:rPr sz="2400" spc="-85" dirty="0">
                <a:latin typeface="Microsoft Sans Serif"/>
                <a:cs typeface="Microsoft Sans Serif"/>
              </a:rPr>
              <a:t>TAĐMP, </a:t>
            </a:r>
            <a:r>
              <a:rPr sz="2400" spc="-5" dirty="0">
                <a:latin typeface="Microsoft Sans Serif"/>
                <a:cs typeface="Microsoft Sans Serif"/>
              </a:rPr>
              <a:t>phù chi </a:t>
            </a:r>
            <a:r>
              <a:rPr sz="2400" spc="70" dirty="0">
                <a:latin typeface="Microsoft Sans Serif"/>
                <a:cs typeface="Microsoft Sans Serif"/>
              </a:rPr>
              <a:t>gợi </a:t>
            </a:r>
            <a:r>
              <a:rPr sz="2400" dirty="0">
                <a:latin typeface="Microsoft Sans Serif"/>
                <a:cs typeface="Microsoft Sans Serif"/>
              </a:rPr>
              <a:t>ý suy </a:t>
            </a:r>
            <a:r>
              <a:rPr sz="2400" spc="-5" dirty="0">
                <a:latin typeface="Microsoft Sans Serif"/>
                <a:cs typeface="Microsoft Sans Serif"/>
              </a:rPr>
              <a:t>tim </a:t>
            </a:r>
            <a:r>
              <a:rPr sz="2400" spc="270" dirty="0">
                <a:latin typeface="Microsoft Sans Serif"/>
                <a:cs typeface="Microsoft Sans Serif"/>
              </a:rPr>
              <a:t>ứ </a:t>
            </a:r>
            <a:r>
              <a:rPr sz="2400" spc="-5" dirty="0">
                <a:latin typeface="Microsoft Sans Serif"/>
                <a:cs typeface="Microsoft Sans Serif"/>
              </a:rPr>
              <a:t>huyết hay đa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hồng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cầu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Hct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&gt;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55%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117" y="533857"/>
            <a:ext cx="80156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046980" algn="l"/>
              </a:tabLst>
            </a:pPr>
            <a:r>
              <a:rPr dirty="0"/>
              <a:t>THÔNG</a:t>
            </a:r>
            <a:r>
              <a:rPr spc="-25" dirty="0"/>
              <a:t> </a:t>
            </a:r>
            <a:r>
              <a:rPr spc="15" dirty="0"/>
              <a:t>KHÍKHÔNG</a:t>
            </a:r>
            <a:r>
              <a:rPr spc="-25" dirty="0"/>
              <a:t> </a:t>
            </a:r>
            <a:r>
              <a:rPr spc="-15" dirty="0"/>
              <a:t>XÂM	</a:t>
            </a:r>
            <a:r>
              <a:rPr dirty="0"/>
              <a:t>NHẬP</a:t>
            </a:r>
            <a:r>
              <a:rPr spc="-95" dirty="0"/>
              <a:t> </a:t>
            </a:r>
            <a:r>
              <a:rPr dirty="0"/>
              <a:t>DÀI</a:t>
            </a:r>
            <a:r>
              <a:rPr spc="-30" dirty="0"/>
              <a:t> </a:t>
            </a:r>
            <a:r>
              <a:rPr spc="-5" dirty="0"/>
              <a:t>HẠN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2740" y="1404065"/>
            <a:ext cx="8493760" cy="386778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406400" indent="-342900">
              <a:lnSpc>
                <a:spcPct val="100000"/>
              </a:lnSpc>
              <a:spcBef>
                <a:spcPts val="1545"/>
              </a:spcBef>
              <a:buFont typeface="Wingdings"/>
              <a:buChar char=""/>
              <a:tabLst>
                <a:tab pos="406400" algn="l"/>
              </a:tabLst>
            </a:pPr>
            <a:r>
              <a:rPr sz="2400" dirty="0">
                <a:latin typeface="Microsoft Sans Serif"/>
                <a:cs typeface="Microsoft Sans Serif"/>
              </a:rPr>
              <a:t>NIV</a:t>
            </a:r>
            <a:r>
              <a:rPr sz="2400" spc="6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dài</a:t>
            </a:r>
            <a:r>
              <a:rPr sz="2400" spc="6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hạn:</a:t>
            </a:r>
            <a:r>
              <a:rPr sz="2400" spc="7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điều</a:t>
            </a:r>
            <a:r>
              <a:rPr sz="2400" spc="6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trị</a:t>
            </a:r>
            <a:r>
              <a:rPr sz="2400" spc="6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cải</a:t>
            </a:r>
            <a:r>
              <a:rPr sz="2400" spc="6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thiện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suy</a:t>
            </a:r>
            <a:r>
              <a:rPr sz="2400" spc="7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hô</a:t>
            </a:r>
            <a:r>
              <a:rPr sz="2400" spc="6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hấp</a:t>
            </a:r>
            <a:r>
              <a:rPr sz="2400" spc="7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và</a:t>
            </a:r>
            <a:r>
              <a:rPr sz="2400" spc="6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giảm</a:t>
            </a:r>
            <a:r>
              <a:rPr sz="2400" spc="7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PaCO</a:t>
            </a:r>
            <a:r>
              <a:rPr sz="2400" baseline="-20833" dirty="0">
                <a:latin typeface="Microsoft Sans Serif"/>
                <a:cs typeface="Microsoft Sans Serif"/>
              </a:rPr>
              <a:t>2</a:t>
            </a:r>
            <a:r>
              <a:rPr sz="2400" spc="419" baseline="-20833" dirty="0">
                <a:latin typeface="Microsoft Sans Serif"/>
                <a:cs typeface="Microsoft Sans Serif"/>
              </a:rPr>
              <a:t> </a:t>
            </a:r>
            <a:r>
              <a:rPr sz="2400" spc="240" dirty="0">
                <a:latin typeface="Microsoft Sans Serif"/>
                <a:cs typeface="Microsoft Sans Serif"/>
              </a:rPr>
              <a:t>ở</a:t>
            </a:r>
            <a:endParaRPr sz="2400">
              <a:latin typeface="Microsoft Sans Serif"/>
              <a:cs typeface="Microsoft Sans Serif"/>
            </a:endParaRPr>
          </a:p>
          <a:p>
            <a:pPr marL="406400">
              <a:lnSpc>
                <a:spcPct val="100000"/>
              </a:lnSpc>
              <a:spcBef>
                <a:spcPts val="1445"/>
              </a:spcBef>
            </a:pPr>
            <a:r>
              <a:rPr sz="2400" spc="-5" dirty="0">
                <a:latin typeface="Microsoft Sans Serif"/>
                <a:cs typeface="Microsoft Sans Serif"/>
              </a:rPr>
              <a:t>BN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COPD</a:t>
            </a:r>
            <a:endParaRPr sz="2400">
              <a:latin typeface="Microsoft Sans Serif"/>
              <a:cs typeface="Microsoft Sans Serif"/>
            </a:endParaRPr>
          </a:p>
          <a:p>
            <a:pPr marL="406400" indent="-34290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0640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Chỉ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định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thông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35" dirty="0">
                <a:latin typeface="Microsoft Sans Serif"/>
                <a:cs typeface="Microsoft Sans Serif"/>
              </a:rPr>
              <a:t>khí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nhân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tạo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không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xâm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nhập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(NIV):</a:t>
            </a:r>
            <a:endParaRPr sz="2400">
              <a:latin typeface="Microsoft Sans Serif"/>
              <a:cs typeface="Microsoft Sans Serif"/>
            </a:endParaRPr>
          </a:p>
          <a:p>
            <a:pPr marL="406400" indent="-342900">
              <a:lnSpc>
                <a:spcPct val="100000"/>
              </a:lnSpc>
              <a:spcBef>
                <a:spcPts val="1440"/>
              </a:spcBef>
              <a:buChar char="-"/>
              <a:tabLst>
                <a:tab pos="405765" algn="l"/>
                <a:tab pos="40640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BN</a:t>
            </a:r>
            <a:r>
              <a:rPr sz="2400" spc="3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COPD</a:t>
            </a:r>
            <a:r>
              <a:rPr sz="2400" spc="3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suy</a:t>
            </a:r>
            <a:r>
              <a:rPr sz="2400" spc="34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hô</a:t>
            </a:r>
            <a:r>
              <a:rPr sz="2400" spc="34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hấp</a:t>
            </a:r>
            <a:r>
              <a:rPr sz="2400" spc="3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có</a:t>
            </a:r>
            <a:r>
              <a:rPr sz="2400" spc="3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tăng</a:t>
            </a:r>
            <a:r>
              <a:rPr sz="2400" spc="3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CO</a:t>
            </a:r>
            <a:r>
              <a:rPr sz="2400" spc="-7" baseline="-20833" dirty="0">
                <a:latin typeface="Microsoft Sans Serif"/>
                <a:cs typeface="Microsoft Sans Serif"/>
              </a:rPr>
              <a:t>2</a:t>
            </a:r>
            <a:r>
              <a:rPr sz="2400" spc="195" baseline="-20833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mạn</a:t>
            </a:r>
            <a:r>
              <a:rPr sz="2400" spc="330" dirty="0">
                <a:latin typeface="Microsoft Sans Serif"/>
                <a:cs typeface="Microsoft Sans Serif"/>
              </a:rPr>
              <a:t> </a:t>
            </a:r>
            <a:r>
              <a:rPr sz="2400" spc="25" dirty="0">
                <a:latin typeface="Microsoft Sans Serif"/>
                <a:cs typeface="Microsoft Sans Serif"/>
              </a:rPr>
              <a:t>tính</a:t>
            </a:r>
            <a:r>
              <a:rPr sz="2400" spc="3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(PaCO</a:t>
            </a:r>
            <a:r>
              <a:rPr sz="2400" spc="-7" baseline="-20833" dirty="0">
                <a:latin typeface="Microsoft Sans Serif"/>
                <a:cs typeface="Microsoft Sans Serif"/>
              </a:rPr>
              <a:t>2</a:t>
            </a:r>
            <a:r>
              <a:rPr sz="2400" spc="839" baseline="-20833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lúc</a:t>
            </a:r>
            <a:endParaRPr sz="2400">
              <a:latin typeface="Microsoft Sans Serif"/>
              <a:cs typeface="Microsoft Sans Serif"/>
            </a:endParaRPr>
          </a:p>
          <a:p>
            <a:pPr marL="406400">
              <a:lnSpc>
                <a:spcPct val="100000"/>
              </a:lnSpc>
              <a:spcBef>
                <a:spcPts val="1440"/>
              </a:spcBef>
            </a:pPr>
            <a:r>
              <a:rPr sz="2400" spc="-10" dirty="0">
                <a:latin typeface="Microsoft Sans Serif"/>
                <a:cs typeface="Microsoft Sans Serif"/>
              </a:rPr>
              <a:t>nghỉ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&gt;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45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mmHg;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2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-4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tuần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sau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75" dirty="0">
                <a:latin typeface="Microsoft Sans Serif"/>
                <a:cs typeface="Microsoft Sans Serif"/>
              </a:rPr>
              <a:t>đợt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cấp)</a:t>
            </a:r>
            <a:endParaRPr sz="2400">
              <a:latin typeface="Microsoft Sans Serif"/>
              <a:cs typeface="Microsoft Sans Serif"/>
            </a:endParaRPr>
          </a:p>
          <a:p>
            <a:pPr marL="406400" marR="68580" indent="-342900">
              <a:lnSpc>
                <a:spcPts val="4320"/>
              </a:lnSpc>
              <a:spcBef>
                <a:spcPts val="185"/>
              </a:spcBef>
              <a:buChar char="-"/>
              <a:tabLst>
                <a:tab pos="405765" algn="l"/>
                <a:tab pos="406400" algn="l"/>
              </a:tabLst>
            </a:pPr>
            <a:r>
              <a:rPr sz="2400" dirty="0">
                <a:latin typeface="Microsoft Sans Serif"/>
                <a:cs typeface="Microsoft Sans Serif"/>
              </a:rPr>
              <a:t>Bệnh</a:t>
            </a:r>
            <a:r>
              <a:rPr sz="2400" spc="10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nhân</a:t>
            </a:r>
            <a:r>
              <a:rPr sz="2400" spc="1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COPD</a:t>
            </a:r>
            <a:r>
              <a:rPr sz="2400" spc="10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có</a:t>
            </a:r>
            <a:r>
              <a:rPr sz="2400" spc="114" dirty="0">
                <a:latin typeface="Microsoft Sans Serif"/>
                <a:cs typeface="Microsoft Sans Serif"/>
              </a:rPr>
              <a:t> </a:t>
            </a:r>
            <a:r>
              <a:rPr sz="2400" spc="50" dirty="0">
                <a:latin typeface="Microsoft Sans Serif"/>
                <a:cs typeface="Microsoft Sans Serif"/>
              </a:rPr>
              <a:t>ngừng</a:t>
            </a:r>
            <a:r>
              <a:rPr sz="2400" spc="110" dirty="0">
                <a:latin typeface="Microsoft Sans Serif"/>
                <a:cs typeface="Microsoft Sans Serif"/>
              </a:rPr>
              <a:t> </a:t>
            </a:r>
            <a:r>
              <a:rPr sz="2400" spc="75" dirty="0">
                <a:latin typeface="Microsoft Sans Serif"/>
                <a:cs typeface="Microsoft Sans Serif"/>
              </a:rPr>
              <a:t>thở</a:t>
            </a:r>
            <a:r>
              <a:rPr sz="2400" spc="1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khi</a:t>
            </a:r>
            <a:r>
              <a:rPr sz="2400" spc="1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ngủ</a:t>
            </a:r>
            <a:r>
              <a:rPr sz="2400" spc="1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(chồng</a:t>
            </a:r>
            <a:r>
              <a:rPr sz="2400" spc="1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lấp</a:t>
            </a:r>
            <a:r>
              <a:rPr sz="2400" spc="1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COPD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và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50" dirty="0">
                <a:latin typeface="Microsoft Sans Serif"/>
                <a:cs typeface="Microsoft Sans Serif"/>
              </a:rPr>
              <a:t>ngừng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75" dirty="0">
                <a:latin typeface="Microsoft Sans Serif"/>
                <a:cs typeface="Microsoft Sans Serif"/>
              </a:rPr>
              <a:t>thở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khi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ngủ)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0670" y="6200343"/>
            <a:ext cx="60172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Am</a:t>
            </a:r>
            <a:r>
              <a:rPr sz="14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Respir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Crit Care 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Med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Vol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 202,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Iss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4,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pp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e74–e87,</a:t>
            </a: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2020,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GOLD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2022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3339" y="357073"/>
            <a:ext cx="39350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CHỦNG</a:t>
            </a:r>
            <a:r>
              <a:rPr sz="4400" spc="-100" dirty="0"/>
              <a:t> </a:t>
            </a:r>
            <a:r>
              <a:rPr sz="4400" spc="-5" dirty="0"/>
              <a:t>NGỪA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12140" y="1175892"/>
            <a:ext cx="7170420" cy="441642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54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C</a:t>
            </a:r>
            <a:r>
              <a:rPr sz="2400" spc="-5" dirty="0">
                <a:latin typeface="Calibri"/>
                <a:cs typeface="Calibri"/>
              </a:rPr>
              <a:t>úm: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lần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/năm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44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P</a:t>
            </a:r>
            <a:r>
              <a:rPr sz="2400" spc="-5" dirty="0">
                <a:latin typeface="Calibri"/>
                <a:cs typeface="Calibri"/>
              </a:rPr>
              <a:t>hế</a:t>
            </a:r>
            <a:r>
              <a:rPr sz="2400" spc="-10" dirty="0">
                <a:latin typeface="Calibri"/>
                <a:cs typeface="Calibri"/>
              </a:rPr>
              <a:t> cầu PPSV23: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giảm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viêm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phổi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ở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≤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65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tuổi,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FEV1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Calibri"/>
                <a:cs typeface="Calibri"/>
              </a:rPr>
              <a:t>&lt;40%,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bệnh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đồng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mắc</a:t>
            </a:r>
            <a:endParaRPr sz="2400">
              <a:latin typeface="Calibri"/>
              <a:cs typeface="Calibri"/>
            </a:endParaRPr>
          </a:p>
          <a:p>
            <a:pPr marL="355600" marR="5080" indent="-343535">
              <a:lnSpc>
                <a:spcPts val="4320"/>
              </a:lnSpc>
              <a:spcBef>
                <a:spcPts val="38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P</a:t>
            </a:r>
            <a:r>
              <a:rPr sz="2400" spc="-5" dirty="0">
                <a:latin typeface="Calibri"/>
                <a:cs typeface="Calibri"/>
              </a:rPr>
              <a:t>hế</a:t>
            </a:r>
            <a:r>
              <a:rPr sz="2400" spc="-10" dirty="0">
                <a:latin typeface="Calibri"/>
                <a:cs typeface="Calibri"/>
              </a:rPr>
              <a:t> cầu </a:t>
            </a:r>
            <a:r>
              <a:rPr sz="2400" spc="-5" dirty="0">
                <a:latin typeface="Calibri"/>
                <a:cs typeface="Calibri"/>
              </a:rPr>
              <a:t>PCV13: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giảm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nhiễm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khuẩn</a:t>
            </a:r>
            <a:r>
              <a:rPr sz="2400" spc="-5" dirty="0">
                <a:latin typeface="Calibri"/>
                <a:cs typeface="Calibri"/>
              </a:rPr>
              <a:t> huyết,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phế</a:t>
            </a:r>
            <a:r>
              <a:rPr sz="2400" spc="-10" dirty="0">
                <a:latin typeface="Calibri"/>
                <a:cs typeface="Calibri"/>
              </a:rPr>
              <a:t> cầu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xâm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lấn</a:t>
            </a:r>
            <a:r>
              <a:rPr sz="2400" spc="-5" dirty="0">
                <a:latin typeface="Calibri"/>
                <a:cs typeface="Calibri"/>
              </a:rPr>
              <a:t> nặng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ở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≥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65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tuổi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05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H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gà/uốn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ván/bạch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hầu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(Tdap)</a:t>
            </a:r>
            <a:endParaRPr sz="24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Covid</a:t>
            </a:r>
            <a:r>
              <a:rPr sz="2400" spc="-5" dirty="0">
                <a:latin typeface="Microsoft Sans Serif"/>
                <a:cs typeface="Microsoft Sans Serif"/>
              </a:rPr>
              <a:t>-19</a:t>
            </a:r>
            <a:endParaRPr sz="24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144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Kháng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thể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75" dirty="0">
                <a:latin typeface="Microsoft Sans Serif"/>
                <a:cs typeface="Microsoft Sans Serif"/>
              </a:rPr>
              <a:t>đơn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dòng: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Evusheld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4994" y="6273800"/>
            <a:ext cx="65913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Khuyến</a:t>
            </a:r>
            <a:r>
              <a:rPr sz="1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cáo</a:t>
            </a:r>
            <a:r>
              <a:rPr sz="1400" b="1" spc="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của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GOLD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2022,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CDC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Mỹ,</a:t>
            </a:r>
            <a:r>
              <a:rPr sz="1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Hội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học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dự phòng,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Tổng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hội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học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VN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037" y="472185"/>
            <a:ext cx="87922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TẬP</a:t>
            </a:r>
            <a:r>
              <a:rPr sz="3000" spc="-70" dirty="0"/>
              <a:t> </a:t>
            </a:r>
            <a:r>
              <a:rPr sz="3000" dirty="0"/>
              <a:t>PHỤC</a:t>
            </a:r>
            <a:r>
              <a:rPr sz="3000" spc="-30" dirty="0"/>
              <a:t> </a:t>
            </a:r>
            <a:r>
              <a:rPr sz="3000" spc="-5" dirty="0"/>
              <a:t>HỒI</a:t>
            </a:r>
            <a:r>
              <a:rPr sz="3000" dirty="0"/>
              <a:t> CHỨC</a:t>
            </a:r>
            <a:r>
              <a:rPr sz="3000" spc="-20" dirty="0"/>
              <a:t> </a:t>
            </a:r>
            <a:r>
              <a:rPr sz="3000" spc="-5" dirty="0"/>
              <a:t>NĂNG</a:t>
            </a:r>
            <a:r>
              <a:rPr sz="3000" spc="-25" dirty="0"/>
              <a:t> </a:t>
            </a:r>
            <a:r>
              <a:rPr sz="3000" spc="-5" dirty="0"/>
              <a:t>HÔ</a:t>
            </a:r>
            <a:r>
              <a:rPr sz="3000" spc="-10" dirty="0"/>
              <a:t> </a:t>
            </a:r>
            <a:r>
              <a:rPr sz="3000" dirty="0"/>
              <a:t>HẤP</a:t>
            </a:r>
            <a:r>
              <a:rPr sz="3000" spc="-75" dirty="0"/>
              <a:t> </a:t>
            </a:r>
            <a:r>
              <a:rPr sz="3000" spc="-5" dirty="0"/>
              <a:t>(PHCNHH)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83540" y="1478025"/>
            <a:ext cx="8454390" cy="3982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b="1" spc="-5" dirty="0">
                <a:latin typeface="Arial"/>
                <a:cs typeface="Arial"/>
              </a:rPr>
              <a:t>PHCNHH</a:t>
            </a:r>
            <a:r>
              <a:rPr sz="2200" b="1" spc="260" dirty="0">
                <a:latin typeface="Arial"/>
                <a:cs typeface="Arial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cải</a:t>
            </a:r>
            <a:r>
              <a:rPr sz="2200" spc="31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thiện</a:t>
            </a:r>
            <a:r>
              <a:rPr sz="2200" spc="29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khả</a:t>
            </a:r>
            <a:r>
              <a:rPr sz="2200" spc="30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năng</a:t>
            </a:r>
            <a:r>
              <a:rPr sz="2200" spc="30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gắng</a:t>
            </a:r>
            <a:r>
              <a:rPr sz="2200" spc="305" dirty="0">
                <a:latin typeface="Microsoft Sans Serif"/>
                <a:cs typeface="Microsoft Sans Serif"/>
              </a:rPr>
              <a:t> </a:t>
            </a:r>
            <a:r>
              <a:rPr sz="2200" spc="80" dirty="0">
                <a:latin typeface="Microsoft Sans Serif"/>
                <a:cs typeface="Microsoft Sans Serif"/>
              </a:rPr>
              <a:t>sức</a:t>
            </a:r>
            <a:r>
              <a:rPr sz="2200" spc="30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và</a:t>
            </a:r>
            <a:r>
              <a:rPr sz="2200" spc="30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cải</a:t>
            </a:r>
            <a:r>
              <a:rPr sz="2200" spc="29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thiện</a:t>
            </a:r>
            <a:r>
              <a:rPr sz="2200" spc="31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chất</a:t>
            </a:r>
            <a:r>
              <a:rPr sz="2200" spc="295" dirty="0">
                <a:latin typeface="Microsoft Sans Serif"/>
                <a:cs typeface="Microsoft Sans Serif"/>
              </a:rPr>
              <a:t> </a:t>
            </a:r>
            <a:r>
              <a:rPr sz="2200" spc="85" dirty="0">
                <a:latin typeface="Microsoft Sans Serif"/>
                <a:cs typeface="Microsoft Sans Serif"/>
              </a:rPr>
              <a:t>lượng</a:t>
            </a:r>
            <a:endParaRPr sz="22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  <a:spcBef>
                <a:spcPts val="1850"/>
              </a:spcBef>
            </a:pPr>
            <a:r>
              <a:rPr sz="2200" spc="-5" dirty="0">
                <a:latin typeface="Microsoft Sans Serif"/>
                <a:cs typeface="Microsoft Sans Serif"/>
              </a:rPr>
              <a:t>cuộc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sống,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giảm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80" dirty="0">
                <a:latin typeface="Microsoft Sans Serif"/>
                <a:cs typeface="Microsoft Sans Serif"/>
              </a:rPr>
              <a:t>mức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độ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khó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70" dirty="0">
                <a:latin typeface="Microsoft Sans Serif"/>
                <a:cs typeface="Microsoft Sans Serif"/>
              </a:rPr>
              <a:t>thở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của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BN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COPD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1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200" spc="60" dirty="0">
                <a:latin typeface="Microsoft Sans Serif"/>
                <a:cs typeface="Microsoft Sans Serif"/>
              </a:rPr>
              <a:t>Thực</a:t>
            </a:r>
            <a:r>
              <a:rPr sz="2200" spc="17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hiện</a:t>
            </a:r>
            <a:r>
              <a:rPr sz="2200" spc="18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bài</a:t>
            </a:r>
            <a:r>
              <a:rPr sz="2200" spc="18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tập</a:t>
            </a:r>
            <a:r>
              <a:rPr sz="2200" spc="18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thể</a:t>
            </a:r>
            <a:r>
              <a:rPr sz="2200" spc="175" dirty="0">
                <a:latin typeface="Microsoft Sans Serif"/>
                <a:cs typeface="Microsoft Sans Serif"/>
              </a:rPr>
              <a:t> </a:t>
            </a:r>
            <a:r>
              <a:rPr sz="2200" spc="60" dirty="0">
                <a:latin typeface="Microsoft Sans Serif"/>
                <a:cs typeface="Microsoft Sans Serif"/>
              </a:rPr>
              <a:t>lực,</a:t>
            </a:r>
            <a:r>
              <a:rPr sz="2200" spc="180" dirty="0">
                <a:latin typeface="Microsoft Sans Serif"/>
                <a:cs typeface="Microsoft Sans Serif"/>
              </a:rPr>
              <a:t> </a:t>
            </a:r>
            <a:r>
              <a:rPr sz="2200" spc="120" dirty="0">
                <a:latin typeface="Microsoft Sans Serif"/>
                <a:cs typeface="Microsoft Sans Serif"/>
              </a:rPr>
              <a:t>từ</a:t>
            </a:r>
            <a:r>
              <a:rPr sz="2200" spc="175" dirty="0">
                <a:latin typeface="Microsoft Sans Serif"/>
                <a:cs typeface="Microsoft Sans Serif"/>
              </a:rPr>
              <a:t> </a:t>
            </a:r>
            <a:r>
              <a:rPr sz="2200" spc="65" dirty="0">
                <a:latin typeface="Microsoft Sans Serif"/>
                <a:cs typeface="Microsoft Sans Serif"/>
              </a:rPr>
              <a:t>đơn</a:t>
            </a:r>
            <a:r>
              <a:rPr sz="2200" spc="18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giản</a:t>
            </a:r>
            <a:r>
              <a:rPr sz="2200" spc="18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đến</a:t>
            </a:r>
            <a:r>
              <a:rPr sz="2200" spc="17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các</a:t>
            </a:r>
            <a:r>
              <a:rPr sz="2200" spc="18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động</a:t>
            </a:r>
            <a:r>
              <a:rPr sz="2200" spc="18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tác</a:t>
            </a:r>
            <a:r>
              <a:rPr sz="2200" spc="17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đòi</a:t>
            </a:r>
            <a:r>
              <a:rPr sz="2200" spc="18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hỏi</a:t>
            </a:r>
            <a:endParaRPr sz="22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  <a:spcBef>
                <a:spcPts val="1850"/>
              </a:spcBef>
            </a:pPr>
            <a:r>
              <a:rPr sz="2200" dirty="0">
                <a:latin typeface="Microsoft Sans Serif"/>
                <a:cs typeface="Microsoft Sans Serif"/>
              </a:rPr>
              <a:t>kỹ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thuật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(ho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có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điều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khiển,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tập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70" dirty="0">
                <a:latin typeface="Microsoft Sans Serif"/>
                <a:cs typeface="Microsoft Sans Serif"/>
              </a:rPr>
              <a:t>thở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105" dirty="0">
                <a:latin typeface="Microsoft Sans Serif"/>
                <a:cs typeface="Microsoft Sans Serif"/>
              </a:rPr>
              <a:t>cơ</a:t>
            </a:r>
            <a:r>
              <a:rPr sz="2200" spc="10" dirty="0">
                <a:latin typeface="Microsoft Sans Serif"/>
                <a:cs typeface="Microsoft Sans Serif"/>
              </a:rPr>
              <a:t> </a:t>
            </a:r>
            <a:r>
              <a:rPr sz="2200" spc="135" dirty="0">
                <a:latin typeface="Microsoft Sans Serif"/>
                <a:cs typeface="Microsoft Sans Serif"/>
              </a:rPr>
              <a:t>hoành…)</a:t>
            </a:r>
            <a:endParaRPr sz="2200">
              <a:latin typeface="Microsoft Sans Serif"/>
              <a:cs typeface="Microsoft Sans Serif"/>
            </a:endParaRPr>
          </a:p>
          <a:p>
            <a:pPr marL="355600" marR="7620" indent="-342900">
              <a:lnSpc>
                <a:spcPct val="170000"/>
              </a:lnSpc>
              <a:spcBef>
                <a:spcPts val="530"/>
              </a:spcBef>
              <a:buFont typeface="Wingdings"/>
              <a:buChar char=""/>
              <a:tabLst>
                <a:tab pos="355600" algn="l"/>
                <a:tab pos="1522730" algn="l"/>
                <a:tab pos="2213610" algn="l"/>
                <a:tab pos="3536315" algn="l"/>
                <a:tab pos="4288155" algn="l"/>
                <a:tab pos="5165725" algn="l"/>
                <a:tab pos="5824855" algn="l"/>
                <a:tab pos="6406515" algn="l"/>
                <a:tab pos="7050405" algn="l"/>
                <a:tab pos="7738745" algn="l"/>
              </a:tabLst>
            </a:pPr>
            <a:r>
              <a:rPr sz="2200" spc="75" dirty="0">
                <a:latin typeface="Microsoft Sans Serif"/>
                <a:cs typeface="Microsoft Sans Serif"/>
              </a:rPr>
              <a:t>Ch</a:t>
            </a:r>
            <a:r>
              <a:rPr sz="2200" spc="80" dirty="0">
                <a:latin typeface="Microsoft Sans Serif"/>
                <a:cs typeface="Microsoft Sans Serif"/>
              </a:rPr>
              <a:t>ư</a:t>
            </a:r>
            <a:r>
              <a:rPr sz="2200" spc="105" dirty="0">
                <a:latin typeface="Microsoft Sans Serif"/>
                <a:cs typeface="Microsoft Sans Serif"/>
              </a:rPr>
              <a:t>ơn</a:t>
            </a:r>
            <a:r>
              <a:rPr sz="2200" spc="-5" dirty="0">
                <a:latin typeface="Microsoft Sans Serif"/>
                <a:cs typeface="Microsoft Sans Serif"/>
              </a:rPr>
              <a:t>g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5" dirty="0">
                <a:latin typeface="Microsoft Sans Serif"/>
                <a:cs typeface="Microsoft Sans Serif"/>
              </a:rPr>
              <a:t>tr</a:t>
            </a:r>
            <a:r>
              <a:rPr sz="2200" spc="120" dirty="0">
                <a:latin typeface="Microsoft Sans Serif"/>
                <a:cs typeface="Microsoft Sans Serif"/>
              </a:rPr>
              <a:t>ì</a:t>
            </a:r>
            <a:r>
              <a:rPr sz="2200" spc="-5" dirty="0">
                <a:latin typeface="Microsoft Sans Serif"/>
                <a:cs typeface="Microsoft Sans Serif"/>
              </a:rPr>
              <a:t>nh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b="1" spc="-5" dirty="0">
                <a:latin typeface="Arial"/>
                <a:cs typeface="Arial"/>
              </a:rPr>
              <a:t>PHCNHH</a:t>
            </a:r>
            <a:r>
              <a:rPr sz="2200" b="1" dirty="0">
                <a:latin typeface="Arial"/>
                <a:cs typeface="Arial"/>
              </a:rPr>
              <a:t>	</a:t>
            </a:r>
            <a:r>
              <a:rPr sz="2200" spc="-5" dirty="0">
                <a:latin typeface="Microsoft Sans Serif"/>
                <a:cs typeface="Microsoft Sans Serif"/>
              </a:rPr>
              <a:t>h</a:t>
            </a:r>
            <a:r>
              <a:rPr sz="2200" dirty="0">
                <a:latin typeface="Microsoft Sans Serif"/>
                <a:cs typeface="Microsoft Sans Serif"/>
              </a:rPr>
              <a:t>o</a:t>
            </a:r>
            <a:r>
              <a:rPr sz="2200" spc="-5" dirty="0">
                <a:latin typeface="Microsoft Sans Serif"/>
                <a:cs typeface="Microsoft Sans Serif"/>
              </a:rPr>
              <a:t>àn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5" dirty="0">
                <a:latin typeface="Microsoft Sans Serif"/>
                <a:cs typeface="Microsoft Sans Serif"/>
              </a:rPr>
              <a:t>c</a:t>
            </a:r>
            <a:r>
              <a:rPr sz="2200" dirty="0">
                <a:latin typeface="Microsoft Sans Serif"/>
                <a:cs typeface="Microsoft Sans Serif"/>
              </a:rPr>
              <a:t>hỉ</a:t>
            </a:r>
            <a:r>
              <a:rPr sz="2200" spc="-10" dirty="0">
                <a:latin typeface="Microsoft Sans Serif"/>
                <a:cs typeface="Microsoft Sans Serif"/>
              </a:rPr>
              <a:t>n</a:t>
            </a:r>
            <a:r>
              <a:rPr sz="2200" dirty="0">
                <a:latin typeface="Microsoft Sans Serif"/>
                <a:cs typeface="Microsoft Sans Serif"/>
              </a:rPr>
              <a:t>h</a:t>
            </a:r>
            <a:r>
              <a:rPr sz="2200" spc="-5" dirty="0">
                <a:latin typeface="Microsoft Sans Serif"/>
                <a:cs typeface="Microsoft Sans Serif"/>
              </a:rPr>
              <a:t>: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5" dirty="0">
                <a:latin typeface="Microsoft Sans Serif"/>
                <a:cs typeface="Microsoft Sans Serif"/>
              </a:rPr>
              <a:t>g</a:t>
            </a:r>
            <a:r>
              <a:rPr sz="2200" dirty="0">
                <a:latin typeface="Microsoft Sans Serif"/>
                <a:cs typeface="Microsoft Sans Serif"/>
              </a:rPr>
              <a:t>i</a:t>
            </a:r>
            <a:r>
              <a:rPr sz="2200" spc="-5" dirty="0">
                <a:latin typeface="Microsoft Sans Serif"/>
                <a:cs typeface="Microsoft Sans Serif"/>
              </a:rPr>
              <a:t>áo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d</a:t>
            </a:r>
            <a:r>
              <a:rPr sz="2200" spc="10" dirty="0">
                <a:latin typeface="Microsoft Sans Serif"/>
                <a:cs typeface="Microsoft Sans Serif"/>
              </a:rPr>
              <a:t>ụ</a:t>
            </a:r>
            <a:r>
              <a:rPr sz="2200" spc="-5" dirty="0">
                <a:latin typeface="Microsoft Sans Serif"/>
                <a:cs typeface="Microsoft Sans Serif"/>
              </a:rPr>
              <a:t>c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5" dirty="0">
                <a:latin typeface="Microsoft Sans Serif"/>
                <a:cs typeface="Microsoft Sans Serif"/>
              </a:rPr>
              <a:t>k</a:t>
            </a:r>
            <a:r>
              <a:rPr sz="2200" dirty="0">
                <a:latin typeface="Microsoft Sans Serif"/>
                <a:cs typeface="Microsoft Sans Serif"/>
              </a:rPr>
              <a:t>i</a:t>
            </a:r>
            <a:r>
              <a:rPr sz="2200" spc="-10" dirty="0">
                <a:latin typeface="Microsoft Sans Serif"/>
                <a:cs typeface="Microsoft Sans Serif"/>
              </a:rPr>
              <a:t>ế</a:t>
            </a:r>
            <a:r>
              <a:rPr sz="2200" spc="-5" dirty="0">
                <a:latin typeface="Microsoft Sans Serif"/>
                <a:cs typeface="Microsoft Sans Serif"/>
              </a:rPr>
              <a:t>n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70" dirty="0">
                <a:latin typeface="Microsoft Sans Serif"/>
                <a:cs typeface="Microsoft Sans Serif"/>
              </a:rPr>
              <a:t>th</a:t>
            </a:r>
            <a:r>
              <a:rPr sz="2200" spc="100" dirty="0">
                <a:latin typeface="Microsoft Sans Serif"/>
                <a:cs typeface="Microsoft Sans Serif"/>
              </a:rPr>
              <a:t>ứ</a:t>
            </a:r>
            <a:r>
              <a:rPr sz="2200" spc="-5" dirty="0">
                <a:latin typeface="Microsoft Sans Serif"/>
                <a:cs typeface="Microsoft Sans Serif"/>
              </a:rPr>
              <a:t>c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5" dirty="0">
                <a:latin typeface="Microsoft Sans Serif"/>
                <a:cs typeface="Microsoft Sans Serif"/>
              </a:rPr>
              <a:t>bệnh,  các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bài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tập</a:t>
            </a:r>
            <a:r>
              <a:rPr sz="2200" spc="4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thể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75" dirty="0">
                <a:latin typeface="Microsoft Sans Serif"/>
                <a:cs typeface="Microsoft Sans Serif"/>
              </a:rPr>
              <a:t>lực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và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90" dirty="0">
                <a:latin typeface="Microsoft Sans Serif"/>
                <a:cs typeface="Microsoft Sans Serif"/>
              </a:rPr>
              <a:t>hướng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dẫn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dinh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90" dirty="0">
                <a:latin typeface="Microsoft Sans Serif"/>
                <a:cs typeface="Microsoft Sans Serif"/>
              </a:rPr>
              <a:t>dưỡng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65" dirty="0">
                <a:latin typeface="Microsoft Sans Serif"/>
                <a:cs typeface="Microsoft Sans Serif"/>
              </a:rPr>
              <a:t>hợp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lý.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1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200" dirty="0">
                <a:latin typeface="Microsoft Sans Serif"/>
                <a:cs typeface="Microsoft Sans Serif"/>
              </a:rPr>
              <a:t>Tập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thể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dục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đều-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Duy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35" dirty="0">
                <a:latin typeface="Microsoft Sans Serif"/>
                <a:cs typeface="Microsoft Sans Serif"/>
              </a:rPr>
              <a:t>trì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hoạt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động</a:t>
            </a:r>
            <a:endParaRPr sz="22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5922" y="5705855"/>
            <a:ext cx="4941711" cy="106351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441" y="1404873"/>
            <a:ext cx="3935729" cy="1903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8960" indent="-55626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568325" algn="l"/>
                <a:tab pos="56896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PT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giảm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thể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30" dirty="0">
                <a:latin typeface="Microsoft Sans Serif"/>
                <a:cs typeface="Microsoft Sans Serif"/>
              </a:rPr>
              <a:t>tích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phổi</a:t>
            </a:r>
            <a:endParaRPr sz="2800">
              <a:latin typeface="Microsoft Sans Serif"/>
              <a:cs typeface="Microsoft Sans Serif"/>
            </a:endParaRPr>
          </a:p>
          <a:p>
            <a:pPr marL="568960" indent="-556260">
              <a:lnSpc>
                <a:spcPct val="100000"/>
              </a:lnSpc>
              <a:spcBef>
                <a:spcPts val="2355"/>
              </a:spcBef>
              <a:buFont typeface="Wingdings"/>
              <a:buChar char=""/>
              <a:tabLst>
                <a:tab pos="568325" algn="l"/>
                <a:tab pos="568960" algn="l"/>
              </a:tabLst>
            </a:pPr>
            <a:r>
              <a:rPr sz="2800" spc="-10" dirty="0">
                <a:latin typeface="Microsoft Sans Serif"/>
                <a:cs typeface="Microsoft Sans Serif"/>
              </a:rPr>
              <a:t>Cắt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bóng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45" dirty="0">
                <a:latin typeface="Microsoft Sans Serif"/>
                <a:cs typeface="Microsoft Sans Serif"/>
              </a:rPr>
              <a:t>khí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phổi</a:t>
            </a:r>
            <a:endParaRPr sz="2800">
              <a:latin typeface="Microsoft Sans Serif"/>
              <a:cs typeface="Microsoft Sans Serif"/>
            </a:endParaRPr>
          </a:p>
          <a:p>
            <a:pPr marL="568960" indent="-556260">
              <a:lnSpc>
                <a:spcPct val="100000"/>
              </a:lnSpc>
              <a:spcBef>
                <a:spcPts val="2350"/>
              </a:spcBef>
              <a:buFont typeface="Wingdings"/>
              <a:buChar char=""/>
              <a:tabLst>
                <a:tab pos="568325" algn="l"/>
                <a:tab pos="568960" algn="l"/>
              </a:tabLst>
            </a:pPr>
            <a:r>
              <a:rPr sz="2800" spc="-10" dirty="0">
                <a:latin typeface="Microsoft Sans Serif"/>
                <a:cs typeface="Microsoft Sans Serif"/>
              </a:rPr>
              <a:t>Đặt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van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một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chiều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091" y="3884675"/>
            <a:ext cx="5131308" cy="297332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1143000"/>
            <a:ext cx="3124200" cy="571499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10080" y="249123"/>
            <a:ext cx="6478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CAN</a:t>
            </a:r>
            <a:r>
              <a:rPr spc="-15" dirty="0"/>
              <a:t> </a:t>
            </a:r>
            <a:r>
              <a:rPr dirty="0"/>
              <a:t>THIỆP</a:t>
            </a:r>
            <a:r>
              <a:rPr spc="-75" dirty="0"/>
              <a:t> </a:t>
            </a:r>
            <a:r>
              <a:rPr dirty="0"/>
              <a:t>GIẢM</a:t>
            </a:r>
            <a:r>
              <a:rPr spc="-45" dirty="0"/>
              <a:t> </a:t>
            </a:r>
            <a:r>
              <a:rPr dirty="0"/>
              <a:t>THỂ</a:t>
            </a:r>
            <a:r>
              <a:rPr spc="-5" dirty="0"/>
              <a:t> </a:t>
            </a:r>
            <a:r>
              <a:rPr dirty="0"/>
              <a:t>TÍCH</a:t>
            </a:r>
            <a:r>
              <a:rPr spc="-20" dirty="0"/>
              <a:t> </a:t>
            </a:r>
            <a:r>
              <a:rPr dirty="0"/>
              <a:t>PHỔI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5255" y="650189"/>
            <a:ext cx="63938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ĐIỀU</a:t>
            </a:r>
            <a:r>
              <a:rPr spc="-35" dirty="0"/>
              <a:t> </a:t>
            </a:r>
            <a:r>
              <a:rPr dirty="0"/>
              <a:t>TRỊ</a:t>
            </a:r>
            <a:r>
              <a:rPr spc="-10" dirty="0"/>
              <a:t> </a:t>
            </a:r>
            <a:r>
              <a:rPr dirty="0"/>
              <a:t>CÁC</a:t>
            </a:r>
            <a:r>
              <a:rPr spc="-40" dirty="0"/>
              <a:t> </a:t>
            </a:r>
            <a:r>
              <a:rPr dirty="0"/>
              <a:t>BỆNH</a:t>
            </a:r>
            <a:r>
              <a:rPr spc="-25" dirty="0"/>
              <a:t> </a:t>
            </a:r>
            <a:r>
              <a:rPr dirty="0"/>
              <a:t>ĐỒNG</a:t>
            </a:r>
            <a:r>
              <a:rPr spc="-40" dirty="0"/>
              <a:t> </a:t>
            </a:r>
            <a:r>
              <a:rPr dirty="0"/>
              <a:t>MẮC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6471" y="2239248"/>
            <a:ext cx="5128355" cy="31315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5201553"/>
            <a:ext cx="2352675" cy="60960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350" spc="-10" dirty="0">
                <a:latin typeface="Calibri"/>
                <a:cs typeface="Calibri"/>
              </a:rPr>
              <a:t>https://</a:t>
            </a:r>
            <a:r>
              <a:rPr sz="1350" spc="-10" dirty="0">
                <a:latin typeface="Calibri"/>
                <a:cs typeface="Calibri"/>
                <a:hlinkClick r:id="rId3"/>
              </a:rPr>
              <a:t>www.ruralhealthinfo.org/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solidFill>
                  <a:srgbClr val="282222"/>
                </a:solidFill>
                <a:latin typeface="Calibri"/>
                <a:cs typeface="Calibri"/>
              </a:rPr>
              <a:t>Eur</a:t>
            </a:r>
            <a:r>
              <a:rPr sz="1200" spc="-25" dirty="0">
                <a:solidFill>
                  <a:srgbClr val="28222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82222"/>
                </a:solidFill>
                <a:latin typeface="Calibri"/>
                <a:cs typeface="Calibri"/>
              </a:rPr>
              <a:t>Respir </a:t>
            </a:r>
            <a:r>
              <a:rPr sz="1200" dirty="0">
                <a:solidFill>
                  <a:srgbClr val="282222"/>
                </a:solidFill>
                <a:latin typeface="Calibri"/>
                <a:cs typeface="Calibri"/>
              </a:rPr>
              <a:t>J</a:t>
            </a:r>
            <a:r>
              <a:rPr sz="1200" spc="-5" dirty="0">
                <a:solidFill>
                  <a:srgbClr val="28222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82222"/>
                </a:solidFill>
                <a:latin typeface="Calibri"/>
                <a:cs typeface="Calibri"/>
              </a:rPr>
              <a:t>2009;</a:t>
            </a:r>
            <a:r>
              <a:rPr sz="1200" spc="-5" dirty="0">
                <a:solidFill>
                  <a:srgbClr val="28222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82222"/>
                </a:solidFill>
                <a:latin typeface="Calibri"/>
                <a:cs typeface="Calibri"/>
              </a:rPr>
              <a:t>33:</a:t>
            </a:r>
            <a:r>
              <a:rPr sz="1200" spc="-10" dirty="0">
                <a:solidFill>
                  <a:srgbClr val="28222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82222"/>
                </a:solidFill>
                <a:latin typeface="Calibri"/>
                <a:cs typeface="Calibri"/>
              </a:rPr>
              <a:t>1165–1185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485" y="1779473"/>
            <a:ext cx="432816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Bệnh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lý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tim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mạch: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2,5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lần</a:t>
            </a:r>
            <a:endParaRPr sz="18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Microsoft Sans Serif"/>
                <a:cs typeface="Microsoft Sans Serif"/>
              </a:rPr>
              <a:t>ĐTĐ: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10-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19%</a:t>
            </a:r>
            <a:endParaRPr sz="18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Rối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loan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chuyển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hoá: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20-50%</a:t>
            </a:r>
            <a:endParaRPr sz="18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Ung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65" dirty="0">
                <a:latin typeface="Microsoft Sans Serif"/>
                <a:cs typeface="Microsoft Sans Serif"/>
              </a:rPr>
              <a:t>thư</a:t>
            </a:r>
            <a:r>
              <a:rPr sz="1800" spc="-10" dirty="0">
                <a:latin typeface="Microsoft Sans Serif"/>
                <a:cs typeface="Microsoft Sans Serif"/>
              </a:rPr>
              <a:t> phổi: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2-4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lần</a:t>
            </a:r>
            <a:endParaRPr sz="18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Nguy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85" dirty="0">
                <a:latin typeface="Microsoft Sans Serif"/>
                <a:cs typeface="Microsoft Sans Serif"/>
              </a:rPr>
              <a:t>cơ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cao: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Loãng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55" dirty="0">
                <a:latin typeface="Microsoft Sans Serif"/>
                <a:cs typeface="Microsoft Sans Serif"/>
              </a:rPr>
              <a:t>xương,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gãy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65" dirty="0">
                <a:latin typeface="Microsoft Sans Serif"/>
                <a:cs typeface="Microsoft Sans Serif"/>
              </a:rPr>
              <a:t>xương</a:t>
            </a:r>
            <a:endParaRPr sz="18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15" dirty="0">
                <a:latin typeface="Microsoft Sans Serif"/>
                <a:cs typeface="Microsoft Sans Serif"/>
              </a:rPr>
              <a:t>Trầm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cảm: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20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-60%</a:t>
            </a:r>
            <a:endParaRPr sz="18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30" dirty="0">
                <a:latin typeface="Microsoft Sans Serif"/>
                <a:cs typeface="Microsoft Sans Serif"/>
              </a:rPr>
              <a:t>Ngừng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55" dirty="0">
                <a:latin typeface="Microsoft Sans Serif"/>
                <a:cs typeface="Microsoft Sans Serif"/>
              </a:rPr>
              <a:t>thở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khi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ngủ: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10%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4777" y="1089405"/>
            <a:ext cx="28854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latin typeface="Arial"/>
                <a:cs typeface="Arial"/>
              </a:rPr>
              <a:t>Khói</a:t>
            </a:r>
            <a:r>
              <a:rPr sz="1800" b="1" spc="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thuốc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lá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(</a:t>
            </a:r>
            <a:r>
              <a:rPr sz="1800" b="1" spc="-40" dirty="0">
                <a:latin typeface="Arial"/>
                <a:cs typeface="Arial"/>
              </a:rPr>
              <a:t>v</a:t>
            </a:r>
            <a:r>
              <a:rPr sz="1800" b="1" dirty="0">
                <a:latin typeface="Arial"/>
                <a:cs typeface="Arial"/>
              </a:rPr>
              <a:t>à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những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ch</a:t>
            </a:r>
            <a:r>
              <a:rPr sz="1800" b="1" spc="-10" dirty="0">
                <a:latin typeface="Arial"/>
                <a:cs typeface="Arial"/>
              </a:rPr>
              <a:t>ấ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15" dirty="0">
                <a:latin typeface="Arial"/>
                <a:cs typeface="Arial"/>
              </a:rPr>
              <a:t>k</a:t>
            </a:r>
            <a:r>
              <a:rPr sz="1800" b="1" spc="-455" dirty="0">
                <a:latin typeface="Arial"/>
                <a:cs typeface="Arial"/>
              </a:rPr>
              <a:t>í</a:t>
            </a:r>
            <a:r>
              <a:rPr sz="1800" b="1" spc="-5" dirty="0">
                <a:latin typeface="Arial"/>
                <a:cs typeface="Arial"/>
              </a:rPr>
              <a:t>ch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20" dirty="0">
                <a:latin typeface="Arial"/>
                <a:cs typeface="Arial"/>
              </a:rPr>
              <a:t>h</a:t>
            </a:r>
            <a:r>
              <a:rPr sz="1800" b="1" spc="-440" dirty="0">
                <a:latin typeface="Arial"/>
                <a:cs typeface="Arial"/>
              </a:rPr>
              <a:t>í</a:t>
            </a:r>
            <a:r>
              <a:rPr sz="1800" b="1" spc="-5" dirty="0">
                <a:latin typeface="Arial"/>
                <a:cs typeface="Arial"/>
              </a:rPr>
              <a:t>ch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59884" y="4960746"/>
            <a:ext cx="1903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OTEA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94169" y="4888814"/>
            <a:ext cx="21329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Neutrophil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elastase</a:t>
            </a:r>
            <a:endParaRPr sz="1800">
              <a:latin typeface="Arial"/>
              <a:cs typeface="Arial"/>
            </a:endParaRPr>
          </a:p>
          <a:p>
            <a:pPr marL="12700" marR="880744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thepsi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5" dirty="0">
                <a:latin typeface="Arial"/>
                <a:cs typeface="Arial"/>
              </a:rPr>
              <a:t>s  MMPs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59635" y="2416301"/>
            <a:ext cx="3773804" cy="3680460"/>
            <a:chOff x="1659635" y="2416301"/>
            <a:chExt cx="3773804" cy="3680460"/>
          </a:xfrm>
        </p:grpSpPr>
        <p:sp>
          <p:nvSpPr>
            <p:cNvPr id="6" name="object 6"/>
            <p:cNvSpPr/>
            <p:nvPr/>
          </p:nvSpPr>
          <p:spPr>
            <a:xfrm>
              <a:off x="1659635" y="2419476"/>
              <a:ext cx="3773804" cy="3677285"/>
            </a:xfrm>
            <a:custGeom>
              <a:avLst/>
              <a:gdLst/>
              <a:ahLst/>
              <a:cxnLst/>
              <a:rect l="l" t="t" r="r" b="b"/>
              <a:pathLst>
                <a:path w="3773804" h="3677285">
                  <a:moveTo>
                    <a:pt x="1652397" y="1969897"/>
                  </a:moveTo>
                  <a:lnTo>
                    <a:pt x="1574673" y="1838833"/>
                  </a:lnTo>
                  <a:lnTo>
                    <a:pt x="1541907" y="1858137"/>
                  </a:lnTo>
                  <a:lnTo>
                    <a:pt x="1619618" y="1989328"/>
                  </a:lnTo>
                  <a:lnTo>
                    <a:pt x="1652397" y="1969897"/>
                  </a:lnTo>
                  <a:close/>
                </a:path>
                <a:path w="3773804" h="3677285">
                  <a:moveTo>
                    <a:pt x="1788287" y="2199386"/>
                  </a:moveTo>
                  <a:lnTo>
                    <a:pt x="1710690" y="2068195"/>
                  </a:lnTo>
                  <a:lnTo>
                    <a:pt x="1677797" y="2087626"/>
                  </a:lnTo>
                  <a:lnTo>
                    <a:pt x="1755521" y="2218817"/>
                  </a:lnTo>
                  <a:lnTo>
                    <a:pt x="1788287" y="2199386"/>
                  </a:lnTo>
                  <a:close/>
                </a:path>
                <a:path w="3773804" h="3677285">
                  <a:moveTo>
                    <a:pt x="1924304" y="2428748"/>
                  </a:moveTo>
                  <a:lnTo>
                    <a:pt x="1846580" y="2297684"/>
                  </a:lnTo>
                  <a:lnTo>
                    <a:pt x="1813814" y="2317115"/>
                  </a:lnTo>
                  <a:lnTo>
                    <a:pt x="1891538" y="2448179"/>
                  </a:lnTo>
                  <a:lnTo>
                    <a:pt x="1924304" y="2428748"/>
                  </a:lnTo>
                  <a:close/>
                </a:path>
                <a:path w="3773804" h="3677285">
                  <a:moveTo>
                    <a:pt x="2060194" y="2658237"/>
                  </a:moveTo>
                  <a:lnTo>
                    <a:pt x="1982470" y="2527173"/>
                  </a:lnTo>
                  <a:lnTo>
                    <a:pt x="1949704" y="2546477"/>
                  </a:lnTo>
                  <a:lnTo>
                    <a:pt x="2027428" y="2677668"/>
                  </a:lnTo>
                  <a:lnTo>
                    <a:pt x="2060194" y="2658237"/>
                  </a:lnTo>
                  <a:close/>
                </a:path>
                <a:path w="3773804" h="3677285">
                  <a:moveTo>
                    <a:pt x="2196211" y="2887726"/>
                  </a:moveTo>
                  <a:lnTo>
                    <a:pt x="2118487" y="2756535"/>
                  </a:lnTo>
                  <a:lnTo>
                    <a:pt x="2085721" y="2775966"/>
                  </a:lnTo>
                  <a:lnTo>
                    <a:pt x="2163318" y="2907157"/>
                  </a:lnTo>
                  <a:lnTo>
                    <a:pt x="2196211" y="2887726"/>
                  </a:lnTo>
                  <a:close/>
                </a:path>
                <a:path w="3773804" h="3677285">
                  <a:moveTo>
                    <a:pt x="2332101" y="3117088"/>
                  </a:moveTo>
                  <a:lnTo>
                    <a:pt x="2254377" y="2986024"/>
                  </a:lnTo>
                  <a:lnTo>
                    <a:pt x="2221611" y="3005455"/>
                  </a:lnTo>
                  <a:lnTo>
                    <a:pt x="2299335" y="3136519"/>
                  </a:lnTo>
                  <a:lnTo>
                    <a:pt x="2332101" y="3117088"/>
                  </a:lnTo>
                  <a:close/>
                </a:path>
                <a:path w="3773804" h="3677285">
                  <a:moveTo>
                    <a:pt x="2467991" y="3346577"/>
                  </a:moveTo>
                  <a:lnTo>
                    <a:pt x="2390394" y="3215462"/>
                  </a:lnTo>
                  <a:lnTo>
                    <a:pt x="2357628" y="3234893"/>
                  </a:lnTo>
                  <a:lnTo>
                    <a:pt x="2435225" y="3365995"/>
                  </a:lnTo>
                  <a:lnTo>
                    <a:pt x="2467991" y="3346577"/>
                  </a:lnTo>
                  <a:close/>
                </a:path>
                <a:path w="3773804" h="3677285">
                  <a:moveTo>
                    <a:pt x="2641854" y="3677285"/>
                  </a:moveTo>
                  <a:lnTo>
                    <a:pt x="2635974" y="3595446"/>
                  </a:lnTo>
                  <a:lnTo>
                    <a:pt x="2632710" y="3549815"/>
                  </a:lnTo>
                  <a:lnTo>
                    <a:pt x="2599969" y="3569220"/>
                  </a:lnTo>
                  <a:lnTo>
                    <a:pt x="2526284" y="3444913"/>
                  </a:lnTo>
                  <a:lnTo>
                    <a:pt x="2493518" y="3464331"/>
                  </a:lnTo>
                  <a:lnTo>
                    <a:pt x="2567203" y="3588651"/>
                  </a:lnTo>
                  <a:lnTo>
                    <a:pt x="2534412" y="3608095"/>
                  </a:lnTo>
                  <a:lnTo>
                    <a:pt x="2641854" y="3677285"/>
                  </a:lnTo>
                  <a:close/>
                </a:path>
                <a:path w="3773804" h="3677285">
                  <a:moveTo>
                    <a:pt x="2902966" y="2790063"/>
                  </a:moveTo>
                  <a:lnTo>
                    <a:pt x="2888234" y="2734056"/>
                  </a:lnTo>
                  <a:lnTo>
                    <a:pt x="160642" y="3451898"/>
                  </a:lnTo>
                  <a:lnTo>
                    <a:pt x="145923" y="3395903"/>
                  </a:lnTo>
                  <a:lnTo>
                    <a:pt x="0" y="3524123"/>
                  </a:lnTo>
                  <a:lnTo>
                    <a:pt x="190119" y="3563912"/>
                  </a:lnTo>
                  <a:lnTo>
                    <a:pt x="177317" y="3515283"/>
                  </a:lnTo>
                  <a:lnTo>
                    <a:pt x="175374" y="3507905"/>
                  </a:lnTo>
                  <a:lnTo>
                    <a:pt x="2902966" y="2790063"/>
                  </a:lnTo>
                  <a:close/>
                </a:path>
                <a:path w="3773804" h="3677285">
                  <a:moveTo>
                    <a:pt x="3773424" y="2478659"/>
                  </a:moveTo>
                  <a:lnTo>
                    <a:pt x="3742969" y="2404618"/>
                  </a:lnTo>
                  <a:lnTo>
                    <a:pt x="3699510" y="2298954"/>
                  </a:lnTo>
                  <a:lnTo>
                    <a:pt x="3662210" y="2341778"/>
                  </a:lnTo>
                  <a:lnTo>
                    <a:pt x="3579114" y="2263394"/>
                  </a:lnTo>
                  <a:lnTo>
                    <a:pt x="3453384" y="2126615"/>
                  </a:lnTo>
                  <a:lnTo>
                    <a:pt x="3388360" y="2048002"/>
                  </a:lnTo>
                  <a:lnTo>
                    <a:pt x="3323971" y="1962404"/>
                  </a:lnTo>
                  <a:lnTo>
                    <a:pt x="3263519" y="1871853"/>
                  </a:lnTo>
                  <a:lnTo>
                    <a:pt x="3207385" y="1776603"/>
                  </a:lnTo>
                  <a:lnTo>
                    <a:pt x="3157855" y="1676400"/>
                  </a:lnTo>
                  <a:lnTo>
                    <a:pt x="3117088" y="1573530"/>
                  </a:lnTo>
                  <a:lnTo>
                    <a:pt x="3086481" y="1466977"/>
                  </a:lnTo>
                  <a:lnTo>
                    <a:pt x="3067685" y="1359789"/>
                  </a:lnTo>
                  <a:lnTo>
                    <a:pt x="3061589" y="1242314"/>
                  </a:lnTo>
                  <a:lnTo>
                    <a:pt x="3071114" y="1122553"/>
                  </a:lnTo>
                  <a:lnTo>
                    <a:pt x="3091434" y="1004697"/>
                  </a:lnTo>
                  <a:lnTo>
                    <a:pt x="3122676" y="888873"/>
                  </a:lnTo>
                  <a:lnTo>
                    <a:pt x="3162554" y="775081"/>
                  </a:lnTo>
                  <a:lnTo>
                    <a:pt x="3208528" y="665734"/>
                  </a:lnTo>
                  <a:lnTo>
                    <a:pt x="3259328" y="560959"/>
                  </a:lnTo>
                  <a:lnTo>
                    <a:pt x="3314065" y="463169"/>
                  </a:lnTo>
                  <a:lnTo>
                    <a:pt x="3422142" y="290576"/>
                  </a:lnTo>
                  <a:lnTo>
                    <a:pt x="3519678" y="156083"/>
                  </a:lnTo>
                  <a:lnTo>
                    <a:pt x="3588512" y="68961"/>
                  </a:lnTo>
                  <a:lnTo>
                    <a:pt x="3615436" y="37846"/>
                  </a:lnTo>
                  <a:lnTo>
                    <a:pt x="3571621" y="0"/>
                  </a:lnTo>
                  <a:lnTo>
                    <a:pt x="3544697" y="31115"/>
                  </a:lnTo>
                  <a:lnTo>
                    <a:pt x="3474212" y="120142"/>
                  </a:lnTo>
                  <a:lnTo>
                    <a:pt x="3375279" y="256540"/>
                  </a:lnTo>
                  <a:lnTo>
                    <a:pt x="3265043" y="432435"/>
                  </a:lnTo>
                  <a:lnTo>
                    <a:pt x="3208782" y="532765"/>
                  </a:lnTo>
                  <a:lnTo>
                    <a:pt x="3156458" y="640461"/>
                  </a:lnTo>
                  <a:lnTo>
                    <a:pt x="3109214" y="752729"/>
                  </a:lnTo>
                  <a:lnTo>
                    <a:pt x="3067939" y="869569"/>
                  </a:lnTo>
                  <a:lnTo>
                    <a:pt x="3035554" y="989584"/>
                  </a:lnTo>
                  <a:lnTo>
                    <a:pt x="3014091" y="1112647"/>
                  </a:lnTo>
                  <a:lnTo>
                    <a:pt x="3003931" y="1237742"/>
                  </a:lnTo>
                  <a:lnTo>
                    <a:pt x="3009900" y="1362583"/>
                  </a:lnTo>
                  <a:lnTo>
                    <a:pt x="3029458" y="1476883"/>
                  </a:lnTo>
                  <a:lnTo>
                    <a:pt x="3061462" y="1589405"/>
                  </a:lnTo>
                  <a:lnTo>
                    <a:pt x="3104007" y="1697609"/>
                  </a:lnTo>
                  <a:lnTo>
                    <a:pt x="3155442" y="1802257"/>
                  </a:lnTo>
                  <a:lnTo>
                    <a:pt x="3213481" y="1901190"/>
                  </a:lnTo>
                  <a:lnTo>
                    <a:pt x="3275838" y="1994662"/>
                  </a:lnTo>
                  <a:lnTo>
                    <a:pt x="3342132" y="2082800"/>
                  </a:lnTo>
                  <a:lnTo>
                    <a:pt x="3408807" y="2163445"/>
                  </a:lnTo>
                  <a:lnTo>
                    <a:pt x="3536442" y="2302637"/>
                  </a:lnTo>
                  <a:lnTo>
                    <a:pt x="3624122" y="2385491"/>
                  </a:lnTo>
                  <a:lnTo>
                    <a:pt x="3585337" y="2430018"/>
                  </a:lnTo>
                  <a:lnTo>
                    <a:pt x="3773424" y="2478659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15155" y="3681983"/>
              <a:ext cx="692150" cy="722630"/>
            </a:xfrm>
            <a:custGeom>
              <a:avLst/>
              <a:gdLst/>
              <a:ahLst/>
              <a:cxnLst/>
              <a:rect l="l" t="t" r="r" b="b"/>
              <a:pathLst>
                <a:path w="692150" h="722629">
                  <a:moveTo>
                    <a:pt x="346456" y="0"/>
                  </a:moveTo>
                  <a:lnTo>
                    <a:pt x="275971" y="6985"/>
                  </a:lnTo>
                  <a:lnTo>
                    <a:pt x="211074" y="28321"/>
                  </a:lnTo>
                  <a:lnTo>
                    <a:pt x="152654" y="61722"/>
                  </a:lnTo>
                  <a:lnTo>
                    <a:pt x="100965" y="105029"/>
                  </a:lnTo>
                  <a:lnTo>
                    <a:pt x="58801" y="158623"/>
                  </a:lnTo>
                  <a:lnTo>
                    <a:pt x="26924" y="220345"/>
                  </a:lnTo>
                  <a:lnTo>
                    <a:pt x="6604" y="287909"/>
                  </a:lnTo>
                  <a:lnTo>
                    <a:pt x="0" y="360553"/>
                  </a:lnTo>
                  <a:lnTo>
                    <a:pt x="6604" y="433324"/>
                  </a:lnTo>
                  <a:lnTo>
                    <a:pt x="26924" y="501396"/>
                  </a:lnTo>
                  <a:lnTo>
                    <a:pt x="58801" y="562610"/>
                  </a:lnTo>
                  <a:lnTo>
                    <a:pt x="100965" y="616204"/>
                  </a:lnTo>
                  <a:lnTo>
                    <a:pt x="152654" y="660019"/>
                  </a:lnTo>
                  <a:lnTo>
                    <a:pt x="211074" y="693547"/>
                  </a:lnTo>
                  <a:lnTo>
                    <a:pt x="275971" y="714883"/>
                  </a:lnTo>
                  <a:lnTo>
                    <a:pt x="346456" y="722376"/>
                  </a:lnTo>
                  <a:lnTo>
                    <a:pt x="415925" y="714883"/>
                  </a:lnTo>
                  <a:lnTo>
                    <a:pt x="480314" y="693547"/>
                  </a:lnTo>
                  <a:lnTo>
                    <a:pt x="539242" y="660019"/>
                  </a:lnTo>
                  <a:lnTo>
                    <a:pt x="590931" y="616204"/>
                  </a:lnTo>
                  <a:lnTo>
                    <a:pt x="632587" y="562610"/>
                  </a:lnTo>
                  <a:lnTo>
                    <a:pt x="664464" y="501396"/>
                  </a:lnTo>
                  <a:lnTo>
                    <a:pt x="684276" y="433324"/>
                  </a:lnTo>
                  <a:lnTo>
                    <a:pt x="691896" y="360553"/>
                  </a:lnTo>
                  <a:lnTo>
                    <a:pt x="684276" y="287909"/>
                  </a:lnTo>
                  <a:lnTo>
                    <a:pt x="664464" y="220345"/>
                  </a:lnTo>
                  <a:lnTo>
                    <a:pt x="632587" y="158623"/>
                  </a:lnTo>
                  <a:lnTo>
                    <a:pt x="590931" y="105029"/>
                  </a:lnTo>
                  <a:lnTo>
                    <a:pt x="539242" y="61722"/>
                  </a:lnTo>
                  <a:lnTo>
                    <a:pt x="480314" y="28321"/>
                  </a:lnTo>
                  <a:lnTo>
                    <a:pt x="415925" y="6985"/>
                  </a:lnTo>
                  <a:lnTo>
                    <a:pt x="346456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15155" y="3681983"/>
              <a:ext cx="692150" cy="722630"/>
            </a:xfrm>
            <a:custGeom>
              <a:avLst/>
              <a:gdLst/>
              <a:ahLst/>
              <a:cxnLst/>
              <a:rect l="l" t="t" r="r" b="b"/>
              <a:pathLst>
                <a:path w="692150" h="722629">
                  <a:moveTo>
                    <a:pt x="691896" y="360553"/>
                  </a:moveTo>
                  <a:lnTo>
                    <a:pt x="684276" y="287909"/>
                  </a:lnTo>
                  <a:lnTo>
                    <a:pt x="664464" y="220345"/>
                  </a:lnTo>
                  <a:lnTo>
                    <a:pt x="632587" y="158623"/>
                  </a:lnTo>
                  <a:lnTo>
                    <a:pt x="590931" y="105029"/>
                  </a:lnTo>
                  <a:lnTo>
                    <a:pt x="539242" y="61722"/>
                  </a:lnTo>
                  <a:lnTo>
                    <a:pt x="480314" y="28321"/>
                  </a:lnTo>
                  <a:lnTo>
                    <a:pt x="415925" y="6985"/>
                  </a:lnTo>
                  <a:lnTo>
                    <a:pt x="346456" y="0"/>
                  </a:lnTo>
                  <a:lnTo>
                    <a:pt x="275971" y="6985"/>
                  </a:lnTo>
                  <a:lnTo>
                    <a:pt x="211074" y="28321"/>
                  </a:lnTo>
                  <a:lnTo>
                    <a:pt x="152654" y="61722"/>
                  </a:lnTo>
                  <a:lnTo>
                    <a:pt x="100965" y="105029"/>
                  </a:lnTo>
                  <a:lnTo>
                    <a:pt x="58801" y="158623"/>
                  </a:lnTo>
                  <a:lnTo>
                    <a:pt x="26924" y="220345"/>
                  </a:lnTo>
                  <a:lnTo>
                    <a:pt x="6604" y="287909"/>
                  </a:lnTo>
                  <a:lnTo>
                    <a:pt x="0" y="360553"/>
                  </a:lnTo>
                  <a:lnTo>
                    <a:pt x="6604" y="433324"/>
                  </a:lnTo>
                  <a:lnTo>
                    <a:pt x="26924" y="501396"/>
                  </a:lnTo>
                  <a:lnTo>
                    <a:pt x="58801" y="562610"/>
                  </a:lnTo>
                  <a:lnTo>
                    <a:pt x="100965" y="616204"/>
                  </a:lnTo>
                  <a:lnTo>
                    <a:pt x="152654" y="660019"/>
                  </a:lnTo>
                  <a:lnTo>
                    <a:pt x="211074" y="693547"/>
                  </a:lnTo>
                  <a:lnTo>
                    <a:pt x="275971" y="714883"/>
                  </a:lnTo>
                  <a:lnTo>
                    <a:pt x="346456" y="722376"/>
                  </a:lnTo>
                  <a:lnTo>
                    <a:pt x="415925" y="714883"/>
                  </a:lnTo>
                  <a:lnTo>
                    <a:pt x="480314" y="693547"/>
                  </a:lnTo>
                  <a:lnTo>
                    <a:pt x="539242" y="660019"/>
                  </a:lnTo>
                  <a:lnTo>
                    <a:pt x="590931" y="616204"/>
                  </a:lnTo>
                  <a:lnTo>
                    <a:pt x="632587" y="562610"/>
                  </a:lnTo>
                  <a:lnTo>
                    <a:pt x="664464" y="501396"/>
                  </a:lnTo>
                  <a:lnTo>
                    <a:pt x="684276" y="433324"/>
                  </a:lnTo>
                  <a:lnTo>
                    <a:pt x="691896" y="36055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9351" y="3753611"/>
              <a:ext cx="401320" cy="562610"/>
            </a:xfrm>
            <a:custGeom>
              <a:avLst/>
              <a:gdLst/>
              <a:ahLst/>
              <a:cxnLst/>
              <a:rect l="l" t="t" r="r" b="b"/>
              <a:pathLst>
                <a:path w="401320" h="562610">
                  <a:moveTo>
                    <a:pt x="130368" y="48821"/>
                  </a:moveTo>
                  <a:lnTo>
                    <a:pt x="90932" y="71755"/>
                  </a:lnTo>
                  <a:lnTo>
                    <a:pt x="52832" y="106552"/>
                  </a:lnTo>
                  <a:lnTo>
                    <a:pt x="23368" y="154686"/>
                  </a:lnTo>
                  <a:lnTo>
                    <a:pt x="5080" y="207899"/>
                  </a:lnTo>
                  <a:lnTo>
                    <a:pt x="0" y="253619"/>
                  </a:lnTo>
                  <a:lnTo>
                    <a:pt x="6603" y="299974"/>
                  </a:lnTo>
                  <a:lnTo>
                    <a:pt x="23368" y="356743"/>
                  </a:lnTo>
                  <a:lnTo>
                    <a:pt x="63500" y="433831"/>
                  </a:lnTo>
                  <a:lnTo>
                    <a:pt x="130556" y="482981"/>
                  </a:lnTo>
                  <a:lnTo>
                    <a:pt x="205739" y="527557"/>
                  </a:lnTo>
                  <a:lnTo>
                    <a:pt x="270763" y="557783"/>
                  </a:lnTo>
                  <a:lnTo>
                    <a:pt x="327660" y="562356"/>
                  </a:lnTo>
                  <a:lnTo>
                    <a:pt x="379475" y="533400"/>
                  </a:lnTo>
                  <a:lnTo>
                    <a:pt x="395224" y="506221"/>
                  </a:lnTo>
                  <a:lnTo>
                    <a:pt x="400812" y="472058"/>
                  </a:lnTo>
                  <a:lnTo>
                    <a:pt x="386080" y="389763"/>
                  </a:lnTo>
                  <a:lnTo>
                    <a:pt x="357124" y="339979"/>
                  </a:lnTo>
                  <a:lnTo>
                    <a:pt x="321056" y="313944"/>
                  </a:lnTo>
                  <a:lnTo>
                    <a:pt x="283463" y="288417"/>
                  </a:lnTo>
                  <a:lnTo>
                    <a:pt x="251968" y="238632"/>
                  </a:lnTo>
                  <a:lnTo>
                    <a:pt x="240792" y="173227"/>
                  </a:lnTo>
                  <a:lnTo>
                    <a:pt x="248920" y="115188"/>
                  </a:lnTo>
                  <a:lnTo>
                    <a:pt x="254263" y="70104"/>
                  </a:lnTo>
                  <a:lnTo>
                    <a:pt x="123951" y="70104"/>
                  </a:lnTo>
                  <a:lnTo>
                    <a:pt x="130048" y="49275"/>
                  </a:lnTo>
                  <a:lnTo>
                    <a:pt x="130368" y="48821"/>
                  </a:lnTo>
                  <a:close/>
                </a:path>
                <a:path w="401320" h="562610">
                  <a:moveTo>
                    <a:pt x="247824" y="44576"/>
                  </a:moveTo>
                  <a:lnTo>
                    <a:pt x="137668" y="44576"/>
                  </a:lnTo>
                  <a:lnTo>
                    <a:pt x="123951" y="70104"/>
                  </a:lnTo>
                  <a:lnTo>
                    <a:pt x="254263" y="70104"/>
                  </a:lnTo>
                  <a:lnTo>
                    <a:pt x="255015" y="63754"/>
                  </a:lnTo>
                  <a:lnTo>
                    <a:pt x="247824" y="44576"/>
                  </a:lnTo>
                  <a:close/>
                </a:path>
                <a:path w="401320" h="562610">
                  <a:moveTo>
                    <a:pt x="198627" y="0"/>
                  </a:moveTo>
                  <a:lnTo>
                    <a:pt x="151384" y="19050"/>
                  </a:lnTo>
                  <a:lnTo>
                    <a:pt x="130368" y="48821"/>
                  </a:lnTo>
                  <a:lnTo>
                    <a:pt x="137668" y="44576"/>
                  </a:lnTo>
                  <a:lnTo>
                    <a:pt x="247824" y="44576"/>
                  </a:lnTo>
                  <a:lnTo>
                    <a:pt x="238251" y="19050"/>
                  </a:lnTo>
                  <a:lnTo>
                    <a:pt x="198627" y="0"/>
                  </a:lnTo>
                  <a:close/>
                </a:path>
              </a:pathLst>
            </a:custGeom>
            <a:solidFill>
              <a:srgbClr val="669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59351" y="3753611"/>
              <a:ext cx="401320" cy="562610"/>
            </a:xfrm>
            <a:custGeom>
              <a:avLst/>
              <a:gdLst/>
              <a:ahLst/>
              <a:cxnLst/>
              <a:rect l="l" t="t" r="r" b="b"/>
              <a:pathLst>
                <a:path w="401320" h="562610">
                  <a:moveTo>
                    <a:pt x="137668" y="44576"/>
                  </a:moveTo>
                  <a:lnTo>
                    <a:pt x="90932" y="71755"/>
                  </a:lnTo>
                  <a:lnTo>
                    <a:pt x="52832" y="106552"/>
                  </a:lnTo>
                  <a:lnTo>
                    <a:pt x="23368" y="154686"/>
                  </a:lnTo>
                  <a:lnTo>
                    <a:pt x="5080" y="207899"/>
                  </a:lnTo>
                  <a:lnTo>
                    <a:pt x="0" y="253619"/>
                  </a:lnTo>
                  <a:lnTo>
                    <a:pt x="6603" y="299974"/>
                  </a:lnTo>
                  <a:lnTo>
                    <a:pt x="23368" y="356743"/>
                  </a:lnTo>
                  <a:lnTo>
                    <a:pt x="63500" y="433831"/>
                  </a:lnTo>
                  <a:lnTo>
                    <a:pt x="130556" y="482981"/>
                  </a:lnTo>
                  <a:lnTo>
                    <a:pt x="205739" y="527557"/>
                  </a:lnTo>
                  <a:lnTo>
                    <a:pt x="270763" y="557783"/>
                  </a:lnTo>
                  <a:lnTo>
                    <a:pt x="327660" y="562356"/>
                  </a:lnTo>
                  <a:lnTo>
                    <a:pt x="379475" y="533400"/>
                  </a:lnTo>
                  <a:lnTo>
                    <a:pt x="395224" y="506221"/>
                  </a:lnTo>
                  <a:lnTo>
                    <a:pt x="400812" y="472058"/>
                  </a:lnTo>
                  <a:lnTo>
                    <a:pt x="386080" y="389763"/>
                  </a:lnTo>
                  <a:lnTo>
                    <a:pt x="357124" y="339979"/>
                  </a:lnTo>
                  <a:lnTo>
                    <a:pt x="321056" y="313944"/>
                  </a:lnTo>
                  <a:lnTo>
                    <a:pt x="283463" y="288417"/>
                  </a:lnTo>
                  <a:lnTo>
                    <a:pt x="251968" y="238632"/>
                  </a:lnTo>
                  <a:lnTo>
                    <a:pt x="240792" y="173227"/>
                  </a:lnTo>
                  <a:lnTo>
                    <a:pt x="248920" y="115188"/>
                  </a:lnTo>
                  <a:lnTo>
                    <a:pt x="255015" y="63754"/>
                  </a:lnTo>
                  <a:lnTo>
                    <a:pt x="238251" y="19050"/>
                  </a:lnTo>
                  <a:lnTo>
                    <a:pt x="198627" y="0"/>
                  </a:lnTo>
                  <a:lnTo>
                    <a:pt x="151384" y="19050"/>
                  </a:lnTo>
                  <a:lnTo>
                    <a:pt x="130048" y="49275"/>
                  </a:lnTo>
                  <a:lnTo>
                    <a:pt x="123951" y="70104"/>
                  </a:lnTo>
                  <a:lnTo>
                    <a:pt x="137668" y="4457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9351" y="3753611"/>
              <a:ext cx="401320" cy="562610"/>
            </a:xfrm>
            <a:custGeom>
              <a:avLst/>
              <a:gdLst/>
              <a:ahLst/>
              <a:cxnLst/>
              <a:rect l="l" t="t" r="r" b="b"/>
              <a:pathLst>
                <a:path w="401320" h="562610">
                  <a:moveTo>
                    <a:pt x="137668" y="44576"/>
                  </a:moveTo>
                  <a:lnTo>
                    <a:pt x="90932" y="71755"/>
                  </a:lnTo>
                  <a:lnTo>
                    <a:pt x="52832" y="106552"/>
                  </a:lnTo>
                  <a:lnTo>
                    <a:pt x="23368" y="154686"/>
                  </a:lnTo>
                  <a:lnTo>
                    <a:pt x="5080" y="207899"/>
                  </a:lnTo>
                  <a:lnTo>
                    <a:pt x="0" y="253619"/>
                  </a:lnTo>
                  <a:lnTo>
                    <a:pt x="6603" y="299974"/>
                  </a:lnTo>
                  <a:lnTo>
                    <a:pt x="23368" y="356743"/>
                  </a:lnTo>
                  <a:lnTo>
                    <a:pt x="63500" y="433831"/>
                  </a:lnTo>
                  <a:lnTo>
                    <a:pt x="130556" y="482981"/>
                  </a:lnTo>
                  <a:lnTo>
                    <a:pt x="205739" y="527557"/>
                  </a:lnTo>
                  <a:lnTo>
                    <a:pt x="270763" y="557783"/>
                  </a:lnTo>
                  <a:lnTo>
                    <a:pt x="327660" y="562356"/>
                  </a:lnTo>
                  <a:lnTo>
                    <a:pt x="379475" y="533400"/>
                  </a:lnTo>
                  <a:lnTo>
                    <a:pt x="395224" y="506221"/>
                  </a:lnTo>
                  <a:lnTo>
                    <a:pt x="400812" y="472058"/>
                  </a:lnTo>
                  <a:lnTo>
                    <a:pt x="386080" y="389763"/>
                  </a:lnTo>
                  <a:lnTo>
                    <a:pt x="357124" y="339979"/>
                  </a:lnTo>
                  <a:lnTo>
                    <a:pt x="321056" y="313944"/>
                  </a:lnTo>
                  <a:lnTo>
                    <a:pt x="283463" y="288417"/>
                  </a:lnTo>
                  <a:lnTo>
                    <a:pt x="251968" y="238632"/>
                  </a:lnTo>
                  <a:lnTo>
                    <a:pt x="240792" y="173227"/>
                  </a:lnTo>
                  <a:lnTo>
                    <a:pt x="248920" y="115188"/>
                  </a:lnTo>
                  <a:lnTo>
                    <a:pt x="255015" y="63754"/>
                  </a:lnTo>
                  <a:lnTo>
                    <a:pt x="238251" y="19050"/>
                  </a:lnTo>
                  <a:lnTo>
                    <a:pt x="198627" y="0"/>
                  </a:lnTo>
                  <a:lnTo>
                    <a:pt x="151384" y="19050"/>
                  </a:lnTo>
                  <a:lnTo>
                    <a:pt x="130048" y="49275"/>
                  </a:lnTo>
                  <a:lnTo>
                    <a:pt x="123951" y="70104"/>
                  </a:lnTo>
                  <a:lnTo>
                    <a:pt x="137668" y="44576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98139" y="2416301"/>
              <a:ext cx="1701164" cy="1266190"/>
            </a:xfrm>
            <a:custGeom>
              <a:avLst/>
              <a:gdLst/>
              <a:ahLst/>
              <a:cxnLst/>
              <a:rect l="l" t="t" r="r" b="b"/>
              <a:pathLst>
                <a:path w="1701164" h="1266189">
                  <a:moveTo>
                    <a:pt x="640461" y="1265682"/>
                  </a:moveTo>
                  <a:lnTo>
                    <a:pt x="631799" y="1156589"/>
                  </a:lnTo>
                  <a:lnTo>
                    <a:pt x="625094" y="1072007"/>
                  </a:lnTo>
                  <a:lnTo>
                    <a:pt x="575564" y="1101915"/>
                  </a:lnTo>
                  <a:lnTo>
                    <a:pt x="49530" y="229616"/>
                  </a:lnTo>
                  <a:lnTo>
                    <a:pt x="0" y="259588"/>
                  </a:lnTo>
                  <a:lnTo>
                    <a:pt x="525970" y="1131862"/>
                  </a:lnTo>
                  <a:lnTo>
                    <a:pt x="476377" y="1161796"/>
                  </a:lnTo>
                  <a:lnTo>
                    <a:pt x="640461" y="1265682"/>
                  </a:lnTo>
                  <a:close/>
                </a:path>
                <a:path w="1701164" h="1266189">
                  <a:moveTo>
                    <a:pt x="1700911" y="21336"/>
                  </a:moveTo>
                  <a:lnTo>
                    <a:pt x="1669415" y="0"/>
                  </a:lnTo>
                  <a:lnTo>
                    <a:pt x="933462" y="1083462"/>
                  </a:lnTo>
                  <a:lnTo>
                    <a:pt x="901954" y="1062101"/>
                  </a:lnTo>
                  <a:lnTo>
                    <a:pt x="885063" y="1188720"/>
                  </a:lnTo>
                  <a:lnTo>
                    <a:pt x="996569" y="1126236"/>
                  </a:lnTo>
                  <a:lnTo>
                    <a:pt x="988314" y="1120648"/>
                  </a:lnTo>
                  <a:lnTo>
                    <a:pt x="965009" y="1104849"/>
                  </a:lnTo>
                  <a:lnTo>
                    <a:pt x="1700911" y="21336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717163" y="6378651"/>
            <a:ext cx="18605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00AF50"/>
                </a:solidFill>
                <a:latin typeface="Arial"/>
                <a:cs typeface="Arial"/>
              </a:rPr>
              <a:t>(khí</a:t>
            </a:r>
            <a:r>
              <a:rPr sz="2000" b="1" spc="-7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AF50"/>
                </a:solidFill>
                <a:latin typeface="Arial"/>
                <a:cs typeface="Arial"/>
              </a:rPr>
              <a:t>phế</a:t>
            </a:r>
            <a:r>
              <a:rPr sz="2000" b="1" spc="-4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thũng)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00621" y="6118352"/>
            <a:ext cx="2446655" cy="709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F487C"/>
                </a:solidFill>
                <a:latin typeface="Arial"/>
                <a:cs typeface="Arial"/>
              </a:rPr>
              <a:t>Tăng</a:t>
            </a:r>
            <a:r>
              <a:rPr sz="2000" b="1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487C"/>
                </a:solidFill>
                <a:latin typeface="Arial"/>
                <a:cs typeface="Arial"/>
              </a:rPr>
              <a:t>tiết</a:t>
            </a:r>
            <a:r>
              <a:rPr sz="2000" b="1" spc="-5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487C"/>
                </a:solidFill>
                <a:latin typeface="Arial"/>
                <a:cs typeface="Arial"/>
              </a:rPr>
              <a:t>nhầy</a:t>
            </a:r>
            <a:endParaRPr sz="2000">
              <a:latin typeface="Arial"/>
              <a:cs typeface="Arial"/>
            </a:endParaRPr>
          </a:p>
          <a:p>
            <a:pPr marL="220979">
              <a:lnSpc>
                <a:spcPct val="100000"/>
              </a:lnSpc>
              <a:spcBef>
                <a:spcPts val="1235"/>
              </a:spcBef>
            </a:pPr>
            <a:r>
              <a:rPr sz="1450" b="1" i="1" spc="-135" dirty="0">
                <a:latin typeface="Verdana"/>
                <a:cs typeface="Verdana"/>
              </a:rPr>
              <a:t>Nguồn</a:t>
            </a:r>
            <a:r>
              <a:rPr sz="1450" b="1" i="1" spc="-100" dirty="0">
                <a:latin typeface="Verdana"/>
                <a:cs typeface="Verdana"/>
              </a:rPr>
              <a:t> </a:t>
            </a:r>
            <a:r>
              <a:rPr sz="1400" b="1" dirty="0">
                <a:latin typeface="Tahoma"/>
                <a:cs typeface="Tahoma"/>
              </a:rPr>
              <a:t>:  </a:t>
            </a:r>
            <a:r>
              <a:rPr sz="1400" b="1" spc="-5" dirty="0">
                <a:latin typeface="Tahoma"/>
                <a:cs typeface="Tahoma"/>
              </a:rPr>
              <a:t>Pe</a:t>
            </a:r>
            <a:r>
              <a:rPr sz="1400" b="1" dirty="0">
                <a:latin typeface="Tahoma"/>
                <a:cs typeface="Tahoma"/>
              </a:rPr>
              <a:t>ter</a:t>
            </a:r>
            <a:r>
              <a:rPr sz="1400" b="1" spc="2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J.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Barn</a:t>
            </a:r>
            <a:r>
              <a:rPr sz="1400" b="1" spc="-10" dirty="0">
                <a:latin typeface="Tahoma"/>
                <a:cs typeface="Tahoma"/>
              </a:rPr>
              <a:t>e</a:t>
            </a:r>
            <a:r>
              <a:rPr sz="1400" b="1" dirty="0">
                <a:latin typeface="Tahoma"/>
                <a:cs typeface="Tahoma"/>
              </a:rPr>
              <a:t>s,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708396" y="5384927"/>
            <a:ext cx="1233805" cy="711200"/>
          </a:xfrm>
          <a:custGeom>
            <a:avLst/>
            <a:gdLst/>
            <a:ahLst/>
            <a:cxnLst/>
            <a:rect l="l" t="t" r="r" b="b"/>
            <a:pathLst>
              <a:path w="1233804" h="711200">
                <a:moveTo>
                  <a:pt x="1067792" y="651100"/>
                </a:moveTo>
                <a:lnTo>
                  <a:pt x="1039368" y="701611"/>
                </a:lnTo>
                <a:lnTo>
                  <a:pt x="1233424" y="711073"/>
                </a:lnTo>
                <a:lnTo>
                  <a:pt x="1202479" y="665327"/>
                </a:lnTo>
                <a:lnTo>
                  <a:pt x="1093088" y="665327"/>
                </a:lnTo>
                <a:lnTo>
                  <a:pt x="1067792" y="651100"/>
                </a:lnTo>
                <a:close/>
              </a:path>
              <a:path w="1233804" h="711200">
                <a:moveTo>
                  <a:pt x="1096175" y="600661"/>
                </a:moveTo>
                <a:lnTo>
                  <a:pt x="1067792" y="651100"/>
                </a:lnTo>
                <a:lnTo>
                  <a:pt x="1093088" y="665327"/>
                </a:lnTo>
                <a:lnTo>
                  <a:pt x="1121409" y="614857"/>
                </a:lnTo>
                <a:lnTo>
                  <a:pt x="1096175" y="600661"/>
                </a:lnTo>
                <a:close/>
              </a:path>
              <a:path w="1233804" h="711200">
                <a:moveTo>
                  <a:pt x="1124584" y="550176"/>
                </a:moveTo>
                <a:lnTo>
                  <a:pt x="1096175" y="600661"/>
                </a:lnTo>
                <a:lnTo>
                  <a:pt x="1121409" y="614857"/>
                </a:lnTo>
                <a:lnTo>
                  <a:pt x="1093088" y="665327"/>
                </a:lnTo>
                <a:lnTo>
                  <a:pt x="1202479" y="665327"/>
                </a:lnTo>
                <a:lnTo>
                  <a:pt x="1124584" y="550176"/>
                </a:lnTo>
                <a:close/>
              </a:path>
              <a:path w="1233804" h="711200">
                <a:moveTo>
                  <a:pt x="28448" y="0"/>
                </a:moveTo>
                <a:lnTo>
                  <a:pt x="0" y="50546"/>
                </a:lnTo>
                <a:lnTo>
                  <a:pt x="1067792" y="651100"/>
                </a:lnTo>
                <a:lnTo>
                  <a:pt x="1096175" y="600661"/>
                </a:lnTo>
                <a:lnTo>
                  <a:pt x="2844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40095" y="2064511"/>
            <a:ext cx="157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"/>
                <a:cs typeface="Arial"/>
              </a:rPr>
              <a:t>ĐTB</a:t>
            </a:r>
            <a:r>
              <a:rPr sz="1800" b="1" i="1" spc="-4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phế</a:t>
            </a:r>
            <a:r>
              <a:rPr sz="1800" b="1" i="1" spc="-5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nang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19452" y="2046859"/>
            <a:ext cx="1043305" cy="49212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66700" marR="5080" indent="-254635">
              <a:lnSpc>
                <a:spcPct val="70000"/>
              </a:lnSpc>
              <a:spcBef>
                <a:spcPts val="745"/>
              </a:spcBef>
            </a:pPr>
            <a:r>
              <a:rPr sz="1800" b="1" i="1" dirty="0">
                <a:latin typeface="Arial"/>
                <a:cs typeface="Arial"/>
              </a:rPr>
              <a:t>Ep</a:t>
            </a:r>
            <a:r>
              <a:rPr sz="1800" b="1" i="1" spc="5" dirty="0">
                <a:latin typeface="Arial"/>
                <a:cs typeface="Arial"/>
              </a:rPr>
              <a:t>i</a:t>
            </a:r>
            <a:r>
              <a:rPr sz="1800" b="1" i="1" dirty="0">
                <a:latin typeface="Arial"/>
                <a:cs typeface="Arial"/>
              </a:rPr>
              <a:t>thel</a:t>
            </a:r>
            <a:r>
              <a:rPr sz="1800" b="1" i="1" spc="5" dirty="0">
                <a:latin typeface="Arial"/>
                <a:cs typeface="Arial"/>
              </a:rPr>
              <a:t>i</a:t>
            </a:r>
            <a:r>
              <a:rPr sz="1800" b="1" i="1" spc="-5" dirty="0">
                <a:latin typeface="Arial"/>
                <a:cs typeface="Arial"/>
              </a:rPr>
              <a:t>al  cells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729228" y="1243583"/>
            <a:ext cx="1259205" cy="775970"/>
            <a:chOff x="3729228" y="1243583"/>
            <a:chExt cx="1259205" cy="775970"/>
          </a:xfrm>
        </p:grpSpPr>
        <p:sp>
          <p:nvSpPr>
            <p:cNvPr id="19" name="object 19"/>
            <p:cNvSpPr/>
            <p:nvPr/>
          </p:nvSpPr>
          <p:spPr>
            <a:xfrm>
              <a:off x="3742944" y="1418081"/>
              <a:ext cx="1237615" cy="601345"/>
            </a:xfrm>
            <a:custGeom>
              <a:avLst/>
              <a:gdLst/>
              <a:ahLst/>
              <a:cxnLst/>
              <a:rect l="l" t="t" r="r" b="b"/>
              <a:pathLst>
                <a:path w="1237614" h="601344">
                  <a:moveTo>
                    <a:pt x="542798" y="39878"/>
                  </a:moveTo>
                  <a:lnTo>
                    <a:pt x="499618" y="1270"/>
                  </a:lnTo>
                  <a:lnTo>
                    <a:pt x="94500" y="452577"/>
                  </a:lnTo>
                  <a:lnTo>
                    <a:pt x="51435" y="413893"/>
                  </a:lnTo>
                  <a:lnTo>
                    <a:pt x="0" y="601218"/>
                  </a:lnTo>
                  <a:lnTo>
                    <a:pt x="180721" y="529971"/>
                  </a:lnTo>
                  <a:lnTo>
                    <a:pt x="161620" y="512826"/>
                  </a:lnTo>
                  <a:lnTo>
                    <a:pt x="137591" y="491261"/>
                  </a:lnTo>
                  <a:lnTo>
                    <a:pt x="542798" y="39878"/>
                  </a:lnTo>
                  <a:close/>
                </a:path>
                <a:path w="1237614" h="601344">
                  <a:moveTo>
                    <a:pt x="1237488" y="601218"/>
                  </a:moveTo>
                  <a:lnTo>
                    <a:pt x="1209916" y="519938"/>
                  </a:lnTo>
                  <a:lnTo>
                    <a:pt x="1175131" y="417322"/>
                  </a:lnTo>
                  <a:lnTo>
                    <a:pt x="1134402" y="458482"/>
                  </a:lnTo>
                  <a:lnTo>
                    <a:pt x="671068" y="0"/>
                  </a:lnTo>
                  <a:lnTo>
                    <a:pt x="630428" y="41148"/>
                  </a:lnTo>
                  <a:lnTo>
                    <a:pt x="1093660" y="499643"/>
                  </a:lnTo>
                  <a:lnTo>
                    <a:pt x="1052957" y="540766"/>
                  </a:lnTo>
                  <a:lnTo>
                    <a:pt x="1237488" y="601218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47516" y="1248155"/>
              <a:ext cx="1144905" cy="157480"/>
            </a:xfrm>
            <a:custGeom>
              <a:avLst/>
              <a:gdLst/>
              <a:ahLst/>
              <a:cxnLst/>
              <a:rect l="l" t="t" r="r" b="b"/>
              <a:pathLst>
                <a:path w="1144904" h="157480">
                  <a:moveTo>
                    <a:pt x="0" y="156972"/>
                  </a:moveTo>
                  <a:lnTo>
                    <a:pt x="1144524" y="156972"/>
                  </a:lnTo>
                  <a:lnTo>
                    <a:pt x="1144524" y="0"/>
                  </a:lnTo>
                  <a:lnTo>
                    <a:pt x="0" y="0"/>
                  </a:lnTo>
                  <a:lnTo>
                    <a:pt x="0" y="156972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49802" y="1250441"/>
              <a:ext cx="1141730" cy="154305"/>
            </a:xfrm>
            <a:custGeom>
              <a:avLst/>
              <a:gdLst/>
              <a:ahLst/>
              <a:cxnLst/>
              <a:rect l="l" t="t" r="r" b="b"/>
              <a:pathLst>
                <a:path w="1141729" h="154305">
                  <a:moveTo>
                    <a:pt x="0" y="153924"/>
                  </a:moveTo>
                  <a:lnTo>
                    <a:pt x="1141476" y="153924"/>
                  </a:lnTo>
                  <a:lnTo>
                    <a:pt x="1141476" y="0"/>
                  </a:lnTo>
                  <a:lnTo>
                    <a:pt x="0" y="0"/>
                  </a:lnTo>
                  <a:lnTo>
                    <a:pt x="0" y="153924"/>
                  </a:lnTo>
                  <a:close/>
                </a:path>
              </a:pathLst>
            </a:custGeom>
            <a:ln w="4572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33800" y="1248155"/>
              <a:ext cx="200025" cy="157480"/>
            </a:xfrm>
            <a:custGeom>
              <a:avLst/>
              <a:gdLst/>
              <a:ahLst/>
              <a:cxnLst/>
              <a:rect l="l" t="t" r="r" b="b"/>
              <a:pathLst>
                <a:path w="200025" h="157480">
                  <a:moveTo>
                    <a:pt x="199644" y="0"/>
                  </a:moveTo>
                  <a:lnTo>
                    <a:pt x="0" y="0"/>
                  </a:lnTo>
                  <a:lnTo>
                    <a:pt x="0" y="156972"/>
                  </a:lnTo>
                  <a:lnTo>
                    <a:pt x="199644" y="156972"/>
                  </a:lnTo>
                  <a:lnTo>
                    <a:pt x="199644" y="0"/>
                  </a:lnTo>
                  <a:close/>
                </a:path>
              </a:pathLst>
            </a:custGeom>
            <a:solidFill>
              <a:srgbClr val="FFB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33800" y="1248155"/>
              <a:ext cx="200025" cy="157480"/>
            </a:xfrm>
            <a:custGeom>
              <a:avLst/>
              <a:gdLst/>
              <a:ahLst/>
              <a:cxnLst/>
              <a:rect l="l" t="t" r="r" b="b"/>
              <a:pathLst>
                <a:path w="200025" h="157480">
                  <a:moveTo>
                    <a:pt x="0" y="156972"/>
                  </a:moveTo>
                  <a:lnTo>
                    <a:pt x="199644" y="156972"/>
                  </a:lnTo>
                  <a:lnTo>
                    <a:pt x="199644" y="0"/>
                  </a:lnTo>
                  <a:lnTo>
                    <a:pt x="0" y="0"/>
                  </a:lnTo>
                  <a:lnTo>
                    <a:pt x="0" y="156972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36086" y="1250441"/>
              <a:ext cx="195580" cy="154305"/>
            </a:xfrm>
            <a:custGeom>
              <a:avLst/>
              <a:gdLst/>
              <a:ahLst/>
              <a:cxnLst/>
              <a:rect l="l" t="t" r="r" b="b"/>
              <a:pathLst>
                <a:path w="195579" h="154305">
                  <a:moveTo>
                    <a:pt x="0" y="153924"/>
                  </a:moveTo>
                  <a:lnTo>
                    <a:pt x="195072" y="153924"/>
                  </a:lnTo>
                  <a:lnTo>
                    <a:pt x="195072" y="0"/>
                  </a:lnTo>
                  <a:lnTo>
                    <a:pt x="0" y="0"/>
                  </a:lnTo>
                  <a:lnTo>
                    <a:pt x="0" y="153924"/>
                  </a:lnTo>
                  <a:close/>
                </a:path>
              </a:pathLst>
            </a:custGeom>
            <a:ln w="4572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8324" y="1248155"/>
              <a:ext cx="105155" cy="1569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3752" y="1243583"/>
              <a:ext cx="114300" cy="166116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05257" y="6061659"/>
            <a:ext cx="60909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Phá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hủy </a:t>
            </a:r>
            <a:r>
              <a:rPr sz="2000" b="1" spc="-40" dirty="0">
                <a:solidFill>
                  <a:srgbClr val="FF0000"/>
                </a:solidFill>
                <a:latin typeface="Arial"/>
                <a:cs typeface="Arial"/>
              </a:rPr>
              <a:t>thành</a:t>
            </a:r>
            <a:r>
              <a:rPr sz="2000" b="1" spc="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PQ,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xơ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hóa</a:t>
            </a: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baseline="-2777" dirty="0">
                <a:solidFill>
                  <a:srgbClr val="00AF50"/>
                </a:solidFill>
                <a:latin typeface="Arial"/>
                <a:cs typeface="Arial"/>
              </a:rPr>
              <a:t>Phá</a:t>
            </a:r>
            <a:r>
              <a:rPr sz="3000" b="1" spc="-30" baseline="-2777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000" b="1" spc="-7" baseline="-2777" dirty="0">
                <a:solidFill>
                  <a:srgbClr val="00AF50"/>
                </a:solidFill>
                <a:latin typeface="Arial"/>
                <a:cs typeface="Arial"/>
              </a:rPr>
              <a:t>hủy </a:t>
            </a:r>
            <a:r>
              <a:rPr sz="3000" b="1" spc="-82" baseline="-2777" dirty="0">
                <a:solidFill>
                  <a:srgbClr val="00AF50"/>
                </a:solidFill>
                <a:latin typeface="Arial"/>
                <a:cs typeface="Arial"/>
              </a:rPr>
              <a:t>vách</a:t>
            </a:r>
            <a:r>
              <a:rPr sz="3000" b="1" spc="307" baseline="-2777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000" b="1" spc="-7" baseline="-2777" dirty="0">
                <a:solidFill>
                  <a:srgbClr val="00AF50"/>
                </a:solidFill>
                <a:latin typeface="Arial"/>
                <a:cs typeface="Arial"/>
              </a:rPr>
              <a:t>phế </a:t>
            </a:r>
            <a:r>
              <a:rPr sz="3000" b="1" baseline="-2777" dirty="0">
                <a:solidFill>
                  <a:srgbClr val="00AF50"/>
                </a:solidFill>
                <a:latin typeface="Arial"/>
                <a:cs typeface="Arial"/>
              </a:rPr>
              <a:t>nang</a:t>
            </a:r>
            <a:endParaRPr sz="3000" baseline="-2777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2793" y="6305194"/>
            <a:ext cx="30010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(viêm</a:t>
            </a:r>
            <a:r>
              <a:rPr sz="2000" b="1" spc="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tiểu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PQ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tắc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nghẽn)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211580" y="3545840"/>
            <a:ext cx="1130935" cy="2475230"/>
            <a:chOff x="1211580" y="3545840"/>
            <a:chExt cx="1130935" cy="2475230"/>
          </a:xfrm>
        </p:grpSpPr>
        <p:sp>
          <p:nvSpPr>
            <p:cNvPr id="30" name="object 30"/>
            <p:cNvSpPr/>
            <p:nvPr/>
          </p:nvSpPr>
          <p:spPr>
            <a:xfrm>
              <a:off x="1295400" y="4305808"/>
              <a:ext cx="487045" cy="1715135"/>
            </a:xfrm>
            <a:custGeom>
              <a:avLst/>
              <a:gdLst/>
              <a:ahLst/>
              <a:cxnLst/>
              <a:rect l="l" t="t" r="r" b="b"/>
              <a:pathLst>
                <a:path w="487044" h="1715135">
                  <a:moveTo>
                    <a:pt x="0" y="1589786"/>
                  </a:moveTo>
                  <a:lnTo>
                    <a:pt x="26669" y="1714754"/>
                  </a:lnTo>
                  <a:lnTo>
                    <a:pt x="102850" y="1627301"/>
                  </a:lnTo>
                  <a:lnTo>
                    <a:pt x="68961" y="1627301"/>
                  </a:lnTo>
                  <a:lnTo>
                    <a:pt x="32003" y="1617764"/>
                  </a:lnTo>
                  <a:lnTo>
                    <a:pt x="36778" y="1599295"/>
                  </a:lnTo>
                  <a:lnTo>
                    <a:pt x="0" y="1589786"/>
                  </a:lnTo>
                  <a:close/>
                </a:path>
                <a:path w="487044" h="1715135">
                  <a:moveTo>
                    <a:pt x="36778" y="1599295"/>
                  </a:moveTo>
                  <a:lnTo>
                    <a:pt x="32003" y="1617764"/>
                  </a:lnTo>
                  <a:lnTo>
                    <a:pt x="68961" y="1627301"/>
                  </a:lnTo>
                  <a:lnTo>
                    <a:pt x="73730" y="1608849"/>
                  </a:lnTo>
                  <a:lnTo>
                    <a:pt x="36778" y="1599295"/>
                  </a:lnTo>
                  <a:close/>
                </a:path>
                <a:path w="487044" h="1715135">
                  <a:moveTo>
                    <a:pt x="73730" y="1608849"/>
                  </a:moveTo>
                  <a:lnTo>
                    <a:pt x="68961" y="1627301"/>
                  </a:lnTo>
                  <a:lnTo>
                    <a:pt x="102850" y="1627301"/>
                  </a:lnTo>
                  <a:lnTo>
                    <a:pt x="110616" y="1618386"/>
                  </a:lnTo>
                  <a:lnTo>
                    <a:pt x="73730" y="1608849"/>
                  </a:lnTo>
                  <a:close/>
                </a:path>
                <a:path w="487044" h="1715135">
                  <a:moveTo>
                    <a:pt x="450214" y="0"/>
                  </a:moveTo>
                  <a:lnTo>
                    <a:pt x="36778" y="1599295"/>
                  </a:lnTo>
                  <a:lnTo>
                    <a:pt x="73730" y="1608849"/>
                  </a:lnTo>
                  <a:lnTo>
                    <a:pt x="487044" y="9652"/>
                  </a:lnTo>
                  <a:lnTo>
                    <a:pt x="45021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11580" y="3545840"/>
              <a:ext cx="1130935" cy="361950"/>
            </a:xfrm>
            <a:custGeom>
              <a:avLst/>
              <a:gdLst/>
              <a:ahLst/>
              <a:cxnLst/>
              <a:rect l="l" t="t" r="r" b="b"/>
              <a:pathLst>
                <a:path w="1130935" h="361950">
                  <a:moveTo>
                    <a:pt x="151637" y="0"/>
                  </a:moveTo>
                  <a:lnTo>
                    <a:pt x="112701" y="15057"/>
                  </a:lnTo>
                  <a:lnTo>
                    <a:pt x="74795" y="35020"/>
                  </a:lnTo>
                  <a:lnTo>
                    <a:pt x="41495" y="54535"/>
                  </a:lnTo>
                  <a:lnTo>
                    <a:pt x="70484" y="64008"/>
                  </a:lnTo>
                  <a:lnTo>
                    <a:pt x="110753" y="75751"/>
                  </a:lnTo>
                  <a:lnTo>
                    <a:pt x="148986" y="90424"/>
                  </a:lnTo>
                  <a:lnTo>
                    <a:pt x="186195" y="108334"/>
                  </a:lnTo>
                  <a:lnTo>
                    <a:pt x="223392" y="129793"/>
                  </a:lnTo>
                  <a:lnTo>
                    <a:pt x="231128" y="132661"/>
                  </a:lnTo>
                  <a:lnTo>
                    <a:pt x="259476" y="159670"/>
                  </a:lnTo>
                  <a:lnTo>
                    <a:pt x="261212" y="171116"/>
                  </a:lnTo>
                  <a:lnTo>
                    <a:pt x="262763" y="179959"/>
                  </a:lnTo>
                  <a:lnTo>
                    <a:pt x="293090" y="231894"/>
                  </a:lnTo>
                  <a:lnTo>
                    <a:pt x="324922" y="272341"/>
                  </a:lnTo>
                  <a:lnTo>
                    <a:pt x="358464" y="302796"/>
                  </a:lnTo>
                  <a:lnTo>
                    <a:pt x="393916" y="324753"/>
                  </a:lnTo>
                  <a:lnTo>
                    <a:pt x="431482" y="339709"/>
                  </a:lnTo>
                  <a:lnTo>
                    <a:pt x="471365" y="349159"/>
                  </a:lnTo>
                  <a:lnTo>
                    <a:pt x="513766" y="354600"/>
                  </a:lnTo>
                  <a:lnTo>
                    <a:pt x="558890" y="357527"/>
                  </a:lnTo>
                  <a:lnTo>
                    <a:pt x="658113" y="361823"/>
                  </a:lnTo>
                  <a:lnTo>
                    <a:pt x="687990" y="359024"/>
                  </a:lnTo>
                  <a:lnTo>
                    <a:pt x="734483" y="354085"/>
                  </a:lnTo>
                  <a:lnTo>
                    <a:pt x="789844" y="346852"/>
                  </a:lnTo>
                  <a:lnTo>
                    <a:pt x="846328" y="337175"/>
                  </a:lnTo>
                  <a:lnTo>
                    <a:pt x="896186" y="324901"/>
                  </a:lnTo>
                  <a:lnTo>
                    <a:pt x="931671" y="309880"/>
                  </a:lnTo>
                  <a:lnTo>
                    <a:pt x="973359" y="247491"/>
                  </a:lnTo>
                  <a:lnTo>
                    <a:pt x="989674" y="219837"/>
                  </a:lnTo>
                  <a:lnTo>
                    <a:pt x="526795" y="219837"/>
                  </a:lnTo>
                  <a:lnTo>
                    <a:pt x="480768" y="202295"/>
                  </a:lnTo>
                  <a:lnTo>
                    <a:pt x="426608" y="184753"/>
                  </a:lnTo>
                  <a:lnTo>
                    <a:pt x="374473" y="165258"/>
                  </a:lnTo>
                  <a:lnTo>
                    <a:pt x="334517" y="141859"/>
                  </a:lnTo>
                  <a:lnTo>
                    <a:pt x="301075" y="107159"/>
                  </a:lnTo>
                  <a:lnTo>
                    <a:pt x="266834" y="65736"/>
                  </a:lnTo>
                  <a:lnTo>
                    <a:pt x="231026" y="27476"/>
                  </a:lnTo>
                  <a:lnTo>
                    <a:pt x="192883" y="2268"/>
                  </a:lnTo>
                  <a:lnTo>
                    <a:pt x="151637" y="0"/>
                  </a:lnTo>
                  <a:close/>
                </a:path>
                <a:path w="1130935" h="361950">
                  <a:moveTo>
                    <a:pt x="1124077" y="89916"/>
                  </a:moveTo>
                  <a:lnTo>
                    <a:pt x="1081750" y="99498"/>
                  </a:lnTo>
                  <a:lnTo>
                    <a:pt x="1040447" y="111807"/>
                  </a:lnTo>
                  <a:lnTo>
                    <a:pt x="1000668" y="129617"/>
                  </a:lnTo>
                  <a:lnTo>
                    <a:pt x="962913" y="155702"/>
                  </a:lnTo>
                  <a:lnTo>
                    <a:pt x="872715" y="182354"/>
                  </a:lnTo>
                  <a:lnTo>
                    <a:pt x="810388" y="198266"/>
                  </a:lnTo>
                  <a:lnTo>
                    <a:pt x="749547" y="207265"/>
                  </a:lnTo>
                  <a:lnTo>
                    <a:pt x="711440" y="210368"/>
                  </a:lnTo>
                  <a:lnTo>
                    <a:pt x="663811" y="213179"/>
                  </a:lnTo>
                  <a:lnTo>
                    <a:pt x="526795" y="219837"/>
                  </a:lnTo>
                  <a:lnTo>
                    <a:pt x="989674" y="219837"/>
                  </a:lnTo>
                  <a:lnTo>
                    <a:pt x="998358" y="205116"/>
                  </a:lnTo>
                  <a:lnTo>
                    <a:pt x="1012951" y="179959"/>
                  </a:lnTo>
                  <a:lnTo>
                    <a:pt x="1055814" y="163189"/>
                  </a:lnTo>
                  <a:lnTo>
                    <a:pt x="1073912" y="155702"/>
                  </a:lnTo>
                  <a:lnTo>
                    <a:pt x="1104395" y="146887"/>
                  </a:lnTo>
                  <a:lnTo>
                    <a:pt x="1123854" y="141001"/>
                  </a:lnTo>
                  <a:lnTo>
                    <a:pt x="1130883" y="126019"/>
                  </a:lnTo>
                  <a:lnTo>
                    <a:pt x="1124077" y="89916"/>
                  </a:lnTo>
                  <a:close/>
                </a:path>
                <a:path w="1130935" h="361950">
                  <a:moveTo>
                    <a:pt x="16935" y="46259"/>
                  </a:moveTo>
                  <a:lnTo>
                    <a:pt x="9098" y="52792"/>
                  </a:lnTo>
                  <a:lnTo>
                    <a:pt x="0" y="77851"/>
                  </a:lnTo>
                  <a:lnTo>
                    <a:pt x="37400" y="56935"/>
                  </a:lnTo>
                  <a:lnTo>
                    <a:pt x="41495" y="54535"/>
                  </a:lnTo>
                  <a:lnTo>
                    <a:pt x="33925" y="52062"/>
                  </a:lnTo>
                  <a:lnTo>
                    <a:pt x="16935" y="46259"/>
                  </a:lnTo>
                  <a:close/>
                </a:path>
              </a:pathLst>
            </a:custGeom>
            <a:solidFill>
              <a:srgbClr val="FF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0220" y="3756660"/>
              <a:ext cx="193548" cy="88392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1044244" y="3631438"/>
            <a:ext cx="2880995" cy="60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0705">
              <a:lnSpc>
                <a:spcPts val="2280"/>
              </a:lnSpc>
              <a:spcBef>
                <a:spcPts val="100"/>
              </a:spcBef>
            </a:pPr>
            <a:r>
              <a:rPr sz="2000" b="1" i="1" spc="5" dirty="0">
                <a:latin typeface="Arial"/>
                <a:cs typeface="Arial"/>
              </a:rPr>
              <a:t>CD8</a:t>
            </a:r>
            <a:r>
              <a:rPr sz="1950" b="1" i="1" spc="7" baseline="25641" dirty="0">
                <a:latin typeface="Arial"/>
                <a:cs typeface="Arial"/>
              </a:rPr>
              <a:t>+</a:t>
            </a:r>
            <a:endParaRPr sz="1950" baseline="25641">
              <a:latin typeface="Arial"/>
              <a:cs typeface="Arial"/>
            </a:endParaRPr>
          </a:p>
          <a:p>
            <a:pPr marL="38100">
              <a:lnSpc>
                <a:spcPts val="2280"/>
              </a:lnSpc>
              <a:tabLst>
                <a:tab pos="1428750" algn="l"/>
              </a:tabLst>
            </a:pPr>
            <a:r>
              <a:rPr sz="3000" b="1" i="1" baseline="-20833" dirty="0">
                <a:latin typeface="Arial"/>
                <a:cs typeface="Arial"/>
              </a:rPr>
              <a:t>Fibroblast	</a:t>
            </a:r>
            <a:r>
              <a:rPr sz="2000" b="1" i="1" dirty="0">
                <a:latin typeface="Arial"/>
                <a:cs typeface="Arial"/>
              </a:rPr>
              <a:t>lymphocyte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887473" y="2325497"/>
            <a:ext cx="5714365" cy="2178050"/>
            <a:chOff x="1887473" y="2325497"/>
            <a:chExt cx="5714365" cy="2178050"/>
          </a:xfrm>
        </p:grpSpPr>
        <p:sp>
          <p:nvSpPr>
            <p:cNvPr id="35" name="object 35"/>
            <p:cNvSpPr/>
            <p:nvPr/>
          </p:nvSpPr>
          <p:spPr>
            <a:xfrm>
              <a:off x="1887474" y="2422143"/>
              <a:ext cx="5005070" cy="1602105"/>
            </a:xfrm>
            <a:custGeom>
              <a:avLst/>
              <a:gdLst/>
              <a:ahLst/>
              <a:cxnLst/>
              <a:rect l="l" t="t" r="r" b="b"/>
              <a:pathLst>
                <a:path w="5005070" h="1602104">
                  <a:moveTo>
                    <a:pt x="1361313" y="256032"/>
                  </a:moveTo>
                  <a:lnTo>
                    <a:pt x="1342263" y="223012"/>
                  </a:lnTo>
                  <a:lnTo>
                    <a:pt x="89344" y="949071"/>
                  </a:lnTo>
                  <a:lnTo>
                    <a:pt x="70231" y="916051"/>
                  </a:lnTo>
                  <a:lnTo>
                    <a:pt x="0" y="1022858"/>
                  </a:lnTo>
                  <a:lnTo>
                    <a:pt x="127508" y="1014984"/>
                  </a:lnTo>
                  <a:lnTo>
                    <a:pt x="113969" y="991616"/>
                  </a:lnTo>
                  <a:lnTo>
                    <a:pt x="108432" y="982065"/>
                  </a:lnTo>
                  <a:lnTo>
                    <a:pt x="1361313" y="256032"/>
                  </a:lnTo>
                  <a:close/>
                </a:path>
                <a:path w="5005070" h="1602104">
                  <a:moveTo>
                    <a:pt x="4939284" y="1601978"/>
                  </a:moveTo>
                  <a:lnTo>
                    <a:pt x="4919942" y="1575943"/>
                  </a:lnTo>
                  <a:lnTo>
                    <a:pt x="4863084" y="1499362"/>
                  </a:lnTo>
                  <a:lnTo>
                    <a:pt x="4845837" y="1533448"/>
                  </a:lnTo>
                  <a:lnTo>
                    <a:pt x="2461476" y="327863"/>
                  </a:lnTo>
                  <a:lnTo>
                    <a:pt x="3078988" y="100457"/>
                  </a:lnTo>
                  <a:lnTo>
                    <a:pt x="3065780" y="64643"/>
                  </a:lnTo>
                  <a:lnTo>
                    <a:pt x="2414930" y="304330"/>
                  </a:lnTo>
                  <a:lnTo>
                    <a:pt x="1813052" y="0"/>
                  </a:lnTo>
                  <a:lnTo>
                    <a:pt x="1795780" y="34036"/>
                  </a:lnTo>
                  <a:lnTo>
                    <a:pt x="2366022" y="322338"/>
                  </a:lnTo>
                  <a:lnTo>
                    <a:pt x="408508" y="1043216"/>
                  </a:lnTo>
                  <a:lnTo>
                    <a:pt x="395351" y="1007491"/>
                  </a:lnTo>
                  <a:lnTo>
                    <a:pt x="307848" y="1100582"/>
                  </a:lnTo>
                  <a:lnTo>
                    <a:pt x="434848" y="1114679"/>
                  </a:lnTo>
                  <a:lnTo>
                    <a:pt x="424129" y="1085596"/>
                  </a:lnTo>
                  <a:lnTo>
                    <a:pt x="421703" y="1079030"/>
                  </a:lnTo>
                  <a:lnTo>
                    <a:pt x="2412568" y="345871"/>
                  </a:lnTo>
                  <a:lnTo>
                    <a:pt x="4828692" y="1567370"/>
                  </a:lnTo>
                  <a:lnTo>
                    <a:pt x="4811522" y="1601343"/>
                  </a:lnTo>
                  <a:lnTo>
                    <a:pt x="4939284" y="1601978"/>
                  </a:lnTo>
                  <a:close/>
                </a:path>
                <a:path w="5005070" h="1602104">
                  <a:moveTo>
                    <a:pt x="5004816" y="1457198"/>
                  </a:moveTo>
                  <a:lnTo>
                    <a:pt x="4987937" y="1400937"/>
                  </a:lnTo>
                  <a:lnTo>
                    <a:pt x="4968113" y="1334770"/>
                  </a:lnTo>
                  <a:lnTo>
                    <a:pt x="4940312" y="1360919"/>
                  </a:lnTo>
                  <a:lnTo>
                    <a:pt x="3866515" y="220345"/>
                  </a:lnTo>
                  <a:lnTo>
                    <a:pt x="3838829" y="246507"/>
                  </a:lnTo>
                  <a:lnTo>
                    <a:pt x="4912576" y="1387005"/>
                  </a:lnTo>
                  <a:lnTo>
                    <a:pt x="4884801" y="1413129"/>
                  </a:lnTo>
                  <a:lnTo>
                    <a:pt x="5004816" y="1457198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88479" y="3720083"/>
              <a:ext cx="713231" cy="78333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980938" y="2325497"/>
              <a:ext cx="1164590" cy="1343025"/>
            </a:xfrm>
            <a:custGeom>
              <a:avLst/>
              <a:gdLst/>
              <a:ahLst/>
              <a:cxnLst/>
              <a:rect l="l" t="t" r="r" b="b"/>
              <a:pathLst>
                <a:path w="1164590" h="1343025">
                  <a:moveTo>
                    <a:pt x="115867" y="37587"/>
                  </a:moveTo>
                  <a:lnTo>
                    <a:pt x="109554" y="75209"/>
                  </a:lnTo>
                  <a:lnTo>
                    <a:pt x="216153" y="93852"/>
                  </a:lnTo>
                  <a:lnTo>
                    <a:pt x="287654" y="107314"/>
                  </a:lnTo>
                  <a:lnTo>
                    <a:pt x="358013" y="121919"/>
                  </a:lnTo>
                  <a:lnTo>
                    <a:pt x="426720" y="137287"/>
                  </a:lnTo>
                  <a:lnTo>
                    <a:pt x="493775" y="154177"/>
                  </a:lnTo>
                  <a:lnTo>
                    <a:pt x="558545" y="172465"/>
                  </a:lnTo>
                  <a:lnTo>
                    <a:pt x="620648" y="192531"/>
                  </a:lnTo>
                  <a:lnTo>
                    <a:pt x="680085" y="214502"/>
                  </a:lnTo>
                  <a:lnTo>
                    <a:pt x="736345" y="238505"/>
                  </a:lnTo>
                  <a:lnTo>
                    <a:pt x="789178" y="264794"/>
                  </a:lnTo>
                  <a:lnTo>
                    <a:pt x="838454" y="293624"/>
                  </a:lnTo>
                  <a:lnTo>
                    <a:pt x="883665" y="325119"/>
                  </a:lnTo>
                  <a:lnTo>
                    <a:pt x="924813" y="359537"/>
                  </a:lnTo>
                  <a:lnTo>
                    <a:pt x="961263" y="396875"/>
                  </a:lnTo>
                  <a:lnTo>
                    <a:pt x="993266" y="437641"/>
                  </a:lnTo>
                  <a:lnTo>
                    <a:pt x="1021080" y="481964"/>
                  </a:lnTo>
                  <a:lnTo>
                    <a:pt x="1045083" y="529336"/>
                  </a:lnTo>
                  <a:lnTo>
                    <a:pt x="1065276" y="579754"/>
                  </a:lnTo>
                  <a:lnTo>
                    <a:pt x="1082039" y="633094"/>
                  </a:lnTo>
                  <a:lnTo>
                    <a:pt x="1095502" y="688975"/>
                  </a:lnTo>
                  <a:lnTo>
                    <a:pt x="1106296" y="747267"/>
                  </a:lnTo>
                  <a:lnTo>
                    <a:pt x="1114425" y="807719"/>
                  </a:lnTo>
                  <a:lnTo>
                    <a:pt x="1120139" y="870076"/>
                  </a:lnTo>
                  <a:lnTo>
                    <a:pt x="1123822" y="934085"/>
                  </a:lnTo>
                  <a:lnTo>
                    <a:pt x="1125728" y="999743"/>
                  </a:lnTo>
                  <a:lnTo>
                    <a:pt x="1126232" y="1066927"/>
                  </a:lnTo>
                  <a:lnTo>
                    <a:pt x="1125601" y="1134237"/>
                  </a:lnTo>
                  <a:lnTo>
                    <a:pt x="1123914" y="1204087"/>
                  </a:lnTo>
                  <a:lnTo>
                    <a:pt x="1121746" y="1273302"/>
                  </a:lnTo>
                  <a:lnTo>
                    <a:pt x="1119378" y="1341373"/>
                  </a:lnTo>
                  <a:lnTo>
                    <a:pt x="1157478" y="1342644"/>
                  </a:lnTo>
                  <a:lnTo>
                    <a:pt x="1159930" y="1272031"/>
                  </a:lnTo>
                  <a:lnTo>
                    <a:pt x="1162077" y="1202943"/>
                  </a:lnTo>
                  <a:lnTo>
                    <a:pt x="1163701" y="1135252"/>
                  </a:lnTo>
                  <a:lnTo>
                    <a:pt x="1164333" y="1066545"/>
                  </a:lnTo>
                  <a:lnTo>
                    <a:pt x="1163828" y="999489"/>
                  </a:lnTo>
                  <a:lnTo>
                    <a:pt x="1161922" y="933068"/>
                  </a:lnTo>
                  <a:lnTo>
                    <a:pt x="1158113" y="867790"/>
                  </a:lnTo>
                  <a:lnTo>
                    <a:pt x="1152270" y="803910"/>
                  </a:lnTo>
                  <a:lnTo>
                    <a:pt x="1144015" y="741806"/>
                  </a:lnTo>
                  <a:lnTo>
                    <a:pt x="1132966" y="681608"/>
                  </a:lnTo>
                  <a:lnTo>
                    <a:pt x="1118869" y="623442"/>
                  </a:lnTo>
                  <a:lnTo>
                    <a:pt x="1101343" y="567689"/>
                  </a:lnTo>
                  <a:lnTo>
                    <a:pt x="1080135" y="514476"/>
                  </a:lnTo>
                  <a:lnTo>
                    <a:pt x="1054735" y="463930"/>
                  </a:lnTo>
                  <a:lnTo>
                    <a:pt x="1025016" y="416560"/>
                  </a:lnTo>
                  <a:lnTo>
                    <a:pt x="990600" y="372617"/>
                  </a:lnTo>
                  <a:lnTo>
                    <a:pt x="951230" y="332231"/>
                  </a:lnTo>
                  <a:lnTo>
                    <a:pt x="907414" y="295401"/>
                  </a:lnTo>
                  <a:lnTo>
                    <a:pt x="859663" y="262000"/>
                  </a:lnTo>
                  <a:lnTo>
                    <a:pt x="807973" y="231520"/>
                  </a:lnTo>
                  <a:lnTo>
                    <a:pt x="752856" y="204088"/>
                  </a:lnTo>
                  <a:lnTo>
                    <a:pt x="694563" y="179197"/>
                  </a:lnTo>
                  <a:lnTo>
                    <a:pt x="633476" y="156590"/>
                  </a:lnTo>
                  <a:lnTo>
                    <a:pt x="569848" y="136016"/>
                  </a:lnTo>
                  <a:lnTo>
                    <a:pt x="503809" y="117348"/>
                  </a:lnTo>
                  <a:lnTo>
                    <a:pt x="435990" y="100329"/>
                  </a:lnTo>
                  <a:lnTo>
                    <a:pt x="366395" y="84708"/>
                  </a:lnTo>
                  <a:lnTo>
                    <a:pt x="295401" y="70103"/>
                  </a:lnTo>
                  <a:lnTo>
                    <a:pt x="150367" y="43433"/>
                  </a:lnTo>
                  <a:lnTo>
                    <a:pt x="115867" y="37587"/>
                  </a:lnTo>
                  <a:close/>
                </a:path>
                <a:path w="1164590" h="1343025">
                  <a:moveTo>
                    <a:pt x="122174" y="0"/>
                  </a:moveTo>
                  <a:lnTo>
                    <a:pt x="0" y="37464"/>
                  </a:lnTo>
                  <a:lnTo>
                    <a:pt x="103250" y="112775"/>
                  </a:lnTo>
                  <a:lnTo>
                    <a:pt x="109554" y="75209"/>
                  </a:lnTo>
                  <a:lnTo>
                    <a:pt x="90804" y="72008"/>
                  </a:lnTo>
                  <a:lnTo>
                    <a:pt x="97154" y="34416"/>
                  </a:lnTo>
                  <a:lnTo>
                    <a:pt x="116399" y="34416"/>
                  </a:lnTo>
                  <a:lnTo>
                    <a:pt x="122174" y="0"/>
                  </a:lnTo>
                  <a:close/>
                </a:path>
                <a:path w="1164590" h="1343025">
                  <a:moveTo>
                    <a:pt x="97154" y="34416"/>
                  </a:moveTo>
                  <a:lnTo>
                    <a:pt x="90804" y="72008"/>
                  </a:lnTo>
                  <a:lnTo>
                    <a:pt x="109554" y="75209"/>
                  </a:lnTo>
                  <a:lnTo>
                    <a:pt x="115867" y="37587"/>
                  </a:lnTo>
                  <a:lnTo>
                    <a:pt x="97154" y="34416"/>
                  </a:lnTo>
                  <a:close/>
                </a:path>
                <a:path w="1164590" h="1343025">
                  <a:moveTo>
                    <a:pt x="116399" y="34416"/>
                  </a:moveTo>
                  <a:lnTo>
                    <a:pt x="97154" y="34416"/>
                  </a:lnTo>
                  <a:lnTo>
                    <a:pt x="115867" y="37587"/>
                  </a:lnTo>
                  <a:lnTo>
                    <a:pt x="116399" y="34416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534914" y="4346780"/>
            <a:ext cx="132969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b="1" i="1" spc="-229" dirty="0">
                <a:latin typeface="Verdana"/>
                <a:cs typeface="Verdana"/>
              </a:rPr>
              <a:t>Neutrophil</a:t>
            </a:r>
            <a:endParaRPr sz="2100">
              <a:latin typeface="Verdana"/>
              <a:cs typeface="Verdan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089148" y="1862327"/>
            <a:ext cx="2727960" cy="4234180"/>
            <a:chOff x="3089148" y="1862327"/>
            <a:chExt cx="2727960" cy="4234180"/>
          </a:xfrm>
        </p:grpSpPr>
        <p:sp>
          <p:nvSpPr>
            <p:cNvPr id="40" name="object 40"/>
            <p:cNvSpPr/>
            <p:nvPr/>
          </p:nvSpPr>
          <p:spPr>
            <a:xfrm>
              <a:off x="5316347" y="2660522"/>
              <a:ext cx="173990" cy="989965"/>
            </a:xfrm>
            <a:custGeom>
              <a:avLst/>
              <a:gdLst/>
              <a:ahLst/>
              <a:cxnLst/>
              <a:rect l="l" t="t" r="r" b="b"/>
              <a:pathLst>
                <a:path w="173989" h="989964">
                  <a:moveTo>
                    <a:pt x="57893" y="816186"/>
                  </a:moveTo>
                  <a:lnTo>
                    <a:pt x="0" y="816990"/>
                  </a:lnTo>
                  <a:lnTo>
                    <a:pt x="89280" y="989457"/>
                  </a:lnTo>
                  <a:lnTo>
                    <a:pt x="159016" y="845057"/>
                  </a:lnTo>
                  <a:lnTo>
                    <a:pt x="58292" y="845057"/>
                  </a:lnTo>
                  <a:lnTo>
                    <a:pt x="57893" y="816186"/>
                  </a:lnTo>
                  <a:close/>
                </a:path>
                <a:path w="173989" h="989964">
                  <a:moveTo>
                    <a:pt x="115804" y="815382"/>
                  </a:moveTo>
                  <a:lnTo>
                    <a:pt x="57893" y="816186"/>
                  </a:lnTo>
                  <a:lnTo>
                    <a:pt x="58292" y="845057"/>
                  </a:lnTo>
                  <a:lnTo>
                    <a:pt x="116204" y="844296"/>
                  </a:lnTo>
                  <a:lnTo>
                    <a:pt x="115804" y="815382"/>
                  </a:lnTo>
                  <a:close/>
                </a:path>
                <a:path w="173989" h="989964">
                  <a:moveTo>
                    <a:pt x="173736" y="814577"/>
                  </a:moveTo>
                  <a:lnTo>
                    <a:pt x="115804" y="815382"/>
                  </a:lnTo>
                  <a:lnTo>
                    <a:pt x="116204" y="844296"/>
                  </a:lnTo>
                  <a:lnTo>
                    <a:pt x="58292" y="845057"/>
                  </a:lnTo>
                  <a:lnTo>
                    <a:pt x="159016" y="845057"/>
                  </a:lnTo>
                  <a:lnTo>
                    <a:pt x="173736" y="814577"/>
                  </a:lnTo>
                  <a:close/>
                </a:path>
                <a:path w="173989" h="989964">
                  <a:moveTo>
                    <a:pt x="104520" y="0"/>
                  </a:moveTo>
                  <a:lnTo>
                    <a:pt x="46608" y="762"/>
                  </a:lnTo>
                  <a:lnTo>
                    <a:pt x="57893" y="816186"/>
                  </a:lnTo>
                  <a:lnTo>
                    <a:pt x="115804" y="815382"/>
                  </a:lnTo>
                  <a:lnTo>
                    <a:pt x="10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077968" y="3666744"/>
              <a:ext cx="687705" cy="736600"/>
            </a:xfrm>
            <a:custGeom>
              <a:avLst/>
              <a:gdLst/>
              <a:ahLst/>
              <a:cxnLst/>
              <a:rect l="l" t="t" r="r" b="b"/>
              <a:pathLst>
                <a:path w="687704" h="736600">
                  <a:moveTo>
                    <a:pt x="343662" y="0"/>
                  </a:moveTo>
                  <a:lnTo>
                    <a:pt x="273939" y="6984"/>
                  </a:lnTo>
                  <a:lnTo>
                    <a:pt x="209804" y="28320"/>
                  </a:lnTo>
                  <a:lnTo>
                    <a:pt x="151257" y="61975"/>
                  </a:lnTo>
                  <a:lnTo>
                    <a:pt x="100330" y="107695"/>
                  </a:lnTo>
                  <a:lnTo>
                    <a:pt x="58547" y="161416"/>
                  </a:lnTo>
                  <a:lnTo>
                    <a:pt x="26416" y="224535"/>
                  </a:lnTo>
                  <a:lnTo>
                    <a:pt x="6604" y="292861"/>
                  </a:lnTo>
                  <a:lnTo>
                    <a:pt x="0" y="368045"/>
                  </a:lnTo>
                  <a:lnTo>
                    <a:pt x="6604" y="441578"/>
                  </a:lnTo>
                  <a:lnTo>
                    <a:pt x="26416" y="510920"/>
                  </a:lnTo>
                  <a:lnTo>
                    <a:pt x="58547" y="573531"/>
                  </a:lnTo>
                  <a:lnTo>
                    <a:pt x="100330" y="627887"/>
                  </a:lnTo>
                  <a:lnTo>
                    <a:pt x="151257" y="672972"/>
                  </a:lnTo>
                  <a:lnTo>
                    <a:pt x="209804" y="707135"/>
                  </a:lnTo>
                  <a:lnTo>
                    <a:pt x="273939" y="728598"/>
                  </a:lnTo>
                  <a:lnTo>
                    <a:pt x="343662" y="736091"/>
                  </a:lnTo>
                  <a:lnTo>
                    <a:pt x="412877" y="728598"/>
                  </a:lnTo>
                  <a:lnTo>
                    <a:pt x="477012" y="707135"/>
                  </a:lnTo>
                  <a:lnTo>
                    <a:pt x="535559" y="672972"/>
                  </a:lnTo>
                  <a:lnTo>
                    <a:pt x="586486" y="627887"/>
                  </a:lnTo>
                  <a:lnTo>
                    <a:pt x="628269" y="573531"/>
                  </a:lnTo>
                  <a:lnTo>
                    <a:pt x="659892" y="510920"/>
                  </a:lnTo>
                  <a:lnTo>
                    <a:pt x="680212" y="441578"/>
                  </a:lnTo>
                  <a:lnTo>
                    <a:pt x="687324" y="368045"/>
                  </a:lnTo>
                  <a:lnTo>
                    <a:pt x="680212" y="292861"/>
                  </a:lnTo>
                  <a:lnTo>
                    <a:pt x="659892" y="224535"/>
                  </a:lnTo>
                  <a:lnTo>
                    <a:pt x="628269" y="161416"/>
                  </a:lnTo>
                  <a:lnTo>
                    <a:pt x="586486" y="107695"/>
                  </a:lnTo>
                  <a:lnTo>
                    <a:pt x="535559" y="61975"/>
                  </a:lnTo>
                  <a:lnTo>
                    <a:pt x="477012" y="28320"/>
                  </a:lnTo>
                  <a:lnTo>
                    <a:pt x="412877" y="6984"/>
                  </a:lnTo>
                  <a:lnTo>
                    <a:pt x="343662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077968" y="3666744"/>
              <a:ext cx="687705" cy="736600"/>
            </a:xfrm>
            <a:custGeom>
              <a:avLst/>
              <a:gdLst/>
              <a:ahLst/>
              <a:cxnLst/>
              <a:rect l="l" t="t" r="r" b="b"/>
              <a:pathLst>
                <a:path w="687704" h="736600">
                  <a:moveTo>
                    <a:pt x="687324" y="368045"/>
                  </a:moveTo>
                  <a:lnTo>
                    <a:pt x="680212" y="292861"/>
                  </a:lnTo>
                  <a:lnTo>
                    <a:pt x="659892" y="224535"/>
                  </a:lnTo>
                  <a:lnTo>
                    <a:pt x="628269" y="161416"/>
                  </a:lnTo>
                  <a:lnTo>
                    <a:pt x="586486" y="107695"/>
                  </a:lnTo>
                  <a:lnTo>
                    <a:pt x="535559" y="61975"/>
                  </a:lnTo>
                  <a:lnTo>
                    <a:pt x="477012" y="28320"/>
                  </a:lnTo>
                  <a:lnTo>
                    <a:pt x="412877" y="6984"/>
                  </a:lnTo>
                  <a:lnTo>
                    <a:pt x="343662" y="0"/>
                  </a:lnTo>
                  <a:lnTo>
                    <a:pt x="273939" y="6984"/>
                  </a:lnTo>
                  <a:lnTo>
                    <a:pt x="209804" y="28320"/>
                  </a:lnTo>
                  <a:lnTo>
                    <a:pt x="151257" y="61975"/>
                  </a:lnTo>
                  <a:lnTo>
                    <a:pt x="100330" y="107695"/>
                  </a:lnTo>
                  <a:lnTo>
                    <a:pt x="58547" y="161416"/>
                  </a:lnTo>
                  <a:lnTo>
                    <a:pt x="26416" y="224535"/>
                  </a:lnTo>
                  <a:lnTo>
                    <a:pt x="6604" y="292861"/>
                  </a:lnTo>
                  <a:lnTo>
                    <a:pt x="0" y="368045"/>
                  </a:lnTo>
                  <a:lnTo>
                    <a:pt x="6604" y="441578"/>
                  </a:lnTo>
                  <a:lnTo>
                    <a:pt x="26416" y="510920"/>
                  </a:lnTo>
                  <a:lnTo>
                    <a:pt x="58547" y="573531"/>
                  </a:lnTo>
                  <a:lnTo>
                    <a:pt x="100330" y="627887"/>
                  </a:lnTo>
                  <a:lnTo>
                    <a:pt x="151257" y="672972"/>
                  </a:lnTo>
                  <a:lnTo>
                    <a:pt x="209804" y="707135"/>
                  </a:lnTo>
                  <a:lnTo>
                    <a:pt x="273939" y="728598"/>
                  </a:lnTo>
                  <a:lnTo>
                    <a:pt x="343662" y="736091"/>
                  </a:lnTo>
                  <a:lnTo>
                    <a:pt x="412877" y="728598"/>
                  </a:lnTo>
                  <a:lnTo>
                    <a:pt x="477012" y="707135"/>
                  </a:lnTo>
                  <a:lnTo>
                    <a:pt x="535559" y="672972"/>
                  </a:lnTo>
                  <a:lnTo>
                    <a:pt x="586486" y="627887"/>
                  </a:lnTo>
                  <a:lnTo>
                    <a:pt x="628269" y="573531"/>
                  </a:lnTo>
                  <a:lnTo>
                    <a:pt x="659892" y="510920"/>
                  </a:lnTo>
                  <a:lnTo>
                    <a:pt x="680212" y="441578"/>
                  </a:lnTo>
                  <a:lnTo>
                    <a:pt x="687324" y="36804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078730" y="3667505"/>
              <a:ext cx="687705" cy="736600"/>
            </a:xfrm>
            <a:custGeom>
              <a:avLst/>
              <a:gdLst/>
              <a:ahLst/>
              <a:cxnLst/>
              <a:rect l="l" t="t" r="r" b="b"/>
              <a:pathLst>
                <a:path w="687704" h="736600">
                  <a:moveTo>
                    <a:pt x="343662" y="0"/>
                  </a:moveTo>
                  <a:lnTo>
                    <a:pt x="273939" y="6985"/>
                  </a:lnTo>
                  <a:lnTo>
                    <a:pt x="209804" y="28321"/>
                  </a:lnTo>
                  <a:lnTo>
                    <a:pt x="151257" y="61976"/>
                  </a:lnTo>
                  <a:lnTo>
                    <a:pt x="100330" y="107696"/>
                  </a:lnTo>
                  <a:lnTo>
                    <a:pt x="58547" y="161417"/>
                  </a:lnTo>
                  <a:lnTo>
                    <a:pt x="26416" y="224536"/>
                  </a:lnTo>
                  <a:lnTo>
                    <a:pt x="6604" y="292862"/>
                  </a:lnTo>
                  <a:lnTo>
                    <a:pt x="0" y="368046"/>
                  </a:lnTo>
                  <a:lnTo>
                    <a:pt x="6604" y="441579"/>
                  </a:lnTo>
                  <a:lnTo>
                    <a:pt x="26416" y="510921"/>
                  </a:lnTo>
                  <a:lnTo>
                    <a:pt x="58547" y="573532"/>
                  </a:lnTo>
                  <a:lnTo>
                    <a:pt x="100330" y="627888"/>
                  </a:lnTo>
                  <a:lnTo>
                    <a:pt x="151257" y="672973"/>
                  </a:lnTo>
                  <a:lnTo>
                    <a:pt x="209804" y="707136"/>
                  </a:lnTo>
                  <a:lnTo>
                    <a:pt x="273939" y="728599"/>
                  </a:lnTo>
                  <a:lnTo>
                    <a:pt x="343662" y="736092"/>
                  </a:lnTo>
                  <a:lnTo>
                    <a:pt x="412877" y="728599"/>
                  </a:lnTo>
                  <a:lnTo>
                    <a:pt x="477012" y="707136"/>
                  </a:lnTo>
                  <a:lnTo>
                    <a:pt x="535559" y="672973"/>
                  </a:lnTo>
                  <a:lnTo>
                    <a:pt x="586486" y="627888"/>
                  </a:lnTo>
                  <a:lnTo>
                    <a:pt x="628269" y="573532"/>
                  </a:lnTo>
                  <a:lnTo>
                    <a:pt x="659892" y="510921"/>
                  </a:lnTo>
                  <a:lnTo>
                    <a:pt x="680212" y="441579"/>
                  </a:lnTo>
                  <a:lnTo>
                    <a:pt x="687324" y="368046"/>
                  </a:lnTo>
                  <a:lnTo>
                    <a:pt x="680212" y="292862"/>
                  </a:lnTo>
                  <a:lnTo>
                    <a:pt x="659892" y="224536"/>
                  </a:lnTo>
                  <a:lnTo>
                    <a:pt x="628269" y="161417"/>
                  </a:lnTo>
                  <a:lnTo>
                    <a:pt x="586486" y="107696"/>
                  </a:lnTo>
                  <a:lnTo>
                    <a:pt x="535559" y="61976"/>
                  </a:lnTo>
                  <a:lnTo>
                    <a:pt x="477012" y="28321"/>
                  </a:lnTo>
                  <a:lnTo>
                    <a:pt x="412877" y="6985"/>
                  </a:lnTo>
                  <a:lnTo>
                    <a:pt x="343662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078730" y="3667505"/>
              <a:ext cx="687705" cy="736600"/>
            </a:xfrm>
            <a:custGeom>
              <a:avLst/>
              <a:gdLst/>
              <a:ahLst/>
              <a:cxnLst/>
              <a:rect l="l" t="t" r="r" b="b"/>
              <a:pathLst>
                <a:path w="687704" h="736600">
                  <a:moveTo>
                    <a:pt x="687324" y="368046"/>
                  </a:moveTo>
                  <a:lnTo>
                    <a:pt x="680212" y="292862"/>
                  </a:lnTo>
                  <a:lnTo>
                    <a:pt x="659892" y="224536"/>
                  </a:lnTo>
                  <a:lnTo>
                    <a:pt x="628269" y="161417"/>
                  </a:lnTo>
                  <a:lnTo>
                    <a:pt x="586486" y="107696"/>
                  </a:lnTo>
                  <a:lnTo>
                    <a:pt x="535559" y="61976"/>
                  </a:lnTo>
                  <a:lnTo>
                    <a:pt x="477012" y="28321"/>
                  </a:lnTo>
                  <a:lnTo>
                    <a:pt x="412877" y="6985"/>
                  </a:lnTo>
                  <a:lnTo>
                    <a:pt x="343662" y="0"/>
                  </a:lnTo>
                  <a:lnTo>
                    <a:pt x="273939" y="6985"/>
                  </a:lnTo>
                  <a:lnTo>
                    <a:pt x="209804" y="28321"/>
                  </a:lnTo>
                  <a:lnTo>
                    <a:pt x="151257" y="61976"/>
                  </a:lnTo>
                  <a:lnTo>
                    <a:pt x="100330" y="107696"/>
                  </a:lnTo>
                  <a:lnTo>
                    <a:pt x="58547" y="161417"/>
                  </a:lnTo>
                  <a:lnTo>
                    <a:pt x="26416" y="224536"/>
                  </a:lnTo>
                  <a:lnTo>
                    <a:pt x="6604" y="292862"/>
                  </a:lnTo>
                  <a:lnTo>
                    <a:pt x="0" y="368046"/>
                  </a:lnTo>
                  <a:lnTo>
                    <a:pt x="6604" y="441579"/>
                  </a:lnTo>
                  <a:lnTo>
                    <a:pt x="26416" y="510921"/>
                  </a:lnTo>
                  <a:lnTo>
                    <a:pt x="58547" y="573532"/>
                  </a:lnTo>
                  <a:lnTo>
                    <a:pt x="100330" y="627888"/>
                  </a:lnTo>
                  <a:lnTo>
                    <a:pt x="151257" y="672973"/>
                  </a:lnTo>
                  <a:lnTo>
                    <a:pt x="209804" y="707136"/>
                  </a:lnTo>
                  <a:lnTo>
                    <a:pt x="273939" y="728599"/>
                  </a:lnTo>
                  <a:lnTo>
                    <a:pt x="343662" y="736092"/>
                  </a:lnTo>
                  <a:lnTo>
                    <a:pt x="412877" y="728599"/>
                  </a:lnTo>
                  <a:lnTo>
                    <a:pt x="477012" y="707136"/>
                  </a:lnTo>
                  <a:lnTo>
                    <a:pt x="535559" y="672973"/>
                  </a:lnTo>
                  <a:lnTo>
                    <a:pt x="586486" y="627888"/>
                  </a:lnTo>
                  <a:lnTo>
                    <a:pt x="628269" y="573532"/>
                  </a:lnTo>
                  <a:lnTo>
                    <a:pt x="659892" y="510921"/>
                  </a:lnTo>
                  <a:lnTo>
                    <a:pt x="680212" y="441579"/>
                  </a:lnTo>
                  <a:lnTo>
                    <a:pt x="687324" y="368046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321808" y="3724655"/>
              <a:ext cx="109855" cy="90170"/>
            </a:xfrm>
            <a:custGeom>
              <a:avLst/>
              <a:gdLst/>
              <a:ahLst/>
              <a:cxnLst/>
              <a:rect l="l" t="t" r="r" b="b"/>
              <a:pathLst>
                <a:path w="109854" h="90170">
                  <a:moveTo>
                    <a:pt x="38353" y="0"/>
                  </a:moveTo>
                  <a:lnTo>
                    <a:pt x="8000" y="18542"/>
                  </a:lnTo>
                  <a:lnTo>
                    <a:pt x="0" y="64389"/>
                  </a:lnTo>
                  <a:lnTo>
                    <a:pt x="24891" y="82931"/>
                  </a:lnTo>
                  <a:lnTo>
                    <a:pt x="59816" y="89916"/>
                  </a:lnTo>
                  <a:lnTo>
                    <a:pt x="90804" y="80010"/>
                  </a:lnTo>
                  <a:lnTo>
                    <a:pt x="104266" y="50419"/>
                  </a:lnTo>
                  <a:lnTo>
                    <a:pt x="109727" y="28956"/>
                  </a:lnTo>
                  <a:lnTo>
                    <a:pt x="76834" y="4064"/>
                  </a:lnTo>
                  <a:lnTo>
                    <a:pt x="38353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21808" y="3724655"/>
              <a:ext cx="109855" cy="90170"/>
            </a:xfrm>
            <a:custGeom>
              <a:avLst/>
              <a:gdLst/>
              <a:ahLst/>
              <a:cxnLst/>
              <a:rect l="l" t="t" r="r" b="b"/>
              <a:pathLst>
                <a:path w="109854" h="90170">
                  <a:moveTo>
                    <a:pt x="109727" y="28956"/>
                  </a:moveTo>
                  <a:lnTo>
                    <a:pt x="76834" y="4064"/>
                  </a:lnTo>
                  <a:lnTo>
                    <a:pt x="38353" y="0"/>
                  </a:lnTo>
                  <a:lnTo>
                    <a:pt x="8000" y="18542"/>
                  </a:lnTo>
                  <a:lnTo>
                    <a:pt x="0" y="64389"/>
                  </a:lnTo>
                  <a:lnTo>
                    <a:pt x="24891" y="82931"/>
                  </a:lnTo>
                  <a:lnTo>
                    <a:pt x="59816" y="89916"/>
                  </a:lnTo>
                  <a:lnTo>
                    <a:pt x="90804" y="80010"/>
                  </a:lnTo>
                  <a:lnTo>
                    <a:pt x="104266" y="50419"/>
                  </a:lnTo>
                  <a:lnTo>
                    <a:pt x="109727" y="2895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22570" y="3725417"/>
              <a:ext cx="109855" cy="90170"/>
            </a:xfrm>
            <a:custGeom>
              <a:avLst/>
              <a:gdLst/>
              <a:ahLst/>
              <a:cxnLst/>
              <a:rect l="l" t="t" r="r" b="b"/>
              <a:pathLst>
                <a:path w="109854" h="90170">
                  <a:moveTo>
                    <a:pt x="109727" y="28955"/>
                  </a:moveTo>
                  <a:lnTo>
                    <a:pt x="76834" y="4063"/>
                  </a:lnTo>
                  <a:lnTo>
                    <a:pt x="38353" y="0"/>
                  </a:lnTo>
                  <a:lnTo>
                    <a:pt x="8000" y="18541"/>
                  </a:lnTo>
                  <a:lnTo>
                    <a:pt x="0" y="64388"/>
                  </a:lnTo>
                  <a:lnTo>
                    <a:pt x="24891" y="82930"/>
                  </a:lnTo>
                  <a:lnTo>
                    <a:pt x="59816" y="89915"/>
                  </a:lnTo>
                  <a:lnTo>
                    <a:pt x="90804" y="80009"/>
                  </a:lnTo>
                  <a:lnTo>
                    <a:pt x="104266" y="50418"/>
                  </a:lnTo>
                  <a:lnTo>
                    <a:pt x="109727" y="28955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260848" y="3788663"/>
              <a:ext cx="66040" cy="53340"/>
            </a:xfrm>
            <a:custGeom>
              <a:avLst/>
              <a:gdLst/>
              <a:ahLst/>
              <a:cxnLst/>
              <a:rect l="l" t="t" r="r" b="b"/>
              <a:pathLst>
                <a:path w="66039" h="53339">
                  <a:moveTo>
                    <a:pt x="65531" y="0"/>
                  </a:moveTo>
                  <a:lnTo>
                    <a:pt x="24764" y="28448"/>
                  </a:lnTo>
                  <a:lnTo>
                    <a:pt x="0" y="5334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48655" y="3816095"/>
              <a:ext cx="36830" cy="38100"/>
            </a:xfrm>
            <a:custGeom>
              <a:avLst/>
              <a:gdLst/>
              <a:ahLst/>
              <a:cxnLst/>
              <a:rect l="l" t="t" r="r" b="b"/>
              <a:pathLst>
                <a:path w="36829" h="38100">
                  <a:moveTo>
                    <a:pt x="1651" y="0"/>
                  </a:moveTo>
                  <a:lnTo>
                    <a:pt x="0" y="36956"/>
                  </a:lnTo>
                  <a:lnTo>
                    <a:pt x="36576" y="38099"/>
                  </a:lnTo>
                  <a:lnTo>
                    <a:pt x="12573" y="25272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248655" y="3816095"/>
              <a:ext cx="36830" cy="38100"/>
            </a:xfrm>
            <a:custGeom>
              <a:avLst/>
              <a:gdLst/>
              <a:ahLst/>
              <a:cxnLst/>
              <a:rect l="l" t="t" r="r" b="b"/>
              <a:pathLst>
                <a:path w="36829" h="38100">
                  <a:moveTo>
                    <a:pt x="36576" y="38099"/>
                  </a:moveTo>
                  <a:lnTo>
                    <a:pt x="0" y="36956"/>
                  </a:lnTo>
                  <a:lnTo>
                    <a:pt x="1651" y="0"/>
                  </a:lnTo>
                  <a:lnTo>
                    <a:pt x="12573" y="25272"/>
                  </a:lnTo>
                  <a:lnTo>
                    <a:pt x="36576" y="38099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131308" y="3860292"/>
              <a:ext cx="142240" cy="116205"/>
            </a:xfrm>
            <a:custGeom>
              <a:avLst/>
              <a:gdLst/>
              <a:ahLst/>
              <a:cxnLst/>
              <a:rect l="l" t="t" r="r" b="b"/>
              <a:pathLst>
                <a:path w="142239" h="116204">
                  <a:moveTo>
                    <a:pt x="71881" y="0"/>
                  </a:moveTo>
                  <a:lnTo>
                    <a:pt x="33908" y="10921"/>
                  </a:lnTo>
                  <a:lnTo>
                    <a:pt x="5587" y="42036"/>
                  </a:lnTo>
                  <a:lnTo>
                    <a:pt x="0" y="87629"/>
                  </a:lnTo>
                  <a:lnTo>
                    <a:pt x="28828" y="108330"/>
                  </a:lnTo>
                  <a:lnTo>
                    <a:pt x="61721" y="115823"/>
                  </a:lnTo>
                  <a:lnTo>
                    <a:pt x="130047" y="115823"/>
                  </a:lnTo>
                  <a:lnTo>
                    <a:pt x="141731" y="85851"/>
                  </a:lnTo>
                  <a:lnTo>
                    <a:pt x="140207" y="54228"/>
                  </a:lnTo>
                  <a:lnTo>
                    <a:pt x="128015" y="25907"/>
                  </a:lnTo>
                  <a:lnTo>
                    <a:pt x="106299" y="7492"/>
                  </a:lnTo>
                  <a:lnTo>
                    <a:pt x="106299" y="15620"/>
                  </a:lnTo>
                  <a:lnTo>
                    <a:pt x="71881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131308" y="3860292"/>
              <a:ext cx="142240" cy="116205"/>
            </a:xfrm>
            <a:custGeom>
              <a:avLst/>
              <a:gdLst/>
              <a:ahLst/>
              <a:cxnLst/>
              <a:rect l="l" t="t" r="r" b="b"/>
              <a:pathLst>
                <a:path w="142239" h="116204">
                  <a:moveTo>
                    <a:pt x="106299" y="15620"/>
                  </a:moveTo>
                  <a:lnTo>
                    <a:pt x="71881" y="0"/>
                  </a:lnTo>
                  <a:lnTo>
                    <a:pt x="33908" y="10921"/>
                  </a:lnTo>
                  <a:lnTo>
                    <a:pt x="5587" y="42036"/>
                  </a:lnTo>
                  <a:lnTo>
                    <a:pt x="0" y="87629"/>
                  </a:lnTo>
                  <a:lnTo>
                    <a:pt x="28828" y="108330"/>
                  </a:lnTo>
                  <a:lnTo>
                    <a:pt x="61721" y="115823"/>
                  </a:lnTo>
                  <a:lnTo>
                    <a:pt x="130047" y="115823"/>
                  </a:lnTo>
                  <a:lnTo>
                    <a:pt x="141731" y="85851"/>
                  </a:lnTo>
                  <a:lnTo>
                    <a:pt x="140207" y="54228"/>
                  </a:lnTo>
                  <a:lnTo>
                    <a:pt x="128015" y="25907"/>
                  </a:lnTo>
                  <a:lnTo>
                    <a:pt x="106299" y="7492"/>
                  </a:lnTo>
                  <a:lnTo>
                    <a:pt x="106299" y="1562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132070" y="3861054"/>
              <a:ext cx="142240" cy="116205"/>
            </a:xfrm>
            <a:custGeom>
              <a:avLst/>
              <a:gdLst/>
              <a:ahLst/>
              <a:cxnLst/>
              <a:rect l="l" t="t" r="r" b="b"/>
              <a:pathLst>
                <a:path w="142239" h="116204">
                  <a:moveTo>
                    <a:pt x="106299" y="15621"/>
                  </a:moveTo>
                  <a:lnTo>
                    <a:pt x="71881" y="0"/>
                  </a:lnTo>
                  <a:lnTo>
                    <a:pt x="33908" y="10922"/>
                  </a:lnTo>
                  <a:lnTo>
                    <a:pt x="5587" y="42037"/>
                  </a:lnTo>
                  <a:lnTo>
                    <a:pt x="0" y="87630"/>
                  </a:lnTo>
                  <a:lnTo>
                    <a:pt x="28828" y="108331"/>
                  </a:lnTo>
                  <a:lnTo>
                    <a:pt x="61721" y="115824"/>
                  </a:lnTo>
                  <a:lnTo>
                    <a:pt x="130047" y="115824"/>
                  </a:lnTo>
                  <a:lnTo>
                    <a:pt x="141731" y="85852"/>
                  </a:lnTo>
                  <a:lnTo>
                    <a:pt x="140207" y="54229"/>
                  </a:lnTo>
                  <a:lnTo>
                    <a:pt x="128015" y="25908"/>
                  </a:lnTo>
                  <a:lnTo>
                    <a:pt x="106299" y="7493"/>
                  </a:lnTo>
                  <a:lnTo>
                    <a:pt x="106299" y="15621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164836" y="3976116"/>
              <a:ext cx="24765" cy="140335"/>
            </a:xfrm>
            <a:custGeom>
              <a:avLst/>
              <a:gdLst/>
              <a:ahLst/>
              <a:cxnLst/>
              <a:rect l="l" t="t" r="r" b="b"/>
              <a:pathLst>
                <a:path w="24764" h="140335">
                  <a:moveTo>
                    <a:pt x="24384" y="0"/>
                  </a:moveTo>
                  <a:lnTo>
                    <a:pt x="14097" y="37210"/>
                  </a:lnTo>
                  <a:lnTo>
                    <a:pt x="2921" y="77342"/>
                  </a:lnTo>
                  <a:lnTo>
                    <a:pt x="0" y="115188"/>
                  </a:lnTo>
                  <a:lnTo>
                    <a:pt x="7365" y="140207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149596" y="4088892"/>
              <a:ext cx="35560" cy="41275"/>
            </a:xfrm>
            <a:custGeom>
              <a:avLst/>
              <a:gdLst/>
              <a:ahLst/>
              <a:cxnLst/>
              <a:rect l="l" t="t" r="r" b="b"/>
              <a:pathLst>
                <a:path w="35560" h="41275">
                  <a:moveTo>
                    <a:pt x="32892" y="0"/>
                  </a:moveTo>
                  <a:lnTo>
                    <a:pt x="22859" y="27050"/>
                  </a:lnTo>
                  <a:lnTo>
                    <a:pt x="0" y="41147"/>
                  </a:lnTo>
                  <a:lnTo>
                    <a:pt x="35051" y="38734"/>
                  </a:lnTo>
                  <a:lnTo>
                    <a:pt x="32892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49596" y="4088892"/>
              <a:ext cx="35560" cy="41275"/>
            </a:xfrm>
            <a:custGeom>
              <a:avLst/>
              <a:gdLst/>
              <a:ahLst/>
              <a:cxnLst/>
              <a:rect l="l" t="t" r="r" b="b"/>
              <a:pathLst>
                <a:path w="35560" h="41275">
                  <a:moveTo>
                    <a:pt x="32892" y="0"/>
                  </a:moveTo>
                  <a:lnTo>
                    <a:pt x="35051" y="38734"/>
                  </a:lnTo>
                  <a:lnTo>
                    <a:pt x="0" y="41147"/>
                  </a:lnTo>
                  <a:lnTo>
                    <a:pt x="22859" y="27050"/>
                  </a:lnTo>
                  <a:lnTo>
                    <a:pt x="32892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181600" y="4128516"/>
              <a:ext cx="114300" cy="120650"/>
            </a:xfrm>
            <a:custGeom>
              <a:avLst/>
              <a:gdLst/>
              <a:ahLst/>
              <a:cxnLst/>
              <a:rect l="l" t="t" r="r" b="b"/>
              <a:pathLst>
                <a:path w="114300" h="120650">
                  <a:moveTo>
                    <a:pt x="78994" y="0"/>
                  </a:moveTo>
                  <a:lnTo>
                    <a:pt x="45338" y="6222"/>
                  </a:lnTo>
                  <a:lnTo>
                    <a:pt x="21589" y="13715"/>
                  </a:lnTo>
                  <a:lnTo>
                    <a:pt x="0" y="54228"/>
                  </a:lnTo>
                  <a:lnTo>
                    <a:pt x="10033" y="98678"/>
                  </a:lnTo>
                  <a:lnTo>
                    <a:pt x="51815" y="120395"/>
                  </a:lnTo>
                  <a:lnTo>
                    <a:pt x="83565" y="118744"/>
                  </a:lnTo>
                  <a:lnTo>
                    <a:pt x="104266" y="98678"/>
                  </a:lnTo>
                  <a:lnTo>
                    <a:pt x="114300" y="70230"/>
                  </a:lnTo>
                  <a:lnTo>
                    <a:pt x="113791" y="38861"/>
                  </a:lnTo>
                  <a:lnTo>
                    <a:pt x="101726" y="13080"/>
                  </a:lnTo>
                  <a:lnTo>
                    <a:pt x="78994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181600" y="4128516"/>
              <a:ext cx="114300" cy="120650"/>
            </a:xfrm>
            <a:custGeom>
              <a:avLst/>
              <a:gdLst/>
              <a:ahLst/>
              <a:cxnLst/>
              <a:rect l="l" t="t" r="r" b="b"/>
              <a:pathLst>
                <a:path w="114300" h="120650">
                  <a:moveTo>
                    <a:pt x="21589" y="13715"/>
                  </a:moveTo>
                  <a:lnTo>
                    <a:pt x="0" y="54228"/>
                  </a:lnTo>
                  <a:lnTo>
                    <a:pt x="10033" y="98678"/>
                  </a:lnTo>
                  <a:lnTo>
                    <a:pt x="51815" y="120395"/>
                  </a:lnTo>
                  <a:lnTo>
                    <a:pt x="83565" y="118744"/>
                  </a:lnTo>
                  <a:lnTo>
                    <a:pt x="104266" y="98678"/>
                  </a:lnTo>
                  <a:lnTo>
                    <a:pt x="114300" y="70230"/>
                  </a:lnTo>
                  <a:lnTo>
                    <a:pt x="113791" y="38861"/>
                  </a:lnTo>
                  <a:lnTo>
                    <a:pt x="101726" y="13080"/>
                  </a:lnTo>
                  <a:lnTo>
                    <a:pt x="78994" y="0"/>
                  </a:lnTo>
                  <a:lnTo>
                    <a:pt x="45338" y="6222"/>
                  </a:lnTo>
                  <a:lnTo>
                    <a:pt x="21589" y="1371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182362" y="4129277"/>
              <a:ext cx="114300" cy="120650"/>
            </a:xfrm>
            <a:custGeom>
              <a:avLst/>
              <a:gdLst/>
              <a:ahLst/>
              <a:cxnLst/>
              <a:rect l="l" t="t" r="r" b="b"/>
              <a:pathLst>
                <a:path w="114300" h="120650">
                  <a:moveTo>
                    <a:pt x="21589" y="13716"/>
                  </a:moveTo>
                  <a:lnTo>
                    <a:pt x="0" y="54229"/>
                  </a:lnTo>
                  <a:lnTo>
                    <a:pt x="10033" y="98679"/>
                  </a:lnTo>
                  <a:lnTo>
                    <a:pt x="51815" y="120396"/>
                  </a:lnTo>
                  <a:lnTo>
                    <a:pt x="83565" y="118745"/>
                  </a:lnTo>
                  <a:lnTo>
                    <a:pt x="104266" y="98679"/>
                  </a:lnTo>
                  <a:lnTo>
                    <a:pt x="114300" y="70231"/>
                  </a:lnTo>
                  <a:lnTo>
                    <a:pt x="113791" y="38862"/>
                  </a:lnTo>
                  <a:lnTo>
                    <a:pt x="101726" y="13081"/>
                  </a:lnTo>
                  <a:lnTo>
                    <a:pt x="78993" y="0"/>
                  </a:lnTo>
                  <a:lnTo>
                    <a:pt x="45338" y="6223"/>
                  </a:lnTo>
                  <a:lnTo>
                    <a:pt x="21589" y="13716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280660" y="4221479"/>
              <a:ext cx="213360" cy="121920"/>
            </a:xfrm>
            <a:custGeom>
              <a:avLst/>
              <a:gdLst/>
              <a:ahLst/>
              <a:cxnLst/>
              <a:rect l="l" t="t" r="r" b="b"/>
              <a:pathLst>
                <a:path w="213360" h="121920">
                  <a:moveTo>
                    <a:pt x="186689" y="0"/>
                  </a:moveTo>
                  <a:lnTo>
                    <a:pt x="138049" y="4572"/>
                  </a:lnTo>
                  <a:lnTo>
                    <a:pt x="97916" y="35052"/>
                  </a:lnTo>
                  <a:lnTo>
                    <a:pt x="93457" y="36996"/>
                  </a:lnTo>
                  <a:lnTo>
                    <a:pt x="101853" y="96647"/>
                  </a:lnTo>
                  <a:lnTo>
                    <a:pt x="146050" y="121920"/>
                  </a:lnTo>
                  <a:lnTo>
                    <a:pt x="182244" y="107569"/>
                  </a:lnTo>
                  <a:lnTo>
                    <a:pt x="208279" y="73660"/>
                  </a:lnTo>
                  <a:lnTo>
                    <a:pt x="213360" y="32766"/>
                  </a:lnTo>
                  <a:lnTo>
                    <a:pt x="186689" y="0"/>
                  </a:lnTo>
                  <a:close/>
                </a:path>
                <a:path w="213360" h="121920">
                  <a:moveTo>
                    <a:pt x="0" y="21844"/>
                  </a:moveTo>
                  <a:lnTo>
                    <a:pt x="28575" y="46609"/>
                  </a:lnTo>
                  <a:lnTo>
                    <a:pt x="54228" y="54102"/>
                  </a:lnTo>
                  <a:lnTo>
                    <a:pt x="93457" y="36996"/>
                  </a:lnTo>
                  <a:lnTo>
                    <a:pt x="93344" y="36195"/>
                  </a:lnTo>
                  <a:lnTo>
                    <a:pt x="0" y="21844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280660" y="4221479"/>
              <a:ext cx="213360" cy="121920"/>
            </a:xfrm>
            <a:custGeom>
              <a:avLst/>
              <a:gdLst/>
              <a:ahLst/>
              <a:cxnLst/>
              <a:rect l="l" t="t" r="r" b="b"/>
              <a:pathLst>
                <a:path w="213360" h="121920">
                  <a:moveTo>
                    <a:pt x="0" y="21844"/>
                  </a:moveTo>
                  <a:lnTo>
                    <a:pt x="28575" y="46609"/>
                  </a:lnTo>
                  <a:lnTo>
                    <a:pt x="54228" y="54102"/>
                  </a:lnTo>
                  <a:lnTo>
                    <a:pt x="97916" y="35052"/>
                  </a:lnTo>
                  <a:lnTo>
                    <a:pt x="138049" y="4572"/>
                  </a:lnTo>
                  <a:lnTo>
                    <a:pt x="186689" y="0"/>
                  </a:lnTo>
                  <a:lnTo>
                    <a:pt x="213360" y="32766"/>
                  </a:lnTo>
                  <a:lnTo>
                    <a:pt x="208279" y="73660"/>
                  </a:lnTo>
                  <a:lnTo>
                    <a:pt x="182244" y="107569"/>
                  </a:lnTo>
                  <a:lnTo>
                    <a:pt x="146050" y="121920"/>
                  </a:lnTo>
                  <a:lnTo>
                    <a:pt x="101853" y="96647"/>
                  </a:lnTo>
                  <a:lnTo>
                    <a:pt x="93344" y="36195"/>
                  </a:lnTo>
                  <a:lnTo>
                    <a:pt x="0" y="2184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281422" y="4222242"/>
              <a:ext cx="213360" cy="121920"/>
            </a:xfrm>
            <a:custGeom>
              <a:avLst/>
              <a:gdLst/>
              <a:ahLst/>
              <a:cxnLst/>
              <a:rect l="l" t="t" r="r" b="b"/>
              <a:pathLst>
                <a:path w="213360" h="121920">
                  <a:moveTo>
                    <a:pt x="0" y="21843"/>
                  </a:moveTo>
                  <a:lnTo>
                    <a:pt x="28575" y="46608"/>
                  </a:lnTo>
                  <a:lnTo>
                    <a:pt x="54228" y="54101"/>
                  </a:lnTo>
                  <a:lnTo>
                    <a:pt x="97916" y="35051"/>
                  </a:lnTo>
                  <a:lnTo>
                    <a:pt x="138049" y="4571"/>
                  </a:lnTo>
                  <a:lnTo>
                    <a:pt x="186689" y="0"/>
                  </a:lnTo>
                  <a:lnTo>
                    <a:pt x="213360" y="32765"/>
                  </a:lnTo>
                  <a:lnTo>
                    <a:pt x="208279" y="73659"/>
                  </a:lnTo>
                  <a:lnTo>
                    <a:pt x="182244" y="107568"/>
                  </a:lnTo>
                  <a:lnTo>
                    <a:pt x="146050" y="121919"/>
                  </a:lnTo>
                  <a:lnTo>
                    <a:pt x="101853" y="96646"/>
                  </a:lnTo>
                  <a:lnTo>
                    <a:pt x="93344" y="36194"/>
                  </a:lnTo>
                  <a:lnTo>
                    <a:pt x="0" y="21843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640074" y="2493518"/>
              <a:ext cx="1438910" cy="1174115"/>
            </a:xfrm>
            <a:custGeom>
              <a:avLst/>
              <a:gdLst/>
              <a:ahLst/>
              <a:cxnLst/>
              <a:rect l="l" t="t" r="r" b="b"/>
              <a:pathLst>
                <a:path w="1438910" h="1174114">
                  <a:moveTo>
                    <a:pt x="1362150" y="1130437"/>
                  </a:moveTo>
                  <a:lnTo>
                    <a:pt x="1343914" y="1152906"/>
                  </a:lnTo>
                  <a:lnTo>
                    <a:pt x="1438655" y="1173988"/>
                  </a:lnTo>
                  <a:lnTo>
                    <a:pt x="1423101" y="1139571"/>
                  </a:lnTo>
                  <a:lnTo>
                    <a:pt x="1373377" y="1139571"/>
                  </a:lnTo>
                  <a:lnTo>
                    <a:pt x="1362150" y="1130437"/>
                  </a:lnTo>
                  <a:close/>
                </a:path>
                <a:path w="1438910" h="1174114">
                  <a:moveTo>
                    <a:pt x="1380412" y="1107938"/>
                  </a:moveTo>
                  <a:lnTo>
                    <a:pt x="1362150" y="1130437"/>
                  </a:lnTo>
                  <a:lnTo>
                    <a:pt x="1373377" y="1139571"/>
                  </a:lnTo>
                  <a:lnTo>
                    <a:pt x="1391665" y="1117092"/>
                  </a:lnTo>
                  <a:lnTo>
                    <a:pt x="1380412" y="1107938"/>
                  </a:lnTo>
                  <a:close/>
                </a:path>
                <a:path w="1438910" h="1174114">
                  <a:moveTo>
                    <a:pt x="1398651" y="1085469"/>
                  </a:moveTo>
                  <a:lnTo>
                    <a:pt x="1380412" y="1107938"/>
                  </a:lnTo>
                  <a:lnTo>
                    <a:pt x="1391665" y="1117092"/>
                  </a:lnTo>
                  <a:lnTo>
                    <a:pt x="1373377" y="1139571"/>
                  </a:lnTo>
                  <a:lnTo>
                    <a:pt x="1423101" y="1139571"/>
                  </a:lnTo>
                  <a:lnTo>
                    <a:pt x="1398651" y="1085469"/>
                  </a:lnTo>
                  <a:close/>
                </a:path>
                <a:path w="1438910" h="1174114">
                  <a:moveTo>
                    <a:pt x="18287" y="0"/>
                  </a:moveTo>
                  <a:lnTo>
                    <a:pt x="0" y="22352"/>
                  </a:lnTo>
                  <a:lnTo>
                    <a:pt x="1362150" y="1130437"/>
                  </a:lnTo>
                  <a:lnTo>
                    <a:pt x="1380412" y="1107938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953000" y="2089403"/>
              <a:ext cx="859790" cy="692150"/>
            </a:xfrm>
            <a:custGeom>
              <a:avLst/>
              <a:gdLst/>
              <a:ahLst/>
              <a:cxnLst/>
              <a:rect l="l" t="t" r="r" b="b"/>
              <a:pathLst>
                <a:path w="859789" h="692150">
                  <a:moveTo>
                    <a:pt x="119252" y="0"/>
                  </a:moveTo>
                  <a:lnTo>
                    <a:pt x="82169" y="13208"/>
                  </a:lnTo>
                  <a:lnTo>
                    <a:pt x="69469" y="52959"/>
                  </a:lnTo>
                  <a:lnTo>
                    <a:pt x="88773" y="124968"/>
                  </a:lnTo>
                  <a:lnTo>
                    <a:pt x="99440" y="162941"/>
                  </a:lnTo>
                  <a:lnTo>
                    <a:pt x="96900" y="190500"/>
                  </a:lnTo>
                  <a:lnTo>
                    <a:pt x="67437" y="228473"/>
                  </a:lnTo>
                  <a:lnTo>
                    <a:pt x="26415" y="264795"/>
                  </a:lnTo>
                  <a:lnTo>
                    <a:pt x="9144" y="291846"/>
                  </a:lnTo>
                  <a:lnTo>
                    <a:pt x="0" y="329311"/>
                  </a:lnTo>
                  <a:lnTo>
                    <a:pt x="10160" y="370713"/>
                  </a:lnTo>
                  <a:lnTo>
                    <a:pt x="41148" y="406400"/>
                  </a:lnTo>
                  <a:lnTo>
                    <a:pt x="78612" y="440944"/>
                  </a:lnTo>
                  <a:lnTo>
                    <a:pt x="111125" y="477774"/>
                  </a:lnTo>
                  <a:lnTo>
                    <a:pt x="156337" y="539876"/>
                  </a:lnTo>
                  <a:lnTo>
                    <a:pt x="194817" y="571626"/>
                  </a:lnTo>
                  <a:lnTo>
                    <a:pt x="239013" y="591185"/>
                  </a:lnTo>
                  <a:lnTo>
                    <a:pt x="299847" y="617093"/>
                  </a:lnTo>
                  <a:lnTo>
                    <a:pt x="380491" y="657351"/>
                  </a:lnTo>
                  <a:lnTo>
                    <a:pt x="437896" y="683260"/>
                  </a:lnTo>
                  <a:lnTo>
                    <a:pt x="495173" y="691896"/>
                  </a:lnTo>
                  <a:lnTo>
                    <a:pt x="576961" y="682117"/>
                  </a:lnTo>
                  <a:lnTo>
                    <a:pt x="681482" y="656209"/>
                  </a:lnTo>
                  <a:lnTo>
                    <a:pt x="771778" y="617601"/>
                  </a:lnTo>
                  <a:lnTo>
                    <a:pt x="834136" y="565785"/>
                  </a:lnTo>
                  <a:lnTo>
                    <a:pt x="859536" y="496824"/>
                  </a:lnTo>
                  <a:lnTo>
                    <a:pt x="844803" y="473710"/>
                  </a:lnTo>
                  <a:lnTo>
                    <a:pt x="810767" y="458216"/>
                  </a:lnTo>
                  <a:lnTo>
                    <a:pt x="774319" y="439166"/>
                  </a:lnTo>
                  <a:lnTo>
                    <a:pt x="754507" y="403479"/>
                  </a:lnTo>
                  <a:lnTo>
                    <a:pt x="764159" y="352298"/>
                  </a:lnTo>
                  <a:lnTo>
                    <a:pt x="794638" y="305688"/>
                  </a:lnTo>
                  <a:lnTo>
                    <a:pt x="824484" y="263017"/>
                  </a:lnTo>
                  <a:lnTo>
                    <a:pt x="832612" y="226822"/>
                  </a:lnTo>
                  <a:lnTo>
                    <a:pt x="798195" y="225679"/>
                  </a:lnTo>
                  <a:lnTo>
                    <a:pt x="765683" y="226822"/>
                  </a:lnTo>
                  <a:lnTo>
                    <a:pt x="771778" y="203708"/>
                  </a:lnTo>
                  <a:lnTo>
                    <a:pt x="793623" y="176149"/>
                  </a:lnTo>
                  <a:lnTo>
                    <a:pt x="814324" y="147955"/>
                  </a:lnTo>
                  <a:lnTo>
                    <a:pt x="821436" y="124968"/>
                  </a:lnTo>
                  <a:lnTo>
                    <a:pt x="802259" y="102997"/>
                  </a:lnTo>
                  <a:lnTo>
                    <a:pt x="767207" y="105283"/>
                  </a:lnTo>
                  <a:lnTo>
                    <a:pt x="720471" y="113919"/>
                  </a:lnTo>
                  <a:lnTo>
                    <a:pt x="666241" y="115697"/>
                  </a:lnTo>
                  <a:lnTo>
                    <a:pt x="591058" y="97917"/>
                  </a:lnTo>
                  <a:lnTo>
                    <a:pt x="539876" y="77088"/>
                  </a:lnTo>
                  <a:lnTo>
                    <a:pt x="489585" y="61595"/>
                  </a:lnTo>
                  <a:lnTo>
                    <a:pt x="416560" y="59817"/>
                  </a:lnTo>
                  <a:lnTo>
                    <a:pt x="366902" y="55245"/>
                  </a:lnTo>
                  <a:lnTo>
                    <a:pt x="304926" y="39750"/>
                  </a:lnTo>
                  <a:lnTo>
                    <a:pt x="238505" y="19558"/>
                  </a:lnTo>
                  <a:lnTo>
                    <a:pt x="173989" y="4572"/>
                  </a:lnTo>
                  <a:lnTo>
                    <a:pt x="119252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953000" y="2089403"/>
              <a:ext cx="859790" cy="692150"/>
            </a:xfrm>
            <a:custGeom>
              <a:avLst/>
              <a:gdLst/>
              <a:ahLst/>
              <a:cxnLst/>
              <a:rect l="l" t="t" r="r" b="b"/>
              <a:pathLst>
                <a:path w="859789" h="692150">
                  <a:moveTo>
                    <a:pt x="666241" y="115697"/>
                  </a:moveTo>
                  <a:lnTo>
                    <a:pt x="591058" y="97917"/>
                  </a:lnTo>
                  <a:lnTo>
                    <a:pt x="539876" y="77088"/>
                  </a:lnTo>
                  <a:lnTo>
                    <a:pt x="489585" y="61595"/>
                  </a:lnTo>
                  <a:lnTo>
                    <a:pt x="416560" y="59817"/>
                  </a:lnTo>
                  <a:lnTo>
                    <a:pt x="366902" y="55245"/>
                  </a:lnTo>
                  <a:lnTo>
                    <a:pt x="304926" y="39750"/>
                  </a:lnTo>
                  <a:lnTo>
                    <a:pt x="238505" y="19558"/>
                  </a:lnTo>
                  <a:lnTo>
                    <a:pt x="173989" y="4572"/>
                  </a:lnTo>
                  <a:lnTo>
                    <a:pt x="119252" y="0"/>
                  </a:lnTo>
                  <a:lnTo>
                    <a:pt x="82169" y="13208"/>
                  </a:lnTo>
                  <a:lnTo>
                    <a:pt x="69469" y="52959"/>
                  </a:lnTo>
                  <a:lnTo>
                    <a:pt x="88773" y="124968"/>
                  </a:lnTo>
                  <a:lnTo>
                    <a:pt x="99440" y="162941"/>
                  </a:lnTo>
                  <a:lnTo>
                    <a:pt x="96900" y="190500"/>
                  </a:lnTo>
                  <a:lnTo>
                    <a:pt x="67437" y="228473"/>
                  </a:lnTo>
                  <a:lnTo>
                    <a:pt x="26415" y="264795"/>
                  </a:lnTo>
                  <a:lnTo>
                    <a:pt x="9144" y="291846"/>
                  </a:lnTo>
                  <a:lnTo>
                    <a:pt x="0" y="329311"/>
                  </a:lnTo>
                  <a:lnTo>
                    <a:pt x="10160" y="370713"/>
                  </a:lnTo>
                  <a:lnTo>
                    <a:pt x="41148" y="406400"/>
                  </a:lnTo>
                  <a:lnTo>
                    <a:pt x="78612" y="440944"/>
                  </a:lnTo>
                  <a:lnTo>
                    <a:pt x="111125" y="477774"/>
                  </a:lnTo>
                  <a:lnTo>
                    <a:pt x="156337" y="539876"/>
                  </a:lnTo>
                  <a:lnTo>
                    <a:pt x="194817" y="571626"/>
                  </a:lnTo>
                  <a:lnTo>
                    <a:pt x="239013" y="591185"/>
                  </a:lnTo>
                  <a:lnTo>
                    <a:pt x="299847" y="617093"/>
                  </a:lnTo>
                  <a:lnTo>
                    <a:pt x="380491" y="657351"/>
                  </a:lnTo>
                  <a:lnTo>
                    <a:pt x="437896" y="683260"/>
                  </a:lnTo>
                  <a:lnTo>
                    <a:pt x="495173" y="691896"/>
                  </a:lnTo>
                  <a:lnTo>
                    <a:pt x="576961" y="682117"/>
                  </a:lnTo>
                  <a:lnTo>
                    <a:pt x="681482" y="656209"/>
                  </a:lnTo>
                  <a:lnTo>
                    <a:pt x="771778" y="617601"/>
                  </a:lnTo>
                  <a:lnTo>
                    <a:pt x="834136" y="565785"/>
                  </a:lnTo>
                  <a:lnTo>
                    <a:pt x="859536" y="496824"/>
                  </a:lnTo>
                  <a:lnTo>
                    <a:pt x="844803" y="473710"/>
                  </a:lnTo>
                  <a:lnTo>
                    <a:pt x="810767" y="458216"/>
                  </a:lnTo>
                  <a:lnTo>
                    <a:pt x="774319" y="439166"/>
                  </a:lnTo>
                  <a:lnTo>
                    <a:pt x="754507" y="403479"/>
                  </a:lnTo>
                  <a:lnTo>
                    <a:pt x="764159" y="352298"/>
                  </a:lnTo>
                  <a:lnTo>
                    <a:pt x="794638" y="305688"/>
                  </a:lnTo>
                  <a:lnTo>
                    <a:pt x="824484" y="263017"/>
                  </a:lnTo>
                  <a:lnTo>
                    <a:pt x="832612" y="226822"/>
                  </a:lnTo>
                  <a:lnTo>
                    <a:pt x="798195" y="225679"/>
                  </a:lnTo>
                  <a:lnTo>
                    <a:pt x="765683" y="226822"/>
                  </a:lnTo>
                  <a:lnTo>
                    <a:pt x="771778" y="203708"/>
                  </a:lnTo>
                  <a:lnTo>
                    <a:pt x="793623" y="176149"/>
                  </a:lnTo>
                  <a:lnTo>
                    <a:pt x="814324" y="147955"/>
                  </a:lnTo>
                  <a:lnTo>
                    <a:pt x="821436" y="124968"/>
                  </a:lnTo>
                  <a:lnTo>
                    <a:pt x="802259" y="102997"/>
                  </a:lnTo>
                  <a:lnTo>
                    <a:pt x="767207" y="105283"/>
                  </a:lnTo>
                  <a:lnTo>
                    <a:pt x="720471" y="113919"/>
                  </a:lnTo>
                  <a:lnTo>
                    <a:pt x="666241" y="115697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953000" y="2089403"/>
              <a:ext cx="859790" cy="692150"/>
            </a:xfrm>
            <a:custGeom>
              <a:avLst/>
              <a:gdLst/>
              <a:ahLst/>
              <a:cxnLst/>
              <a:rect l="l" t="t" r="r" b="b"/>
              <a:pathLst>
                <a:path w="859789" h="692150">
                  <a:moveTo>
                    <a:pt x="119252" y="0"/>
                  </a:moveTo>
                  <a:lnTo>
                    <a:pt x="82169" y="13208"/>
                  </a:lnTo>
                  <a:lnTo>
                    <a:pt x="69469" y="52959"/>
                  </a:lnTo>
                  <a:lnTo>
                    <a:pt x="88773" y="124968"/>
                  </a:lnTo>
                  <a:lnTo>
                    <a:pt x="99440" y="162941"/>
                  </a:lnTo>
                  <a:lnTo>
                    <a:pt x="96900" y="190500"/>
                  </a:lnTo>
                  <a:lnTo>
                    <a:pt x="67437" y="228473"/>
                  </a:lnTo>
                  <a:lnTo>
                    <a:pt x="26415" y="264795"/>
                  </a:lnTo>
                  <a:lnTo>
                    <a:pt x="9144" y="291846"/>
                  </a:lnTo>
                  <a:lnTo>
                    <a:pt x="0" y="329311"/>
                  </a:lnTo>
                  <a:lnTo>
                    <a:pt x="10160" y="370713"/>
                  </a:lnTo>
                  <a:lnTo>
                    <a:pt x="41148" y="406400"/>
                  </a:lnTo>
                  <a:lnTo>
                    <a:pt x="78612" y="440944"/>
                  </a:lnTo>
                  <a:lnTo>
                    <a:pt x="111125" y="477774"/>
                  </a:lnTo>
                  <a:lnTo>
                    <a:pt x="156337" y="539876"/>
                  </a:lnTo>
                  <a:lnTo>
                    <a:pt x="194817" y="571626"/>
                  </a:lnTo>
                  <a:lnTo>
                    <a:pt x="239013" y="591185"/>
                  </a:lnTo>
                  <a:lnTo>
                    <a:pt x="299847" y="617093"/>
                  </a:lnTo>
                  <a:lnTo>
                    <a:pt x="380491" y="657351"/>
                  </a:lnTo>
                  <a:lnTo>
                    <a:pt x="437896" y="683260"/>
                  </a:lnTo>
                  <a:lnTo>
                    <a:pt x="495173" y="691896"/>
                  </a:lnTo>
                  <a:lnTo>
                    <a:pt x="576961" y="682117"/>
                  </a:lnTo>
                  <a:lnTo>
                    <a:pt x="681482" y="656209"/>
                  </a:lnTo>
                  <a:lnTo>
                    <a:pt x="771778" y="617601"/>
                  </a:lnTo>
                  <a:lnTo>
                    <a:pt x="834136" y="565785"/>
                  </a:lnTo>
                  <a:lnTo>
                    <a:pt x="859536" y="496824"/>
                  </a:lnTo>
                  <a:lnTo>
                    <a:pt x="844803" y="473710"/>
                  </a:lnTo>
                  <a:lnTo>
                    <a:pt x="810767" y="458216"/>
                  </a:lnTo>
                  <a:lnTo>
                    <a:pt x="774319" y="439166"/>
                  </a:lnTo>
                  <a:lnTo>
                    <a:pt x="754507" y="403479"/>
                  </a:lnTo>
                  <a:lnTo>
                    <a:pt x="764159" y="352298"/>
                  </a:lnTo>
                  <a:lnTo>
                    <a:pt x="794638" y="305688"/>
                  </a:lnTo>
                  <a:lnTo>
                    <a:pt x="824484" y="263017"/>
                  </a:lnTo>
                  <a:lnTo>
                    <a:pt x="832612" y="226822"/>
                  </a:lnTo>
                  <a:lnTo>
                    <a:pt x="798195" y="225679"/>
                  </a:lnTo>
                  <a:lnTo>
                    <a:pt x="765683" y="226822"/>
                  </a:lnTo>
                  <a:lnTo>
                    <a:pt x="771778" y="203708"/>
                  </a:lnTo>
                  <a:lnTo>
                    <a:pt x="793623" y="176149"/>
                  </a:lnTo>
                  <a:lnTo>
                    <a:pt x="814324" y="147955"/>
                  </a:lnTo>
                  <a:lnTo>
                    <a:pt x="821436" y="124968"/>
                  </a:lnTo>
                  <a:lnTo>
                    <a:pt x="802259" y="102997"/>
                  </a:lnTo>
                  <a:lnTo>
                    <a:pt x="767207" y="105283"/>
                  </a:lnTo>
                  <a:lnTo>
                    <a:pt x="720471" y="113919"/>
                  </a:lnTo>
                  <a:lnTo>
                    <a:pt x="666241" y="115697"/>
                  </a:lnTo>
                  <a:lnTo>
                    <a:pt x="591058" y="97917"/>
                  </a:lnTo>
                  <a:lnTo>
                    <a:pt x="539876" y="77088"/>
                  </a:lnTo>
                  <a:lnTo>
                    <a:pt x="489585" y="61595"/>
                  </a:lnTo>
                  <a:lnTo>
                    <a:pt x="416560" y="59817"/>
                  </a:lnTo>
                  <a:lnTo>
                    <a:pt x="366902" y="55245"/>
                  </a:lnTo>
                  <a:lnTo>
                    <a:pt x="304926" y="39750"/>
                  </a:lnTo>
                  <a:lnTo>
                    <a:pt x="238505" y="19558"/>
                  </a:lnTo>
                  <a:lnTo>
                    <a:pt x="173989" y="4572"/>
                  </a:lnTo>
                  <a:lnTo>
                    <a:pt x="119252" y="0"/>
                  </a:lnTo>
                  <a:close/>
                </a:path>
              </a:pathLst>
            </a:custGeom>
            <a:solidFill>
              <a:srgbClr val="99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953000" y="2089403"/>
              <a:ext cx="859790" cy="692150"/>
            </a:xfrm>
            <a:custGeom>
              <a:avLst/>
              <a:gdLst/>
              <a:ahLst/>
              <a:cxnLst/>
              <a:rect l="l" t="t" r="r" b="b"/>
              <a:pathLst>
                <a:path w="859789" h="692150">
                  <a:moveTo>
                    <a:pt x="666241" y="115697"/>
                  </a:moveTo>
                  <a:lnTo>
                    <a:pt x="591058" y="97917"/>
                  </a:lnTo>
                  <a:lnTo>
                    <a:pt x="539876" y="77088"/>
                  </a:lnTo>
                  <a:lnTo>
                    <a:pt x="489585" y="61595"/>
                  </a:lnTo>
                  <a:lnTo>
                    <a:pt x="416560" y="59817"/>
                  </a:lnTo>
                  <a:lnTo>
                    <a:pt x="366902" y="55245"/>
                  </a:lnTo>
                  <a:lnTo>
                    <a:pt x="304926" y="39750"/>
                  </a:lnTo>
                  <a:lnTo>
                    <a:pt x="238505" y="19558"/>
                  </a:lnTo>
                  <a:lnTo>
                    <a:pt x="173989" y="4572"/>
                  </a:lnTo>
                  <a:lnTo>
                    <a:pt x="119252" y="0"/>
                  </a:lnTo>
                  <a:lnTo>
                    <a:pt x="82169" y="13208"/>
                  </a:lnTo>
                  <a:lnTo>
                    <a:pt x="69469" y="52959"/>
                  </a:lnTo>
                  <a:lnTo>
                    <a:pt x="88773" y="124968"/>
                  </a:lnTo>
                  <a:lnTo>
                    <a:pt x="99440" y="162941"/>
                  </a:lnTo>
                  <a:lnTo>
                    <a:pt x="96900" y="190500"/>
                  </a:lnTo>
                  <a:lnTo>
                    <a:pt x="67437" y="228473"/>
                  </a:lnTo>
                  <a:lnTo>
                    <a:pt x="26415" y="264795"/>
                  </a:lnTo>
                  <a:lnTo>
                    <a:pt x="9144" y="291846"/>
                  </a:lnTo>
                  <a:lnTo>
                    <a:pt x="0" y="329311"/>
                  </a:lnTo>
                  <a:lnTo>
                    <a:pt x="10160" y="370713"/>
                  </a:lnTo>
                  <a:lnTo>
                    <a:pt x="41148" y="406400"/>
                  </a:lnTo>
                  <a:lnTo>
                    <a:pt x="78612" y="440944"/>
                  </a:lnTo>
                  <a:lnTo>
                    <a:pt x="111125" y="477774"/>
                  </a:lnTo>
                  <a:lnTo>
                    <a:pt x="156337" y="539876"/>
                  </a:lnTo>
                  <a:lnTo>
                    <a:pt x="194817" y="571626"/>
                  </a:lnTo>
                  <a:lnTo>
                    <a:pt x="239013" y="591185"/>
                  </a:lnTo>
                  <a:lnTo>
                    <a:pt x="299847" y="617093"/>
                  </a:lnTo>
                  <a:lnTo>
                    <a:pt x="380491" y="657351"/>
                  </a:lnTo>
                  <a:lnTo>
                    <a:pt x="437896" y="683260"/>
                  </a:lnTo>
                  <a:lnTo>
                    <a:pt x="495173" y="691896"/>
                  </a:lnTo>
                  <a:lnTo>
                    <a:pt x="576961" y="682117"/>
                  </a:lnTo>
                  <a:lnTo>
                    <a:pt x="681482" y="656209"/>
                  </a:lnTo>
                  <a:lnTo>
                    <a:pt x="771778" y="617601"/>
                  </a:lnTo>
                  <a:lnTo>
                    <a:pt x="834136" y="565785"/>
                  </a:lnTo>
                  <a:lnTo>
                    <a:pt x="859536" y="496824"/>
                  </a:lnTo>
                  <a:lnTo>
                    <a:pt x="844803" y="473710"/>
                  </a:lnTo>
                  <a:lnTo>
                    <a:pt x="810767" y="458216"/>
                  </a:lnTo>
                  <a:lnTo>
                    <a:pt x="774319" y="439166"/>
                  </a:lnTo>
                  <a:lnTo>
                    <a:pt x="754507" y="403479"/>
                  </a:lnTo>
                  <a:lnTo>
                    <a:pt x="764159" y="352298"/>
                  </a:lnTo>
                  <a:lnTo>
                    <a:pt x="794638" y="305688"/>
                  </a:lnTo>
                  <a:lnTo>
                    <a:pt x="824484" y="263017"/>
                  </a:lnTo>
                  <a:lnTo>
                    <a:pt x="832612" y="226822"/>
                  </a:lnTo>
                  <a:lnTo>
                    <a:pt x="798195" y="225679"/>
                  </a:lnTo>
                  <a:lnTo>
                    <a:pt x="765683" y="226822"/>
                  </a:lnTo>
                  <a:lnTo>
                    <a:pt x="771778" y="203708"/>
                  </a:lnTo>
                  <a:lnTo>
                    <a:pt x="793623" y="176149"/>
                  </a:lnTo>
                  <a:lnTo>
                    <a:pt x="814324" y="147955"/>
                  </a:lnTo>
                  <a:lnTo>
                    <a:pt x="821436" y="124968"/>
                  </a:lnTo>
                  <a:lnTo>
                    <a:pt x="802259" y="102997"/>
                  </a:lnTo>
                  <a:lnTo>
                    <a:pt x="767207" y="105283"/>
                  </a:lnTo>
                  <a:lnTo>
                    <a:pt x="720471" y="113919"/>
                  </a:lnTo>
                  <a:lnTo>
                    <a:pt x="666241" y="115697"/>
                  </a:lnTo>
                </a:path>
              </a:pathLst>
            </a:custGeom>
            <a:ln w="60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077968" y="2232659"/>
              <a:ext cx="384175" cy="466725"/>
            </a:xfrm>
            <a:custGeom>
              <a:avLst/>
              <a:gdLst/>
              <a:ahLst/>
              <a:cxnLst/>
              <a:rect l="l" t="t" r="r" b="b"/>
              <a:pathLst>
                <a:path w="384175" h="466725">
                  <a:moveTo>
                    <a:pt x="161290" y="0"/>
                  </a:moveTo>
                  <a:lnTo>
                    <a:pt x="89281" y="30606"/>
                  </a:lnTo>
                  <a:lnTo>
                    <a:pt x="59309" y="55372"/>
                  </a:lnTo>
                  <a:lnTo>
                    <a:pt x="36576" y="91693"/>
                  </a:lnTo>
                  <a:lnTo>
                    <a:pt x="14224" y="149351"/>
                  </a:lnTo>
                  <a:lnTo>
                    <a:pt x="0" y="206375"/>
                  </a:lnTo>
                  <a:lnTo>
                    <a:pt x="8636" y="260603"/>
                  </a:lnTo>
                  <a:lnTo>
                    <a:pt x="39116" y="296290"/>
                  </a:lnTo>
                  <a:lnTo>
                    <a:pt x="86233" y="316484"/>
                  </a:lnTo>
                  <a:lnTo>
                    <a:pt x="141097" y="360806"/>
                  </a:lnTo>
                  <a:lnTo>
                    <a:pt x="197358" y="399414"/>
                  </a:lnTo>
                  <a:lnTo>
                    <a:pt x="246507" y="421386"/>
                  </a:lnTo>
                  <a:lnTo>
                    <a:pt x="297307" y="437006"/>
                  </a:lnTo>
                  <a:lnTo>
                    <a:pt x="349504" y="466343"/>
                  </a:lnTo>
                  <a:lnTo>
                    <a:pt x="379984" y="465200"/>
                  </a:lnTo>
                  <a:lnTo>
                    <a:pt x="384048" y="425450"/>
                  </a:lnTo>
                  <a:lnTo>
                    <a:pt x="374904" y="370713"/>
                  </a:lnTo>
                  <a:lnTo>
                    <a:pt x="353568" y="316484"/>
                  </a:lnTo>
                  <a:lnTo>
                    <a:pt x="324739" y="279018"/>
                  </a:lnTo>
                  <a:lnTo>
                    <a:pt x="303911" y="276098"/>
                  </a:lnTo>
                  <a:lnTo>
                    <a:pt x="266319" y="311912"/>
                  </a:lnTo>
                  <a:lnTo>
                    <a:pt x="241427" y="316484"/>
                  </a:lnTo>
                  <a:lnTo>
                    <a:pt x="192786" y="288798"/>
                  </a:lnTo>
                  <a:lnTo>
                    <a:pt x="169418" y="232282"/>
                  </a:lnTo>
                  <a:lnTo>
                    <a:pt x="169926" y="189611"/>
                  </a:lnTo>
                  <a:lnTo>
                    <a:pt x="183642" y="155701"/>
                  </a:lnTo>
                  <a:lnTo>
                    <a:pt x="204978" y="120523"/>
                  </a:lnTo>
                  <a:lnTo>
                    <a:pt x="230378" y="74422"/>
                  </a:lnTo>
                  <a:lnTo>
                    <a:pt x="253111" y="39750"/>
                  </a:lnTo>
                  <a:lnTo>
                    <a:pt x="263779" y="19050"/>
                  </a:lnTo>
                  <a:lnTo>
                    <a:pt x="241427" y="19050"/>
                  </a:lnTo>
                  <a:lnTo>
                    <a:pt x="207518" y="12700"/>
                  </a:lnTo>
                  <a:lnTo>
                    <a:pt x="183642" y="3428"/>
                  </a:lnTo>
                  <a:lnTo>
                    <a:pt x="16129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077968" y="2232659"/>
              <a:ext cx="384175" cy="466725"/>
            </a:xfrm>
            <a:custGeom>
              <a:avLst/>
              <a:gdLst/>
              <a:ahLst/>
              <a:cxnLst/>
              <a:rect l="l" t="t" r="r" b="b"/>
              <a:pathLst>
                <a:path w="384175" h="466725">
                  <a:moveTo>
                    <a:pt x="241427" y="19050"/>
                  </a:moveTo>
                  <a:lnTo>
                    <a:pt x="207518" y="12700"/>
                  </a:lnTo>
                  <a:lnTo>
                    <a:pt x="183642" y="3428"/>
                  </a:lnTo>
                  <a:lnTo>
                    <a:pt x="161290" y="0"/>
                  </a:lnTo>
                  <a:lnTo>
                    <a:pt x="89281" y="30606"/>
                  </a:lnTo>
                  <a:lnTo>
                    <a:pt x="59309" y="55372"/>
                  </a:lnTo>
                  <a:lnTo>
                    <a:pt x="36576" y="91693"/>
                  </a:lnTo>
                  <a:lnTo>
                    <a:pt x="14224" y="149351"/>
                  </a:lnTo>
                  <a:lnTo>
                    <a:pt x="0" y="206375"/>
                  </a:lnTo>
                  <a:lnTo>
                    <a:pt x="8636" y="260603"/>
                  </a:lnTo>
                  <a:lnTo>
                    <a:pt x="39116" y="296290"/>
                  </a:lnTo>
                  <a:lnTo>
                    <a:pt x="86233" y="316484"/>
                  </a:lnTo>
                  <a:lnTo>
                    <a:pt x="141097" y="360806"/>
                  </a:lnTo>
                  <a:lnTo>
                    <a:pt x="197358" y="399414"/>
                  </a:lnTo>
                  <a:lnTo>
                    <a:pt x="246507" y="421386"/>
                  </a:lnTo>
                  <a:lnTo>
                    <a:pt x="297307" y="437006"/>
                  </a:lnTo>
                  <a:lnTo>
                    <a:pt x="349504" y="466343"/>
                  </a:lnTo>
                  <a:lnTo>
                    <a:pt x="379984" y="465200"/>
                  </a:lnTo>
                  <a:lnTo>
                    <a:pt x="384048" y="425450"/>
                  </a:lnTo>
                  <a:lnTo>
                    <a:pt x="374904" y="370713"/>
                  </a:lnTo>
                  <a:lnTo>
                    <a:pt x="353568" y="316484"/>
                  </a:lnTo>
                  <a:lnTo>
                    <a:pt x="324739" y="279018"/>
                  </a:lnTo>
                  <a:lnTo>
                    <a:pt x="303911" y="276098"/>
                  </a:lnTo>
                  <a:lnTo>
                    <a:pt x="285623" y="293369"/>
                  </a:lnTo>
                  <a:lnTo>
                    <a:pt x="266319" y="311912"/>
                  </a:lnTo>
                  <a:lnTo>
                    <a:pt x="241427" y="316484"/>
                  </a:lnTo>
                  <a:lnTo>
                    <a:pt x="192786" y="288798"/>
                  </a:lnTo>
                  <a:lnTo>
                    <a:pt x="169418" y="232282"/>
                  </a:lnTo>
                  <a:lnTo>
                    <a:pt x="169926" y="189611"/>
                  </a:lnTo>
                  <a:lnTo>
                    <a:pt x="183642" y="155701"/>
                  </a:lnTo>
                  <a:lnTo>
                    <a:pt x="204978" y="120523"/>
                  </a:lnTo>
                  <a:lnTo>
                    <a:pt x="230378" y="74422"/>
                  </a:lnTo>
                  <a:lnTo>
                    <a:pt x="253111" y="39750"/>
                  </a:lnTo>
                  <a:lnTo>
                    <a:pt x="263779" y="19050"/>
                  </a:lnTo>
                  <a:lnTo>
                    <a:pt x="241427" y="1905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463540" y="2252471"/>
              <a:ext cx="66040" cy="35560"/>
            </a:xfrm>
            <a:custGeom>
              <a:avLst/>
              <a:gdLst/>
              <a:ahLst/>
              <a:cxnLst/>
              <a:rect l="l" t="t" r="r" b="b"/>
              <a:pathLst>
                <a:path w="66039" h="35560">
                  <a:moveTo>
                    <a:pt x="32765" y="0"/>
                  </a:moveTo>
                  <a:lnTo>
                    <a:pt x="9017" y="4952"/>
                  </a:lnTo>
                  <a:lnTo>
                    <a:pt x="0" y="17272"/>
                  </a:lnTo>
                  <a:lnTo>
                    <a:pt x="9017" y="29463"/>
                  </a:lnTo>
                  <a:lnTo>
                    <a:pt x="32765" y="35051"/>
                  </a:lnTo>
                  <a:lnTo>
                    <a:pt x="55499" y="29463"/>
                  </a:lnTo>
                  <a:lnTo>
                    <a:pt x="65532" y="17272"/>
                  </a:lnTo>
                  <a:lnTo>
                    <a:pt x="55499" y="4952"/>
                  </a:lnTo>
                  <a:lnTo>
                    <a:pt x="32765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463540" y="2252471"/>
              <a:ext cx="66040" cy="35560"/>
            </a:xfrm>
            <a:custGeom>
              <a:avLst/>
              <a:gdLst/>
              <a:ahLst/>
              <a:cxnLst/>
              <a:rect l="l" t="t" r="r" b="b"/>
              <a:pathLst>
                <a:path w="66039" h="35560">
                  <a:moveTo>
                    <a:pt x="65532" y="17272"/>
                  </a:moveTo>
                  <a:lnTo>
                    <a:pt x="55499" y="4952"/>
                  </a:lnTo>
                  <a:lnTo>
                    <a:pt x="32765" y="0"/>
                  </a:lnTo>
                  <a:lnTo>
                    <a:pt x="9017" y="4952"/>
                  </a:lnTo>
                  <a:lnTo>
                    <a:pt x="0" y="17272"/>
                  </a:lnTo>
                  <a:lnTo>
                    <a:pt x="9017" y="29463"/>
                  </a:lnTo>
                  <a:lnTo>
                    <a:pt x="32765" y="35051"/>
                  </a:lnTo>
                  <a:lnTo>
                    <a:pt x="55499" y="29463"/>
                  </a:lnTo>
                  <a:lnTo>
                    <a:pt x="65532" y="1727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463540" y="2252471"/>
              <a:ext cx="66040" cy="35560"/>
            </a:xfrm>
            <a:custGeom>
              <a:avLst/>
              <a:gdLst/>
              <a:ahLst/>
              <a:cxnLst/>
              <a:rect l="l" t="t" r="r" b="b"/>
              <a:pathLst>
                <a:path w="66039" h="35560">
                  <a:moveTo>
                    <a:pt x="65532" y="17272"/>
                  </a:moveTo>
                  <a:lnTo>
                    <a:pt x="55499" y="4952"/>
                  </a:lnTo>
                  <a:lnTo>
                    <a:pt x="32765" y="0"/>
                  </a:lnTo>
                  <a:lnTo>
                    <a:pt x="9017" y="4952"/>
                  </a:lnTo>
                  <a:lnTo>
                    <a:pt x="0" y="17272"/>
                  </a:lnTo>
                  <a:lnTo>
                    <a:pt x="9017" y="29463"/>
                  </a:lnTo>
                  <a:lnTo>
                    <a:pt x="32765" y="35051"/>
                  </a:lnTo>
                  <a:lnTo>
                    <a:pt x="55499" y="29463"/>
                  </a:lnTo>
                  <a:lnTo>
                    <a:pt x="65532" y="17272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2100" y="2331719"/>
              <a:ext cx="73151" cy="76200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542788" y="2388108"/>
              <a:ext cx="66040" cy="38100"/>
            </a:xfrm>
            <a:custGeom>
              <a:avLst/>
              <a:gdLst/>
              <a:ahLst/>
              <a:cxnLst/>
              <a:rect l="l" t="t" r="r" b="b"/>
              <a:pathLst>
                <a:path w="66039" h="38100">
                  <a:moveTo>
                    <a:pt x="32003" y="0"/>
                  </a:moveTo>
                  <a:lnTo>
                    <a:pt x="9144" y="5714"/>
                  </a:lnTo>
                  <a:lnTo>
                    <a:pt x="0" y="19050"/>
                  </a:lnTo>
                  <a:lnTo>
                    <a:pt x="9144" y="32892"/>
                  </a:lnTo>
                  <a:lnTo>
                    <a:pt x="32003" y="38100"/>
                  </a:lnTo>
                  <a:lnTo>
                    <a:pt x="55879" y="32892"/>
                  </a:lnTo>
                  <a:lnTo>
                    <a:pt x="65532" y="19050"/>
                  </a:lnTo>
                  <a:lnTo>
                    <a:pt x="55879" y="5714"/>
                  </a:lnTo>
                  <a:lnTo>
                    <a:pt x="32003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542788" y="2388108"/>
              <a:ext cx="66040" cy="38100"/>
            </a:xfrm>
            <a:custGeom>
              <a:avLst/>
              <a:gdLst/>
              <a:ahLst/>
              <a:cxnLst/>
              <a:rect l="l" t="t" r="r" b="b"/>
              <a:pathLst>
                <a:path w="66039" h="38100">
                  <a:moveTo>
                    <a:pt x="65532" y="19050"/>
                  </a:moveTo>
                  <a:lnTo>
                    <a:pt x="55879" y="5714"/>
                  </a:lnTo>
                  <a:lnTo>
                    <a:pt x="32003" y="0"/>
                  </a:lnTo>
                  <a:lnTo>
                    <a:pt x="9144" y="5714"/>
                  </a:lnTo>
                  <a:lnTo>
                    <a:pt x="0" y="19050"/>
                  </a:lnTo>
                  <a:lnTo>
                    <a:pt x="9144" y="32892"/>
                  </a:lnTo>
                  <a:lnTo>
                    <a:pt x="32003" y="38100"/>
                  </a:lnTo>
                  <a:lnTo>
                    <a:pt x="55879" y="32892"/>
                  </a:lnTo>
                  <a:lnTo>
                    <a:pt x="65532" y="19050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542788" y="2388108"/>
              <a:ext cx="66040" cy="38100"/>
            </a:xfrm>
            <a:custGeom>
              <a:avLst/>
              <a:gdLst/>
              <a:ahLst/>
              <a:cxnLst/>
              <a:rect l="l" t="t" r="r" b="b"/>
              <a:pathLst>
                <a:path w="66039" h="38100">
                  <a:moveTo>
                    <a:pt x="65532" y="19050"/>
                  </a:moveTo>
                  <a:lnTo>
                    <a:pt x="55879" y="5714"/>
                  </a:lnTo>
                  <a:lnTo>
                    <a:pt x="32003" y="0"/>
                  </a:lnTo>
                  <a:lnTo>
                    <a:pt x="9144" y="5714"/>
                  </a:lnTo>
                  <a:lnTo>
                    <a:pt x="0" y="19050"/>
                  </a:lnTo>
                  <a:lnTo>
                    <a:pt x="9144" y="32892"/>
                  </a:lnTo>
                  <a:lnTo>
                    <a:pt x="32003" y="38100"/>
                  </a:lnTo>
                  <a:lnTo>
                    <a:pt x="55879" y="32892"/>
                  </a:lnTo>
                  <a:lnTo>
                    <a:pt x="65532" y="19050"/>
                  </a:lnTo>
                </a:path>
              </a:pathLst>
            </a:custGeom>
            <a:ln w="60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512308" y="2590800"/>
              <a:ext cx="64135" cy="36830"/>
            </a:xfrm>
            <a:custGeom>
              <a:avLst/>
              <a:gdLst/>
              <a:ahLst/>
              <a:cxnLst/>
              <a:rect l="l" t="t" r="r" b="b"/>
              <a:pathLst>
                <a:path w="64135" h="36830">
                  <a:moveTo>
                    <a:pt x="32003" y="0"/>
                  </a:moveTo>
                  <a:lnTo>
                    <a:pt x="8889" y="5587"/>
                  </a:lnTo>
                  <a:lnTo>
                    <a:pt x="0" y="18541"/>
                  </a:lnTo>
                  <a:lnTo>
                    <a:pt x="8889" y="30987"/>
                  </a:lnTo>
                  <a:lnTo>
                    <a:pt x="32003" y="36575"/>
                  </a:lnTo>
                  <a:lnTo>
                    <a:pt x="54101" y="30987"/>
                  </a:lnTo>
                  <a:lnTo>
                    <a:pt x="64007" y="18541"/>
                  </a:lnTo>
                  <a:lnTo>
                    <a:pt x="54101" y="5587"/>
                  </a:lnTo>
                  <a:lnTo>
                    <a:pt x="32003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512308" y="2590800"/>
              <a:ext cx="64135" cy="36830"/>
            </a:xfrm>
            <a:custGeom>
              <a:avLst/>
              <a:gdLst/>
              <a:ahLst/>
              <a:cxnLst/>
              <a:rect l="l" t="t" r="r" b="b"/>
              <a:pathLst>
                <a:path w="64135" h="36830">
                  <a:moveTo>
                    <a:pt x="64007" y="18541"/>
                  </a:moveTo>
                  <a:lnTo>
                    <a:pt x="54101" y="5587"/>
                  </a:lnTo>
                  <a:lnTo>
                    <a:pt x="32003" y="0"/>
                  </a:lnTo>
                  <a:lnTo>
                    <a:pt x="8889" y="5587"/>
                  </a:lnTo>
                  <a:lnTo>
                    <a:pt x="0" y="18541"/>
                  </a:lnTo>
                  <a:lnTo>
                    <a:pt x="8889" y="30987"/>
                  </a:lnTo>
                  <a:lnTo>
                    <a:pt x="32003" y="36575"/>
                  </a:lnTo>
                  <a:lnTo>
                    <a:pt x="54101" y="30987"/>
                  </a:lnTo>
                  <a:lnTo>
                    <a:pt x="64007" y="1854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512308" y="2590800"/>
              <a:ext cx="64135" cy="36830"/>
            </a:xfrm>
            <a:custGeom>
              <a:avLst/>
              <a:gdLst/>
              <a:ahLst/>
              <a:cxnLst/>
              <a:rect l="l" t="t" r="r" b="b"/>
              <a:pathLst>
                <a:path w="64135" h="36830">
                  <a:moveTo>
                    <a:pt x="64007" y="18541"/>
                  </a:moveTo>
                  <a:lnTo>
                    <a:pt x="54101" y="5587"/>
                  </a:lnTo>
                  <a:lnTo>
                    <a:pt x="32003" y="0"/>
                  </a:lnTo>
                  <a:lnTo>
                    <a:pt x="8889" y="5587"/>
                  </a:lnTo>
                  <a:lnTo>
                    <a:pt x="0" y="18541"/>
                  </a:lnTo>
                  <a:lnTo>
                    <a:pt x="8889" y="30987"/>
                  </a:lnTo>
                  <a:lnTo>
                    <a:pt x="32003" y="36575"/>
                  </a:lnTo>
                  <a:lnTo>
                    <a:pt x="54101" y="30987"/>
                  </a:lnTo>
                  <a:lnTo>
                    <a:pt x="64007" y="18541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644896" y="2273808"/>
              <a:ext cx="66040" cy="20320"/>
            </a:xfrm>
            <a:custGeom>
              <a:avLst/>
              <a:gdLst/>
              <a:ahLst/>
              <a:cxnLst/>
              <a:rect l="l" t="t" r="r" b="b"/>
              <a:pathLst>
                <a:path w="66039" h="20319">
                  <a:moveTo>
                    <a:pt x="32512" y="0"/>
                  </a:moveTo>
                  <a:lnTo>
                    <a:pt x="9525" y="3047"/>
                  </a:lnTo>
                  <a:lnTo>
                    <a:pt x="0" y="9651"/>
                  </a:lnTo>
                  <a:lnTo>
                    <a:pt x="9525" y="16763"/>
                  </a:lnTo>
                  <a:lnTo>
                    <a:pt x="32512" y="19812"/>
                  </a:lnTo>
                  <a:lnTo>
                    <a:pt x="56006" y="16763"/>
                  </a:lnTo>
                  <a:lnTo>
                    <a:pt x="65531" y="9651"/>
                  </a:lnTo>
                  <a:lnTo>
                    <a:pt x="56006" y="3047"/>
                  </a:lnTo>
                  <a:lnTo>
                    <a:pt x="32512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644896" y="2273808"/>
              <a:ext cx="66040" cy="20320"/>
            </a:xfrm>
            <a:custGeom>
              <a:avLst/>
              <a:gdLst/>
              <a:ahLst/>
              <a:cxnLst/>
              <a:rect l="l" t="t" r="r" b="b"/>
              <a:pathLst>
                <a:path w="66039" h="20319">
                  <a:moveTo>
                    <a:pt x="65531" y="9651"/>
                  </a:moveTo>
                  <a:lnTo>
                    <a:pt x="56006" y="3047"/>
                  </a:lnTo>
                  <a:lnTo>
                    <a:pt x="32512" y="0"/>
                  </a:lnTo>
                  <a:lnTo>
                    <a:pt x="9525" y="3047"/>
                  </a:lnTo>
                  <a:lnTo>
                    <a:pt x="0" y="9651"/>
                  </a:lnTo>
                  <a:lnTo>
                    <a:pt x="9525" y="16763"/>
                  </a:lnTo>
                  <a:lnTo>
                    <a:pt x="32512" y="19812"/>
                  </a:lnTo>
                  <a:lnTo>
                    <a:pt x="56006" y="16763"/>
                  </a:lnTo>
                  <a:lnTo>
                    <a:pt x="65531" y="965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644896" y="2273808"/>
              <a:ext cx="66040" cy="20320"/>
            </a:xfrm>
            <a:custGeom>
              <a:avLst/>
              <a:gdLst/>
              <a:ahLst/>
              <a:cxnLst/>
              <a:rect l="l" t="t" r="r" b="b"/>
              <a:pathLst>
                <a:path w="66039" h="20319">
                  <a:moveTo>
                    <a:pt x="65531" y="9651"/>
                  </a:moveTo>
                  <a:lnTo>
                    <a:pt x="56006" y="3047"/>
                  </a:lnTo>
                  <a:lnTo>
                    <a:pt x="32512" y="0"/>
                  </a:lnTo>
                  <a:lnTo>
                    <a:pt x="9525" y="3047"/>
                  </a:lnTo>
                  <a:lnTo>
                    <a:pt x="0" y="9651"/>
                  </a:lnTo>
                  <a:lnTo>
                    <a:pt x="9525" y="16763"/>
                  </a:lnTo>
                  <a:lnTo>
                    <a:pt x="32512" y="19812"/>
                  </a:lnTo>
                  <a:lnTo>
                    <a:pt x="56006" y="16763"/>
                  </a:lnTo>
                  <a:lnTo>
                    <a:pt x="65531" y="9651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663183" y="2586227"/>
              <a:ext cx="66040" cy="36830"/>
            </a:xfrm>
            <a:custGeom>
              <a:avLst/>
              <a:gdLst/>
              <a:ahLst/>
              <a:cxnLst/>
              <a:rect l="l" t="t" r="r" b="b"/>
              <a:pathLst>
                <a:path w="66039" h="36830">
                  <a:moveTo>
                    <a:pt x="32003" y="0"/>
                  </a:moveTo>
                  <a:lnTo>
                    <a:pt x="9143" y="5842"/>
                  </a:lnTo>
                  <a:lnTo>
                    <a:pt x="0" y="18542"/>
                  </a:lnTo>
                  <a:lnTo>
                    <a:pt x="9143" y="31369"/>
                  </a:lnTo>
                  <a:lnTo>
                    <a:pt x="32003" y="36575"/>
                  </a:lnTo>
                  <a:lnTo>
                    <a:pt x="55879" y="31369"/>
                  </a:lnTo>
                  <a:lnTo>
                    <a:pt x="65531" y="18542"/>
                  </a:lnTo>
                  <a:lnTo>
                    <a:pt x="55879" y="5842"/>
                  </a:lnTo>
                  <a:lnTo>
                    <a:pt x="32003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663183" y="2586227"/>
              <a:ext cx="66040" cy="36830"/>
            </a:xfrm>
            <a:custGeom>
              <a:avLst/>
              <a:gdLst/>
              <a:ahLst/>
              <a:cxnLst/>
              <a:rect l="l" t="t" r="r" b="b"/>
              <a:pathLst>
                <a:path w="66039" h="36830">
                  <a:moveTo>
                    <a:pt x="65531" y="18542"/>
                  </a:moveTo>
                  <a:lnTo>
                    <a:pt x="55879" y="5842"/>
                  </a:lnTo>
                  <a:lnTo>
                    <a:pt x="32003" y="0"/>
                  </a:lnTo>
                  <a:lnTo>
                    <a:pt x="9143" y="5842"/>
                  </a:lnTo>
                  <a:lnTo>
                    <a:pt x="0" y="18542"/>
                  </a:lnTo>
                  <a:lnTo>
                    <a:pt x="9143" y="31369"/>
                  </a:lnTo>
                  <a:lnTo>
                    <a:pt x="32003" y="36575"/>
                  </a:lnTo>
                  <a:lnTo>
                    <a:pt x="55879" y="31369"/>
                  </a:lnTo>
                  <a:lnTo>
                    <a:pt x="65531" y="1854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663183" y="2586227"/>
              <a:ext cx="66040" cy="36830"/>
            </a:xfrm>
            <a:custGeom>
              <a:avLst/>
              <a:gdLst/>
              <a:ahLst/>
              <a:cxnLst/>
              <a:rect l="l" t="t" r="r" b="b"/>
              <a:pathLst>
                <a:path w="66039" h="36830">
                  <a:moveTo>
                    <a:pt x="65531" y="18542"/>
                  </a:moveTo>
                  <a:lnTo>
                    <a:pt x="55879" y="5842"/>
                  </a:lnTo>
                  <a:lnTo>
                    <a:pt x="32003" y="0"/>
                  </a:lnTo>
                  <a:lnTo>
                    <a:pt x="9143" y="5842"/>
                  </a:lnTo>
                  <a:lnTo>
                    <a:pt x="0" y="18542"/>
                  </a:lnTo>
                  <a:lnTo>
                    <a:pt x="9143" y="31369"/>
                  </a:lnTo>
                  <a:lnTo>
                    <a:pt x="32003" y="36575"/>
                  </a:lnTo>
                  <a:lnTo>
                    <a:pt x="55879" y="31369"/>
                  </a:lnTo>
                  <a:lnTo>
                    <a:pt x="65531" y="18542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2958" y="2079497"/>
              <a:ext cx="266700" cy="655319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3092958" y="2079497"/>
              <a:ext cx="266700" cy="655320"/>
            </a:xfrm>
            <a:custGeom>
              <a:avLst/>
              <a:gdLst/>
              <a:ahLst/>
              <a:cxnLst/>
              <a:rect l="l" t="t" r="r" b="b"/>
              <a:pathLst>
                <a:path w="266700" h="655319">
                  <a:moveTo>
                    <a:pt x="0" y="539368"/>
                  </a:moveTo>
                  <a:lnTo>
                    <a:pt x="9116" y="584489"/>
                  </a:lnTo>
                  <a:lnTo>
                    <a:pt x="33972" y="621347"/>
                  </a:lnTo>
                  <a:lnTo>
                    <a:pt x="70830" y="646203"/>
                  </a:lnTo>
                  <a:lnTo>
                    <a:pt x="115950" y="655319"/>
                  </a:lnTo>
                  <a:lnTo>
                    <a:pt x="150749" y="655319"/>
                  </a:lnTo>
                  <a:lnTo>
                    <a:pt x="195869" y="646203"/>
                  </a:lnTo>
                  <a:lnTo>
                    <a:pt x="232727" y="621347"/>
                  </a:lnTo>
                  <a:lnTo>
                    <a:pt x="257583" y="584489"/>
                  </a:lnTo>
                  <a:lnTo>
                    <a:pt x="266700" y="539368"/>
                  </a:lnTo>
                  <a:lnTo>
                    <a:pt x="266700" y="115950"/>
                  </a:lnTo>
                  <a:lnTo>
                    <a:pt x="257583" y="70830"/>
                  </a:lnTo>
                  <a:lnTo>
                    <a:pt x="232727" y="33972"/>
                  </a:lnTo>
                  <a:lnTo>
                    <a:pt x="195869" y="9116"/>
                  </a:lnTo>
                  <a:lnTo>
                    <a:pt x="150749" y="0"/>
                  </a:lnTo>
                  <a:lnTo>
                    <a:pt x="115950" y="0"/>
                  </a:lnTo>
                  <a:lnTo>
                    <a:pt x="70830" y="9116"/>
                  </a:lnTo>
                  <a:lnTo>
                    <a:pt x="33972" y="33972"/>
                  </a:lnTo>
                  <a:lnTo>
                    <a:pt x="9116" y="70830"/>
                  </a:lnTo>
                  <a:lnTo>
                    <a:pt x="0" y="115950"/>
                  </a:lnTo>
                  <a:lnTo>
                    <a:pt x="0" y="539368"/>
                  </a:lnTo>
                  <a:close/>
                </a:path>
              </a:pathLst>
            </a:custGeom>
            <a:ln w="76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55442" y="2532126"/>
              <a:ext cx="141731" cy="13563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51632" y="2528315"/>
              <a:ext cx="149352" cy="143256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3155442" y="1866137"/>
              <a:ext cx="234950" cy="231775"/>
            </a:xfrm>
            <a:custGeom>
              <a:avLst/>
              <a:gdLst/>
              <a:ahLst/>
              <a:cxnLst/>
              <a:rect l="l" t="t" r="r" b="b"/>
              <a:pathLst>
                <a:path w="234950" h="231775">
                  <a:moveTo>
                    <a:pt x="60959" y="0"/>
                  </a:moveTo>
                  <a:lnTo>
                    <a:pt x="0" y="231648"/>
                  </a:lnTo>
                </a:path>
                <a:path w="234950" h="231775">
                  <a:moveTo>
                    <a:pt x="234695" y="19812"/>
                  </a:moveTo>
                  <a:lnTo>
                    <a:pt x="152399" y="231648"/>
                  </a:lnTo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1850" y="2085593"/>
              <a:ext cx="265175" cy="653795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3371850" y="2085593"/>
              <a:ext cx="265430" cy="654050"/>
            </a:xfrm>
            <a:custGeom>
              <a:avLst/>
              <a:gdLst/>
              <a:ahLst/>
              <a:cxnLst/>
              <a:rect l="l" t="t" r="r" b="b"/>
              <a:pathLst>
                <a:path w="265429" h="654050">
                  <a:moveTo>
                    <a:pt x="0" y="538479"/>
                  </a:moveTo>
                  <a:lnTo>
                    <a:pt x="9052" y="583394"/>
                  </a:lnTo>
                  <a:lnTo>
                    <a:pt x="33750" y="620045"/>
                  </a:lnTo>
                  <a:lnTo>
                    <a:pt x="70401" y="644743"/>
                  </a:lnTo>
                  <a:lnTo>
                    <a:pt x="115315" y="653795"/>
                  </a:lnTo>
                  <a:lnTo>
                    <a:pt x="149860" y="653795"/>
                  </a:lnTo>
                  <a:lnTo>
                    <a:pt x="194774" y="644743"/>
                  </a:lnTo>
                  <a:lnTo>
                    <a:pt x="231425" y="620045"/>
                  </a:lnTo>
                  <a:lnTo>
                    <a:pt x="256123" y="583394"/>
                  </a:lnTo>
                  <a:lnTo>
                    <a:pt x="265175" y="538479"/>
                  </a:lnTo>
                  <a:lnTo>
                    <a:pt x="265175" y="115315"/>
                  </a:lnTo>
                  <a:lnTo>
                    <a:pt x="256123" y="70401"/>
                  </a:lnTo>
                  <a:lnTo>
                    <a:pt x="231425" y="33750"/>
                  </a:lnTo>
                  <a:lnTo>
                    <a:pt x="194774" y="9052"/>
                  </a:lnTo>
                  <a:lnTo>
                    <a:pt x="149860" y="0"/>
                  </a:lnTo>
                  <a:lnTo>
                    <a:pt x="115315" y="0"/>
                  </a:lnTo>
                  <a:lnTo>
                    <a:pt x="70401" y="9052"/>
                  </a:lnTo>
                  <a:lnTo>
                    <a:pt x="33750" y="33750"/>
                  </a:lnTo>
                  <a:lnTo>
                    <a:pt x="9052" y="70401"/>
                  </a:lnTo>
                  <a:lnTo>
                    <a:pt x="0" y="115315"/>
                  </a:lnTo>
                  <a:lnTo>
                    <a:pt x="0" y="538479"/>
                  </a:lnTo>
                  <a:close/>
                </a:path>
              </a:pathLst>
            </a:custGeom>
            <a:ln w="76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57194" y="2554986"/>
              <a:ext cx="143255" cy="135636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53384" y="2551176"/>
              <a:ext cx="150875" cy="143256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4774692" y="5389880"/>
              <a:ext cx="699135" cy="706120"/>
            </a:xfrm>
            <a:custGeom>
              <a:avLst/>
              <a:gdLst/>
              <a:ahLst/>
              <a:cxnLst/>
              <a:rect l="l" t="t" r="r" b="b"/>
              <a:pathLst>
                <a:path w="699135" h="706120">
                  <a:moveTo>
                    <a:pt x="60452" y="521500"/>
                  </a:moveTo>
                  <a:lnTo>
                    <a:pt x="0" y="706120"/>
                  </a:lnTo>
                  <a:lnTo>
                    <a:pt x="183896" y="643661"/>
                  </a:lnTo>
                  <a:lnTo>
                    <a:pt x="163555" y="623531"/>
                  </a:lnTo>
                  <a:lnTo>
                    <a:pt x="122428" y="623531"/>
                  </a:lnTo>
                  <a:lnTo>
                    <a:pt x="81153" y="582815"/>
                  </a:lnTo>
                  <a:lnTo>
                    <a:pt x="101561" y="562182"/>
                  </a:lnTo>
                  <a:lnTo>
                    <a:pt x="60452" y="521500"/>
                  </a:lnTo>
                  <a:close/>
                </a:path>
                <a:path w="699135" h="706120">
                  <a:moveTo>
                    <a:pt x="101561" y="562182"/>
                  </a:moveTo>
                  <a:lnTo>
                    <a:pt x="81153" y="582815"/>
                  </a:lnTo>
                  <a:lnTo>
                    <a:pt x="122428" y="623531"/>
                  </a:lnTo>
                  <a:lnTo>
                    <a:pt x="142767" y="602960"/>
                  </a:lnTo>
                  <a:lnTo>
                    <a:pt x="101561" y="562182"/>
                  </a:lnTo>
                  <a:close/>
                </a:path>
                <a:path w="699135" h="706120">
                  <a:moveTo>
                    <a:pt x="142767" y="602960"/>
                  </a:moveTo>
                  <a:lnTo>
                    <a:pt x="122428" y="623531"/>
                  </a:lnTo>
                  <a:lnTo>
                    <a:pt x="163555" y="623531"/>
                  </a:lnTo>
                  <a:lnTo>
                    <a:pt x="142767" y="602960"/>
                  </a:lnTo>
                  <a:close/>
                </a:path>
                <a:path w="699135" h="706120">
                  <a:moveTo>
                    <a:pt x="657606" y="0"/>
                  </a:moveTo>
                  <a:lnTo>
                    <a:pt x="101561" y="562182"/>
                  </a:lnTo>
                  <a:lnTo>
                    <a:pt x="142767" y="602960"/>
                  </a:lnTo>
                  <a:lnTo>
                    <a:pt x="698754" y="40640"/>
                  </a:lnTo>
                  <a:lnTo>
                    <a:pt x="65760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5745226" y="2921635"/>
            <a:ext cx="273367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80"/>
              </a:lnSpc>
              <a:spcBef>
                <a:spcPts val="105"/>
              </a:spcBef>
            </a:pPr>
            <a:r>
              <a:rPr sz="2000" b="1" spc="-65" dirty="0">
                <a:solidFill>
                  <a:srgbClr val="FF0000"/>
                </a:solidFill>
                <a:latin typeface="Arial"/>
                <a:cs typeface="Arial"/>
              </a:rPr>
              <a:t>Các</a:t>
            </a:r>
            <a:r>
              <a:rPr sz="2000" b="1" spc="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yếu</a:t>
            </a: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tố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hóa</a:t>
            </a:r>
            <a:r>
              <a:rPr sz="2000" b="1" spc="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hướng</a:t>
            </a:r>
            <a:endParaRPr sz="2000">
              <a:latin typeface="Arial"/>
              <a:cs typeface="Arial"/>
            </a:endParaRPr>
          </a:p>
          <a:p>
            <a:pPr marL="2540" algn="ctr">
              <a:lnSpc>
                <a:spcPts val="2280"/>
              </a:lnSpc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động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1367027" y="236220"/>
            <a:ext cx="6334125" cy="1222375"/>
            <a:chOff x="1367027" y="236220"/>
            <a:chExt cx="6334125" cy="1222375"/>
          </a:xfrm>
        </p:grpSpPr>
        <p:sp>
          <p:nvSpPr>
            <p:cNvPr id="98" name="object 98"/>
            <p:cNvSpPr/>
            <p:nvPr/>
          </p:nvSpPr>
          <p:spPr>
            <a:xfrm>
              <a:off x="5039106" y="762761"/>
              <a:ext cx="330835" cy="693420"/>
            </a:xfrm>
            <a:custGeom>
              <a:avLst/>
              <a:gdLst/>
              <a:ahLst/>
              <a:cxnLst/>
              <a:rect l="l" t="t" r="r" b="b"/>
              <a:pathLst>
                <a:path w="330835" h="693419">
                  <a:moveTo>
                    <a:pt x="147066" y="693420"/>
                  </a:moveTo>
                  <a:lnTo>
                    <a:pt x="112268" y="643254"/>
                  </a:lnTo>
                  <a:lnTo>
                    <a:pt x="102108" y="592582"/>
                  </a:lnTo>
                  <a:lnTo>
                    <a:pt x="110236" y="539114"/>
                  </a:lnTo>
                  <a:lnTo>
                    <a:pt x="129159" y="483742"/>
                  </a:lnTo>
                  <a:lnTo>
                    <a:pt x="151638" y="428498"/>
                  </a:lnTo>
                  <a:lnTo>
                    <a:pt x="171577" y="370332"/>
                  </a:lnTo>
                  <a:lnTo>
                    <a:pt x="180721" y="311530"/>
                  </a:lnTo>
                  <a:lnTo>
                    <a:pt x="173101" y="252222"/>
                  </a:lnTo>
                  <a:lnTo>
                    <a:pt x="153670" y="198754"/>
                  </a:lnTo>
                  <a:lnTo>
                    <a:pt x="141478" y="157861"/>
                  </a:lnTo>
                  <a:lnTo>
                    <a:pt x="140970" y="116966"/>
                  </a:lnTo>
                  <a:lnTo>
                    <a:pt x="160274" y="62737"/>
                  </a:lnTo>
                  <a:lnTo>
                    <a:pt x="199644" y="0"/>
                  </a:lnTo>
                </a:path>
                <a:path w="330835" h="693419">
                  <a:moveTo>
                    <a:pt x="213741" y="609600"/>
                  </a:moveTo>
                  <a:lnTo>
                    <a:pt x="196088" y="569849"/>
                  </a:lnTo>
                  <a:lnTo>
                    <a:pt x="195072" y="531876"/>
                  </a:lnTo>
                  <a:lnTo>
                    <a:pt x="223266" y="458724"/>
                  </a:lnTo>
                  <a:lnTo>
                    <a:pt x="266192" y="389636"/>
                  </a:lnTo>
                  <a:lnTo>
                    <a:pt x="291846" y="325627"/>
                  </a:lnTo>
                  <a:lnTo>
                    <a:pt x="293878" y="276098"/>
                  </a:lnTo>
                  <a:lnTo>
                    <a:pt x="286893" y="256032"/>
                  </a:lnTo>
                  <a:lnTo>
                    <a:pt x="265176" y="262382"/>
                  </a:lnTo>
                  <a:lnTo>
                    <a:pt x="291846" y="199516"/>
                  </a:lnTo>
                  <a:lnTo>
                    <a:pt x="315595" y="169037"/>
                  </a:lnTo>
                  <a:lnTo>
                    <a:pt x="330708" y="136778"/>
                  </a:lnTo>
                  <a:lnTo>
                    <a:pt x="327152" y="77470"/>
                  </a:lnTo>
                  <a:lnTo>
                    <a:pt x="319151" y="54483"/>
                  </a:lnTo>
                  <a:lnTo>
                    <a:pt x="296418" y="67055"/>
                  </a:lnTo>
                  <a:lnTo>
                    <a:pt x="280797" y="83185"/>
                  </a:lnTo>
                  <a:lnTo>
                    <a:pt x="291846" y="10667"/>
                  </a:lnTo>
                </a:path>
                <a:path w="330835" h="693419">
                  <a:moveTo>
                    <a:pt x="44958" y="693420"/>
                  </a:moveTo>
                  <a:lnTo>
                    <a:pt x="10160" y="643254"/>
                  </a:lnTo>
                  <a:lnTo>
                    <a:pt x="0" y="592582"/>
                  </a:lnTo>
                  <a:lnTo>
                    <a:pt x="8128" y="539114"/>
                  </a:lnTo>
                  <a:lnTo>
                    <a:pt x="27051" y="483742"/>
                  </a:lnTo>
                  <a:lnTo>
                    <a:pt x="49530" y="428498"/>
                  </a:lnTo>
                  <a:lnTo>
                    <a:pt x="69469" y="370332"/>
                  </a:lnTo>
                  <a:lnTo>
                    <a:pt x="78613" y="311530"/>
                  </a:lnTo>
                  <a:lnTo>
                    <a:pt x="70993" y="252222"/>
                  </a:lnTo>
                  <a:lnTo>
                    <a:pt x="51562" y="198754"/>
                  </a:lnTo>
                  <a:lnTo>
                    <a:pt x="39370" y="157861"/>
                  </a:lnTo>
                  <a:lnTo>
                    <a:pt x="38862" y="116966"/>
                  </a:lnTo>
                  <a:lnTo>
                    <a:pt x="58166" y="62737"/>
                  </a:lnTo>
                  <a:lnTo>
                    <a:pt x="97536" y="0"/>
                  </a:lnTo>
                </a:path>
              </a:pathLst>
            </a:custGeom>
            <a:ln w="4572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71599" y="304800"/>
              <a:ext cx="6324600" cy="524255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1371599" y="304800"/>
              <a:ext cx="6324600" cy="524510"/>
            </a:xfrm>
            <a:custGeom>
              <a:avLst/>
              <a:gdLst/>
              <a:ahLst/>
              <a:cxnLst/>
              <a:rect l="l" t="t" r="r" b="b"/>
              <a:pathLst>
                <a:path w="6324600" h="524510">
                  <a:moveTo>
                    <a:pt x="0" y="524255"/>
                  </a:moveTo>
                  <a:lnTo>
                    <a:pt x="6324600" y="524255"/>
                  </a:lnTo>
                  <a:lnTo>
                    <a:pt x="6324600" y="0"/>
                  </a:lnTo>
                  <a:lnTo>
                    <a:pt x="0" y="0"/>
                  </a:lnTo>
                  <a:lnTo>
                    <a:pt x="0" y="52425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05000" y="236220"/>
              <a:ext cx="5282946" cy="787145"/>
            </a:xfrm>
            <a:prstGeom prst="rect">
              <a:avLst/>
            </a:prstGeom>
          </p:spPr>
        </p:pic>
      </p:grpSp>
      <p:sp>
        <p:nvSpPr>
          <p:cNvPr id="102" name="object 102"/>
          <p:cNvSpPr txBox="1">
            <a:spLocks noGrp="1"/>
          </p:cNvSpPr>
          <p:nvPr>
            <p:ph type="title"/>
          </p:nvPr>
        </p:nvSpPr>
        <p:spPr>
          <a:xfrm>
            <a:off x="2113026" y="328929"/>
            <a:ext cx="4840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TẾ</a:t>
            </a:r>
            <a:r>
              <a:rPr sz="2800" spc="-3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BÀO</a:t>
            </a:r>
            <a:r>
              <a:rPr sz="280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VIÊM</a:t>
            </a:r>
            <a:r>
              <a:rPr sz="2800" spc="-2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TRONG</a:t>
            </a:r>
            <a:r>
              <a:rPr sz="2800" spc="1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COPD</a:t>
            </a:r>
            <a:endParaRPr sz="2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8112" y="1816100"/>
            <a:ext cx="3078480" cy="4319270"/>
            <a:chOff x="138112" y="1816100"/>
            <a:chExt cx="3078480" cy="4319270"/>
          </a:xfrm>
        </p:grpSpPr>
        <p:sp>
          <p:nvSpPr>
            <p:cNvPr id="3" name="object 3"/>
            <p:cNvSpPr/>
            <p:nvPr/>
          </p:nvSpPr>
          <p:spPr>
            <a:xfrm>
              <a:off x="150812" y="1828800"/>
              <a:ext cx="3053080" cy="1316355"/>
            </a:xfrm>
            <a:custGeom>
              <a:avLst/>
              <a:gdLst/>
              <a:ahLst/>
              <a:cxnLst/>
              <a:rect l="l" t="t" r="r" b="b"/>
              <a:pathLst>
                <a:path w="3053080" h="1316355">
                  <a:moveTo>
                    <a:pt x="3052699" y="0"/>
                  </a:moveTo>
                  <a:lnTo>
                    <a:pt x="0" y="0"/>
                  </a:lnTo>
                  <a:lnTo>
                    <a:pt x="0" y="1315847"/>
                  </a:lnTo>
                  <a:lnTo>
                    <a:pt x="3052699" y="1315847"/>
                  </a:lnTo>
                  <a:lnTo>
                    <a:pt x="3052699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4462" y="3141503"/>
              <a:ext cx="3065780" cy="6350"/>
            </a:xfrm>
            <a:custGeom>
              <a:avLst/>
              <a:gdLst/>
              <a:ahLst/>
              <a:cxnLst/>
              <a:rect l="l" t="t" r="r" b="b"/>
              <a:pathLst>
                <a:path w="3065780" h="6350">
                  <a:moveTo>
                    <a:pt x="0" y="6350"/>
                  </a:moveTo>
                  <a:lnTo>
                    <a:pt x="3065462" y="6350"/>
                  </a:lnTo>
                </a:path>
                <a:path w="3065780" h="6350">
                  <a:moveTo>
                    <a:pt x="0" y="0"/>
                  </a:moveTo>
                  <a:lnTo>
                    <a:pt x="3065462" y="0"/>
                  </a:lnTo>
                </a:path>
              </a:pathLst>
            </a:custGeom>
            <a:ln w="6286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812" y="1822450"/>
              <a:ext cx="0" cy="1322705"/>
            </a:xfrm>
            <a:custGeom>
              <a:avLst/>
              <a:gdLst/>
              <a:ahLst/>
              <a:cxnLst/>
              <a:rect l="l" t="t" r="r" b="b"/>
              <a:pathLst>
                <a:path h="1322705">
                  <a:moveTo>
                    <a:pt x="0" y="0"/>
                  </a:moveTo>
                  <a:lnTo>
                    <a:pt x="0" y="1322197"/>
                  </a:lnTo>
                </a:path>
              </a:pathLst>
            </a:custGeom>
            <a:ln w="127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812" y="3144647"/>
              <a:ext cx="0" cy="2984500"/>
            </a:xfrm>
            <a:custGeom>
              <a:avLst/>
              <a:gdLst/>
              <a:ahLst/>
              <a:cxnLst/>
              <a:rect l="l" t="t" r="r" b="b"/>
              <a:pathLst>
                <a:path h="2984500">
                  <a:moveTo>
                    <a:pt x="0" y="0"/>
                  </a:moveTo>
                  <a:lnTo>
                    <a:pt x="0" y="2984093"/>
                  </a:lnTo>
                </a:path>
              </a:pathLst>
            </a:custGeom>
            <a:ln w="127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462" y="1828800"/>
              <a:ext cx="3065780" cy="0"/>
            </a:xfrm>
            <a:custGeom>
              <a:avLst/>
              <a:gdLst/>
              <a:ahLst/>
              <a:cxnLst/>
              <a:rect l="l" t="t" r="r" b="b"/>
              <a:pathLst>
                <a:path w="3065780">
                  <a:moveTo>
                    <a:pt x="0" y="0"/>
                  </a:moveTo>
                  <a:lnTo>
                    <a:pt x="3065462" y="0"/>
                  </a:lnTo>
                </a:path>
              </a:pathLst>
            </a:custGeom>
            <a:ln w="127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4462" y="6122390"/>
              <a:ext cx="2978785" cy="0"/>
            </a:xfrm>
            <a:custGeom>
              <a:avLst/>
              <a:gdLst/>
              <a:ahLst/>
              <a:cxnLst/>
              <a:rect l="l" t="t" r="r" b="b"/>
              <a:pathLst>
                <a:path w="2978785">
                  <a:moveTo>
                    <a:pt x="0" y="0"/>
                  </a:moveTo>
                  <a:lnTo>
                    <a:pt x="2978213" y="0"/>
                  </a:lnTo>
                </a:path>
              </a:pathLst>
            </a:custGeom>
            <a:ln w="127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66445" y="2192274"/>
            <a:ext cx="24212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1360" marR="5080" indent="-709295">
              <a:lnSpc>
                <a:spcPct val="15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TRƯỚC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KHI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BẮT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ĐẦU </a:t>
            </a:r>
            <a:r>
              <a:rPr sz="1800" b="1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ĐIỀU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TRỊ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9615" y="3309899"/>
            <a:ext cx="2712085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Đánh</a:t>
            </a:r>
            <a:r>
              <a:rPr sz="1600" b="1" spc="-5" dirty="0">
                <a:latin typeface="Arial"/>
                <a:cs typeface="Arial"/>
              </a:rPr>
              <a:t> giá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ban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đầu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0" dirty="0">
                <a:latin typeface="Arial"/>
                <a:cs typeface="Arial"/>
              </a:rPr>
              <a:t>tình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trạng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COPD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9615" y="3944264"/>
            <a:ext cx="2410460" cy="16109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Chẩn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đoán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xác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định</a:t>
            </a:r>
            <a:endParaRPr sz="1600">
              <a:latin typeface="Microsoft Sans Serif"/>
              <a:cs typeface="Microsoft Sans Serif"/>
            </a:endParaRPr>
          </a:p>
          <a:p>
            <a:pPr marL="355600" marR="127000" indent="-342900">
              <a:lnSpc>
                <a:spcPct val="130000"/>
              </a:lnSpc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Phân </a:t>
            </a:r>
            <a:r>
              <a:rPr sz="1600" spc="-10" dirty="0">
                <a:latin typeface="Microsoft Sans Serif"/>
                <a:cs typeface="Microsoft Sans Serif"/>
              </a:rPr>
              <a:t>loại </a:t>
            </a:r>
            <a:r>
              <a:rPr sz="1600" spc="55" dirty="0">
                <a:latin typeface="Microsoft Sans Serif"/>
                <a:cs typeface="Microsoft Sans Serif"/>
              </a:rPr>
              <a:t>mức </a:t>
            </a:r>
            <a:r>
              <a:rPr sz="1600" spc="-5" dirty="0">
                <a:latin typeface="Microsoft Sans Serif"/>
                <a:cs typeface="Microsoft Sans Serif"/>
              </a:rPr>
              <a:t>độ tắc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nghẽn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Kết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45" dirty="0">
                <a:latin typeface="Microsoft Sans Serif"/>
                <a:cs typeface="Microsoft Sans Serif"/>
              </a:rPr>
              <a:t>hợp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các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yếu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tố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45" dirty="0">
                <a:latin typeface="Microsoft Sans Serif"/>
                <a:cs typeface="Microsoft Sans Serif"/>
              </a:rPr>
              <a:t>với</a:t>
            </a:r>
            <a:endParaRPr sz="16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  <a:spcBef>
                <a:spcPts val="575"/>
              </a:spcBef>
            </a:pPr>
            <a:r>
              <a:rPr sz="1600" spc="-10" dirty="0">
                <a:latin typeface="Microsoft Sans Serif"/>
                <a:cs typeface="Microsoft Sans Serif"/>
              </a:rPr>
              <a:t>nhau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37005" y="1606169"/>
            <a:ext cx="4900295" cy="4590415"/>
            <a:chOff x="1437005" y="1606169"/>
            <a:chExt cx="4900295" cy="4590415"/>
          </a:xfrm>
        </p:grpSpPr>
        <p:sp>
          <p:nvSpPr>
            <p:cNvPr id="13" name="object 13"/>
            <p:cNvSpPr/>
            <p:nvPr/>
          </p:nvSpPr>
          <p:spPr>
            <a:xfrm>
              <a:off x="1440180" y="1609344"/>
              <a:ext cx="542925" cy="721360"/>
            </a:xfrm>
            <a:custGeom>
              <a:avLst/>
              <a:gdLst/>
              <a:ahLst/>
              <a:cxnLst/>
              <a:rect l="l" t="t" r="r" b="b"/>
              <a:pathLst>
                <a:path w="542925" h="721360">
                  <a:moveTo>
                    <a:pt x="271271" y="0"/>
                  </a:moveTo>
                  <a:lnTo>
                    <a:pt x="231176" y="3909"/>
                  </a:lnTo>
                  <a:lnTo>
                    <a:pt x="192910" y="15264"/>
                  </a:lnTo>
                  <a:lnTo>
                    <a:pt x="156892" y="33506"/>
                  </a:lnTo>
                  <a:lnTo>
                    <a:pt x="123543" y="58079"/>
                  </a:lnTo>
                  <a:lnTo>
                    <a:pt x="93281" y="88422"/>
                  </a:lnTo>
                  <a:lnTo>
                    <a:pt x="66524" y="123979"/>
                  </a:lnTo>
                  <a:lnTo>
                    <a:pt x="43693" y="164191"/>
                  </a:lnTo>
                  <a:lnTo>
                    <a:pt x="25206" y="208500"/>
                  </a:lnTo>
                  <a:lnTo>
                    <a:pt x="11482" y="256348"/>
                  </a:lnTo>
                  <a:lnTo>
                    <a:pt x="2940" y="307175"/>
                  </a:lnTo>
                  <a:lnTo>
                    <a:pt x="0" y="360425"/>
                  </a:lnTo>
                  <a:lnTo>
                    <a:pt x="2940" y="413676"/>
                  </a:lnTo>
                  <a:lnTo>
                    <a:pt x="11482" y="464503"/>
                  </a:lnTo>
                  <a:lnTo>
                    <a:pt x="25206" y="512351"/>
                  </a:lnTo>
                  <a:lnTo>
                    <a:pt x="43693" y="556660"/>
                  </a:lnTo>
                  <a:lnTo>
                    <a:pt x="66524" y="596872"/>
                  </a:lnTo>
                  <a:lnTo>
                    <a:pt x="93281" y="632429"/>
                  </a:lnTo>
                  <a:lnTo>
                    <a:pt x="123543" y="662772"/>
                  </a:lnTo>
                  <a:lnTo>
                    <a:pt x="156892" y="687345"/>
                  </a:lnTo>
                  <a:lnTo>
                    <a:pt x="192910" y="705587"/>
                  </a:lnTo>
                  <a:lnTo>
                    <a:pt x="231176" y="716942"/>
                  </a:lnTo>
                  <a:lnTo>
                    <a:pt x="271271" y="720851"/>
                  </a:lnTo>
                  <a:lnTo>
                    <a:pt x="311367" y="716942"/>
                  </a:lnTo>
                  <a:lnTo>
                    <a:pt x="349633" y="705587"/>
                  </a:lnTo>
                  <a:lnTo>
                    <a:pt x="385651" y="687345"/>
                  </a:lnTo>
                  <a:lnTo>
                    <a:pt x="419000" y="662772"/>
                  </a:lnTo>
                  <a:lnTo>
                    <a:pt x="449262" y="632429"/>
                  </a:lnTo>
                  <a:lnTo>
                    <a:pt x="476019" y="596872"/>
                  </a:lnTo>
                  <a:lnTo>
                    <a:pt x="498850" y="556660"/>
                  </a:lnTo>
                  <a:lnTo>
                    <a:pt x="517337" y="512351"/>
                  </a:lnTo>
                  <a:lnTo>
                    <a:pt x="531061" y="464503"/>
                  </a:lnTo>
                  <a:lnTo>
                    <a:pt x="539603" y="413676"/>
                  </a:lnTo>
                  <a:lnTo>
                    <a:pt x="542544" y="360425"/>
                  </a:lnTo>
                  <a:lnTo>
                    <a:pt x="539603" y="307175"/>
                  </a:lnTo>
                  <a:lnTo>
                    <a:pt x="531061" y="256348"/>
                  </a:lnTo>
                  <a:lnTo>
                    <a:pt x="517337" y="208500"/>
                  </a:lnTo>
                  <a:lnTo>
                    <a:pt x="498850" y="164191"/>
                  </a:lnTo>
                  <a:lnTo>
                    <a:pt x="476019" y="123979"/>
                  </a:lnTo>
                  <a:lnTo>
                    <a:pt x="449262" y="88422"/>
                  </a:lnTo>
                  <a:lnTo>
                    <a:pt x="419000" y="58079"/>
                  </a:lnTo>
                  <a:lnTo>
                    <a:pt x="385651" y="33506"/>
                  </a:lnTo>
                  <a:lnTo>
                    <a:pt x="349633" y="15264"/>
                  </a:lnTo>
                  <a:lnTo>
                    <a:pt x="311367" y="3909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40180" y="1609344"/>
              <a:ext cx="542925" cy="721360"/>
            </a:xfrm>
            <a:custGeom>
              <a:avLst/>
              <a:gdLst/>
              <a:ahLst/>
              <a:cxnLst/>
              <a:rect l="l" t="t" r="r" b="b"/>
              <a:pathLst>
                <a:path w="542925" h="721360">
                  <a:moveTo>
                    <a:pt x="0" y="360425"/>
                  </a:moveTo>
                  <a:lnTo>
                    <a:pt x="2940" y="307175"/>
                  </a:lnTo>
                  <a:lnTo>
                    <a:pt x="11482" y="256348"/>
                  </a:lnTo>
                  <a:lnTo>
                    <a:pt x="25206" y="208500"/>
                  </a:lnTo>
                  <a:lnTo>
                    <a:pt x="43693" y="164191"/>
                  </a:lnTo>
                  <a:lnTo>
                    <a:pt x="66524" y="123979"/>
                  </a:lnTo>
                  <a:lnTo>
                    <a:pt x="93281" y="88422"/>
                  </a:lnTo>
                  <a:lnTo>
                    <a:pt x="123543" y="58079"/>
                  </a:lnTo>
                  <a:lnTo>
                    <a:pt x="156892" y="33506"/>
                  </a:lnTo>
                  <a:lnTo>
                    <a:pt x="192910" y="15264"/>
                  </a:lnTo>
                  <a:lnTo>
                    <a:pt x="231176" y="3909"/>
                  </a:lnTo>
                  <a:lnTo>
                    <a:pt x="271271" y="0"/>
                  </a:lnTo>
                  <a:lnTo>
                    <a:pt x="311367" y="3909"/>
                  </a:lnTo>
                  <a:lnTo>
                    <a:pt x="349633" y="15264"/>
                  </a:lnTo>
                  <a:lnTo>
                    <a:pt x="385651" y="33506"/>
                  </a:lnTo>
                  <a:lnTo>
                    <a:pt x="419000" y="58079"/>
                  </a:lnTo>
                  <a:lnTo>
                    <a:pt x="449262" y="88422"/>
                  </a:lnTo>
                  <a:lnTo>
                    <a:pt x="476019" y="123979"/>
                  </a:lnTo>
                  <a:lnTo>
                    <a:pt x="498850" y="164191"/>
                  </a:lnTo>
                  <a:lnTo>
                    <a:pt x="517337" y="208500"/>
                  </a:lnTo>
                  <a:lnTo>
                    <a:pt x="531061" y="256348"/>
                  </a:lnTo>
                  <a:lnTo>
                    <a:pt x="539603" y="307175"/>
                  </a:lnTo>
                  <a:lnTo>
                    <a:pt x="542544" y="360425"/>
                  </a:lnTo>
                  <a:lnTo>
                    <a:pt x="539603" y="413676"/>
                  </a:lnTo>
                  <a:lnTo>
                    <a:pt x="531061" y="464503"/>
                  </a:lnTo>
                  <a:lnTo>
                    <a:pt x="517337" y="512351"/>
                  </a:lnTo>
                  <a:lnTo>
                    <a:pt x="498850" y="556660"/>
                  </a:lnTo>
                  <a:lnTo>
                    <a:pt x="476019" y="596872"/>
                  </a:lnTo>
                  <a:lnTo>
                    <a:pt x="449262" y="632429"/>
                  </a:lnTo>
                  <a:lnTo>
                    <a:pt x="419000" y="662772"/>
                  </a:lnTo>
                  <a:lnTo>
                    <a:pt x="385651" y="687345"/>
                  </a:lnTo>
                  <a:lnTo>
                    <a:pt x="349633" y="705587"/>
                  </a:lnTo>
                  <a:lnTo>
                    <a:pt x="311367" y="716942"/>
                  </a:lnTo>
                  <a:lnTo>
                    <a:pt x="271271" y="720851"/>
                  </a:lnTo>
                  <a:lnTo>
                    <a:pt x="231176" y="716942"/>
                  </a:lnTo>
                  <a:lnTo>
                    <a:pt x="192910" y="705587"/>
                  </a:lnTo>
                  <a:lnTo>
                    <a:pt x="156892" y="687345"/>
                  </a:lnTo>
                  <a:lnTo>
                    <a:pt x="123543" y="662772"/>
                  </a:lnTo>
                  <a:lnTo>
                    <a:pt x="93281" y="632429"/>
                  </a:lnTo>
                  <a:lnTo>
                    <a:pt x="66524" y="596872"/>
                  </a:lnTo>
                  <a:lnTo>
                    <a:pt x="43693" y="556660"/>
                  </a:lnTo>
                  <a:lnTo>
                    <a:pt x="25206" y="512351"/>
                  </a:lnTo>
                  <a:lnTo>
                    <a:pt x="11482" y="464503"/>
                  </a:lnTo>
                  <a:lnTo>
                    <a:pt x="2940" y="413676"/>
                  </a:lnTo>
                  <a:lnTo>
                    <a:pt x="0" y="360425"/>
                  </a:lnTo>
                  <a:close/>
                </a:path>
              </a:pathLst>
            </a:custGeom>
            <a:ln w="6096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22676" y="1828799"/>
              <a:ext cx="3202305" cy="1316355"/>
            </a:xfrm>
            <a:custGeom>
              <a:avLst/>
              <a:gdLst/>
              <a:ahLst/>
              <a:cxnLst/>
              <a:rect l="l" t="t" r="r" b="b"/>
              <a:pathLst>
                <a:path w="3202304" h="1316355">
                  <a:moveTo>
                    <a:pt x="3201924" y="0"/>
                  </a:moveTo>
                  <a:lnTo>
                    <a:pt x="0" y="0"/>
                  </a:lnTo>
                  <a:lnTo>
                    <a:pt x="0" y="1298956"/>
                  </a:lnTo>
                  <a:lnTo>
                    <a:pt x="0" y="1315847"/>
                  </a:lnTo>
                  <a:lnTo>
                    <a:pt x="3201924" y="1315847"/>
                  </a:lnTo>
                  <a:lnTo>
                    <a:pt x="3201924" y="1298956"/>
                  </a:lnTo>
                  <a:lnTo>
                    <a:pt x="3201924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16325" y="3144647"/>
              <a:ext cx="3129280" cy="0"/>
            </a:xfrm>
            <a:custGeom>
              <a:avLst/>
              <a:gdLst/>
              <a:ahLst/>
              <a:cxnLst/>
              <a:rect l="l" t="t" r="r" b="b"/>
              <a:pathLst>
                <a:path w="3129279">
                  <a:moveTo>
                    <a:pt x="0" y="0"/>
                  </a:moveTo>
                  <a:lnTo>
                    <a:pt x="3128899" y="0"/>
                  </a:lnTo>
                </a:path>
              </a:pathLst>
            </a:custGeom>
            <a:ln w="127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22675" y="1822450"/>
              <a:ext cx="0" cy="1329055"/>
            </a:xfrm>
            <a:custGeom>
              <a:avLst/>
              <a:gdLst/>
              <a:ahLst/>
              <a:cxnLst/>
              <a:rect l="l" t="t" r="r" b="b"/>
              <a:pathLst>
                <a:path h="1329055">
                  <a:moveTo>
                    <a:pt x="0" y="0"/>
                  </a:moveTo>
                  <a:lnTo>
                    <a:pt x="0" y="132854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22675" y="3150997"/>
              <a:ext cx="0" cy="3042285"/>
            </a:xfrm>
            <a:custGeom>
              <a:avLst/>
              <a:gdLst/>
              <a:ahLst/>
              <a:cxnLst/>
              <a:rect l="l" t="t" r="r" b="b"/>
              <a:pathLst>
                <a:path h="3042285">
                  <a:moveTo>
                    <a:pt x="0" y="0"/>
                  </a:moveTo>
                  <a:lnTo>
                    <a:pt x="0" y="3042221"/>
                  </a:lnTo>
                </a:path>
              </a:pathLst>
            </a:custGeom>
            <a:ln w="6350">
              <a:solidFill>
                <a:srgbClr val="4B4F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18250" y="182562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24600" y="6105525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h="88264">
                  <a:moveTo>
                    <a:pt x="0" y="0"/>
                  </a:moveTo>
                  <a:lnTo>
                    <a:pt x="0" y="87693"/>
                  </a:lnTo>
                </a:path>
              </a:pathLst>
            </a:custGeom>
            <a:ln w="6350">
              <a:solidFill>
                <a:srgbClr val="4B4F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16325" y="1822450"/>
              <a:ext cx="3215005" cy="12700"/>
            </a:xfrm>
            <a:custGeom>
              <a:avLst/>
              <a:gdLst/>
              <a:ahLst/>
              <a:cxnLst/>
              <a:rect l="l" t="t" r="r" b="b"/>
              <a:pathLst>
                <a:path w="3215004" h="12700">
                  <a:moveTo>
                    <a:pt x="0" y="12700"/>
                  </a:moveTo>
                  <a:lnTo>
                    <a:pt x="3214624" y="12700"/>
                  </a:lnTo>
                  <a:lnTo>
                    <a:pt x="321462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19500" y="6186868"/>
              <a:ext cx="3208655" cy="0"/>
            </a:xfrm>
            <a:custGeom>
              <a:avLst/>
              <a:gdLst/>
              <a:ahLst/>
              <a:cxnLst/>
              <a:rect l="l" t="t" r="r" b="b"/>
              <a:pathLst>
                <a:path w="3208654">
                  <a:moveTo>
                    <a:pt x="0" y="0"/>
                  </a:moveTo>
                  <a:lnTo>
                    <a:pt x="320827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513582" y="2192274"/>
            <a:ext cx="24218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1360" marR="5080" indent="-709295">
              <a:lnSpc>
                <a:spcPct val="15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TRƯỚC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KHI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BẮT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ĐẦU </a:t>
            </a:r>
            <a:r>
              <a:rPr sz="1800" b="1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ĐIỀU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TRỊ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02051" y="3267226"/>
            <a:ext cx="2999105" cy="26777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CAT/mMRC</a:t>
            </a:r>
            <a:endParaRPr sz="1600">
              <a:latin typeface="Microsoft Sans Serif"/>
              <a:cs typeface="Microsoft Sans Serif"/>
            </a:endParaRPr>
          </a:p>
          <a:p>
            <a:pPr marL="355600" marR="513715" indent="-34290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45" dirty="0">
                <a:latin typeface="Microsoft Sans Serif"/>
                <a:cs typeface="Microsoft Sans Serif"/>
              </a:rPr>
              <a:t>Đợt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kịch phát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(12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tháng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50" dirty="0">
                <a:latin typeface="Microsoft Sans Serif"/>
                <a:cs typeface="Microsoft Sans Serif"/>
              </a:rPr>
              <a:t>trước)</a:t>
            </a:r>
            <a:endParaRPr sz="160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Các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yếu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tố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nguy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75" dirty="0">
                <a:latin typeface="Microsoft Sans Serif"/>
                <a:cs typeface="Microsoft Sans Serif"/>
              </a:rPr>
              <a:t>cơ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khác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của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ĐKP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Kiểm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tra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Eosinophil/máu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Đồng</a:t>
            </a:r>
            <a:r>
              <a:rPr sz="1600" spc="-5" dirty="0">
                <a:latin typeface="Microsoft Sans Serif"/>
                <a:cs typeface="Microsoft Sans Serif"/>
              </a:rPr>
              <a:t> mắc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hen</a:t>
            </a:r>
            <a:endParaRPr sz="1600">
              <a:latin typeface="Microsoft Sans Serif"/>
              <a:cs typeface="Microsoft Sans Serif"/>
            </a:endParaRPr>
          </a:p>
          <a:p>
            <a:pPr marL="355600" marR="377825" indent="-342900">
              <a:lnSpc>
                <a:spcPct val="100000"/>
              </a:lnSpc>
              <a:spcBef>
                <a:spcPts val="60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Đánh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giá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và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điều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trị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bệnh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đồng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mắc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232525" y="1816100"/>
            <a:ext cx="2786380" cy="4298950"/>
            <a:chOff x="6232525" y="1816100"/>
            <a:chExt cx="2786380" cy="4298950"/>
          </a:xfrm>
        </p:grpSpPr>
        <p:sp>
          <p:nvSpPr>
            <p:cNvPr id="26" name="object 26"/>
            <p:cNvSpPr/>
            <p:nvPr/>
          </p:nvSpPr>
          <p:spPr>
            <a:xfrm>
              <a:off x="6245225" y="1828800"/>
              <a:ext cx="2760980" cy="1299210"/>
            </a:xfrm>
            <a:custGeom>
              <a:avLst/>
              <a:gdLst/>
              <a:ahLst/>
              <a:cxnLst/>
              <a:rect l="l" t="t" r="r" b="b"/>
              <a:pathLst>
                <a:path w="2760979" h="1299210">
                  <a:moveTo>
                    <a:pt x="2760726" y="0"/>
                  </a:moveTo>
                  <a:lnTo>
                    <a:pt x="0" y="0"/>
                  </a:lnTo>
                  <a:lnTo>
                    <a:pt x="0" y="1298955"/>
                  </a:lnTo>
                  <a:lnTo>
                    <a:pt x="2760726" y="1298955"/>
                  </a:lnTo>
                  <a:lnTo>
                    <a:pt x="2760726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45225" y="3127755"/>
              <a:ext cx="2760980" cy="2978150"/>
            </a:xfrm>
            <a:custGeom>
              <a:avLst/>
              <a:gdLst/>
              <a:ahLst/>
              <a:cxnLst/>
              <a:rect l="l" t="t" r="r" b="b"/>
              <a:pathLst>
                <a:path w="2760979" h="2978150">
                  <a:moveTo>
                    <a:pt x="2760726" y="0"/>
                  </a:moveTo>
                  <a:lnTo>
                    <a:pt x="0" y="0"/>
                  </a:lnTo>
                  <a:lnTo>
                    <a:pt x="0" y="2977769"/>
                  </a:lnTo>
                  <a:lnTo>
                    <a:pt x="2760726" y="2977769"/>
                  </a:lnTo>
                  <a:lnTo>
                    <a:pt x="27607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38875" y="3121405"/>
              <a:ext cx="2773680" cy="12700"/>
            </a:xfrm>
            <a:custGeom>
              <a:avLst/>
              <a:gdLst/>
              <a:ahLst/>
              <a:cxnLst/>
              <a:rect l="l" t="t" r="r" b="b"/>
              <a:pathLst>
                <a:path w="2773679" h="12700">
                  <a:moveTo>
                    <a:pt x="0" y="12700"/>
                  </a:moveTo>
                  <a:lnTo>
                    <a:pt x="2773299" y="12700"/>
                  </a:lnTo>
                  <a:lnTo>
                    <a:pt x="2773299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45225" y="1822450"/>
              <a:ext cx="0" cy="1311910"/>
            </a:xfrm>
            <a:custGeom>
              <a:avLst/>
              <a:gdLst/>
              <a:ahLst/>
              <a:cxnLst/>
              <a:rect l="l" t="t" r="r" b="b"/>
              <a:pathLst>
                <a:path h="1311910">
                  <a:moveTo>
                    <a:pt x="0" y="0"/>
                  </a:moveTo>
                  <a:lnTo>
                    <a:pt x="0" y="131165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45225" y="3134105"/>
              <a:ext cx="0" cy="2978150"/>
            </a:xfrm>
            <a:custGeom>
              <a:avLst/>
              <a:gdLst/>
              <a:ahLst/>
              <a:cxnLst/>
              <a:rect l="l" t="t" r="r" b="b"/>
              <a:pathLst>
                <a:path h="2978150">
                  <a:moveTo>
                    <a:pt x="0" y="0"/>
                  </a:moveTo>
                  <a:lnTo>
                    <a:pt x="0" y="2977769"/>
                  </a:lnTo>
                </a:path>
              </a:pathLst>
            </a:custGeom>
            <a:ln w="6350">
              <a:solidFill>
                <a:srgbClr val="4B4F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005823" y="1822450"/>
              <a:ext cx="0" cy="1311910"/>
            </a:xfrm>
            <a:custGeom>
              <a:avLst/>
              <a:gdLst/>
              <a:ahLst/>
              <a:cxnLst/>
              <a:rect l="l" t="t" r="r" b="b"/>
              <a:pathLst>
                <a:path h="1311910">
                  <a:moveTo>
                    <a:pt x="0" y="0"/>
                  </a:moveTo>
                  <a:lnTo>
                    <a:pt x="0" y="1311655"/>
                  </a:lnTo>
                </a:path>
              </a:pathLst>
            </a:custGeom>
            <a:ln w="127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005823" y="3134105"/>
              <a:ext cx="0" cy="2978150"/>
            </a:xfrm>
            <a:custGeom>
              <a:avLst/>
              <a:gdLst/>
              <a:ahLst/>
              <a:cxnLst/>
              <a:rect l="l" t="t" r="r" b="b"/>
              <a:pathLst>
                <a:path h="2978150">
                  <a:moveTo>
                    <a:pt x="0" y="0"/>
                  </a:moveTo>
                  <a:lnTo>
                    <a:pt x="0" y="2977769"/>
                  </a:lnTo>
                </a:path>
              </a:pathLst>
            </a:custGeom>
            <a:ln w="6350">
              <a:solidFill>
                <a:srgbClr val="4B4F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38875" y="1828800"/>
              <a:ext cx="2773680" cy="0"/>
            </a:xfrm>
            <a:custGeom>
              <a:avLst/>
              <a:gdLst/>
              <a:ahLst/>
              <a:cxnLst/>
              <a:rect l="l" t="t" r="r" b="b"/>
              <a:pathLst>
                <a:path w="2773679">
                  <a:moveTo>
                    <a:pt x="0" y="0"/>
                  </a:moveTo>
                  <a:lnTo>
                    <a:pt x="2773299" y="0"/>
                  </a:lnTo>
                </a:path>
              </a:pathLst>
            </a:custGeom>
            <a:ln w="127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42050" y="6105525"/>
              <a:ext cx="2767330" cy="0"/>
            </a:xfrm>
            <a:custGeom>
              <a:avLst/>
              <a:gdLst/>
              <a:ahLst/>
              <a:cxnLst/>
              <a:rect l="l" t="t" r="r" b="b"/>
              <a:pathLst>
                <a:path w="2767329">
                  <a:moveTo>
                    <a:pt x="0" y="0"/>
                  </a:moveTo>
                  <a:lnTo>
                    <a:pt x="2766949" y="0"/>
                  </a:lnTo>
                </a:path>
              </a:pathLst>
            </a:custGeom>
            <a:ln w="127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360921" y="2235332"/>
            <a:ext cx="2532380" cy="75692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CÁ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THỂ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HÓA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THEO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PHÂN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LOẠI</a:t>
            </a: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GOLD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ABCD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25361" y="3280943"/>
            <a:ext cx="253301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50" dirty="0">
                <a:latin typeface="Microsoft Sans Serif"/>
                <a:cs typeface="Microsoft Sans Serif"/>
              </a:rPr>
              <a:t>Dựa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trên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phân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loại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và 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đánh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giá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nguy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50" dirty="0">
                <a:latin typeface="Microsoft Sans Serif"/>
                <a:cs typeface="Microsoft Sans Serif"/>
              </a:rPr>
              <a:t>cơ,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bắt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đầu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điều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trị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45" dirty="0">
                <a:latin typeface="Microsoft Sans Serif"/>
                <a:cs typeface="Microsoft Sans Serif"/>
              </a:rPr>
              <a:t>với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liệu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pháp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dùng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thuốc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và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không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dùng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thuốc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261103" y="1606296"/>
            <a:ext cx="3377565" cy="727075"/>
            <a:chOff x="4261103" y="1606296"/>
            <a:chExt cx="3377565" cy="727075"/>
          </a:xfrm>
        </p:grpSpPr>
        <p:sp>
          <p:nvSpPr>
            <p:cNvPr id="38" name="object 38"/>
            <p:cNvSpPr/>
            <p:nvPr/>
          </p:nvSpPr>
          <p:spPr>
            <a:xfrm>
              <a:off x="4264151" y="1609344"/>
              <a:ext cx="542925" cy="721360"/>
            </a:xfrm>
            <a:custGeom>
              <a:avLst/>
              <a:gdLst/>
              <a:ahLst/>
              <a:cxnLst/>
              <a:rect l="l" t="t" r="r" b="b"/>
              <a:pathLst>
                <a:path w="542925" h="721360">
                  <a:moveTo>
                    <a:pt x="271272" y="0"/>
                  </a:moveTo>
                  <a:lnTo>
                    <a:pt x="231176" y="3909"/>
                  </a:lnTo>
                  <a:lnTo>
                    <a:pt x="192910" y="15264"/>
                  </a:lnTo>
                  <a:lnTo>
                    <a:pt x="156892" y="33506"/>
                  </a:lnTo>
                  <a:lnTo>
                    <a:pt x="123543" y="58079"/>
                  </a:lnTo>
                  <a:lnTo>
                    <a:pt x="93281" y="88422"/>
                  </a:lnTo>
                  <a:lnTo>
                    <a:pt x="66524" y="123979"/>
                  </a:lnTo>
                  <a:lnTo>
                    <a:pt x="43693" y="164191"/>
                  </a:lnTo>
                  <a:lnTo>
                    <a:pt x="25206" y="208500"/>
                  </a:lnTo>
                  <a:lnTo>
                    <a:pt x="11482" y="256348"/>
                  </a:lnTo>
                  <a:lnTo>
                    <a:pt x="2940" y="307175"/>
                  </a:lnTo>
                  <a:lnTo>
                    <a:pt x="0" y="360425"/>
                  </a:lnTo>
                  <a:lnTo>
                    <a:pt x="2940" y="413676"/>
                  </a:lnTo>
                  <a:lnTo>
                    <a:pt x="11482" y="464503"/>
                  </a:lnTo>
                  <a:lnTo>
                    <a:pt x="25206" y="512351"/>
                  </a:lnTo>
                  <a:lnTo>
                    <a:pt x="43693" y="556660"/>
                  </a:lnTo>
                  <a:lnTo>
                    <a:pt x="66524" y="596872"/>
                  </a:lnTo>
                  <a:lnTo>
                    <a:pt x="93281" y="632429"/>
                  </a:lnTo>
                  <a:lnTo>
                    <a:pt x="123543" y="662772"/>
                  </a:lnTo>
                  <a:lnTo>
                    <a:pt x="156892" y="687345"/>
                  </a:lnTo>
                  <a:lnTo>
                    <a:pt x="192910" y="705587"/>
                  </a:lnTo>
                  <a:lnTo>
                    <a:pt x="231176" y="716942"/>
                  </a:lnTo>
                  <a:lnTo>
                    <a:pt x="271272" y="720851"/>
                  </a:lnTo>
                  <a:lnTo>
                    <a:pt x="311367" y="716942"/>
                  </a:lnTo>
                  <a:lnTo>
                    <a:pt x="349633" y="705587"/>
                  </a:lnTo>
                  <a:lnTo>
                    <a:pt x="385651" y="687345"/>
                  </a:lnTo>
                  <a:lnTo>
                    <a:pt x="419000" y="662772"/>
                  </a:lnTo>
                  <a:lnTo>
                    <a:pt x="449262" y="632429"/>
                  </a:lnTo>
                  <a:lnTo>
                    <a:pt x="476019" y="596872"/>
                  </a:lnTo>
                  <a:lnTo>
                    <a:pt x="498850" y="556660"/>
                  </a:lnTo>
                  <a:lnTo>
                    <a:pt x="517337" y="512351"/>
                  </a:lnTo>
                  <a:lnTo>
                    <a:pt x="531061" y="464503"/>
                  </a:lnTo>
                  <a:lnTo>
                    <a:pt x="539603" y="413676"/>
                  </a:lnTo>
                  <a:lnTo>
                    <a:pt x="542544" y="360425"/>
                  </a:lnTo>
                  <a:lnTo>
                    <a:pt x="539603" y="307175"/>
                  </a:lnTo>
                  <a:lnTo>
                    <a:pt x="531061" y="256348"/>
                  </a:lnTo>
                  <a:lnTo>
                    <a:pt x="517337" y="208500"/>
                  </a:lnTo>
                  <a:lnTo>
                    <a:pt x="498850" y="164191"/>
                  </a:lnTo>
                  <a:lnTo>
                    <a:pt x="476019" y="123979"/>
                  </a:lnTo>
                  <a:lnTo>
                    <a:pt x="449262" y="88422"/>
                  </a:lnTo>
                  <a:lnTo>
                    <a:pt x="419000" y="58079"/>
                  </a:lnTo>
                  <a:lnTo>
                    <a:pt x="385651" y="33506"/>
                  </a:lnTo>
                  <a:lnTo>
                    <a:pt x="349633" y="15264"/>
                  </a:lnTo>
                  <a:lnTo>
                    <a:pt x="311367" y="3909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264151" y="1609344"/>
              <a:ext cx="542925" cy="721360"/>
            </a:xfrm>
            <a:custGeom>
              <a:avLst/>
              <a:gdLst/>
              <a:ahLst/>
              <a:cxnLst/>
              <a:rect l="l" t="t" r="r" b="b"/>
              <a:pathLst>
                <a:path w="542925" h="721360">
                  <a:moveTo>
                    <a:pt x="0" y="360425"/>
                  </a:moveTo>
                  <a:lnTo>
                    <a:pt x="2940" y="307175"/>
                  </a:lnTo>
                  <a:lnTo>
                    <a:pt x="11482" y="256348"/>
                  </a:lnTo>
                  <a:lnTo>
                    <a:pt x="25206" y="208500"/>
                  </a:lnTo>
                  <a:lnTo>
                    <a:pt x="43693" y="164191"/>
                  </a:lnTo>
                  <a:lnTo>
                    <a:pt x="66524" y="123979"/>
                  </a:lnTo>
                  <a:lnTo>
                    <a:pt x="93281" y="88422"/>
                  </a:lnTo>
                  <a:lnTo>
                    <a:pt x="123543" y="58079"/>
                  </a:lnTo>
                  <a:lnTo>
                    <a:pt x="156892" y="33506"/>
                  </a:lnTo>
                  <a:lnTo>
                    <a:pt x="192910" y="15264"/>
                  </a:lnTo>
                  <a:lnTo>
                    <a:pt x="231176" y="3909"/>
                  </a:lnTo>
                  <a:lnTo>
                    <a:pt x="271272" y="0"/>
                  </a:lnTo>
                  <a:lnTo>
                    <a:pt x="311367" y="3909"/>
                  </a:lnTo>
                  <a:lnTo>
                    <a:pt x="349633" y="15264"/>
                  </a:lnTo>
                  <a:lnTo>
                    <a:pt x="385651" y="33506"/>
                  </a:lnTo>
                  <a:lnTo>
                    <a:pt x="419000" y="58079"/>
                  </a:lnTo>
                  <a:lnTo>
                    <a:pt x="449262" y="88422"/>
                  </a:lnTo>
                  <a:lnTo>
                    <a:pt x="476019" y="123979"/>
                  </a:lnTo>
                  <a:lnTo>
                    <a:pt x="498850" y="164191"/>
                  </a:lnTo>
                  <a:lnTo>
                    <a:pt x="517337" y="208500"/>
                  </a:lnTo>
                  <a:lnTo>
                    <a:pt x="531061" y="256348"/>
                  </a:lnTo>
                  <a:lnTo>
                    <a:pt x="539603" y="307175"/>
                  </a:lnTo>
                  <a:lnTo>
                    <a:pt x="542544" y="360425"/>
                  </a:lnTo>
                  <a:lnTo>
                    <a:pt x="539603" y="413676"/>
                  </a:lnTo>
                  <a:lnTo>
                    <a:pt x="531061" y="464503"/>
                  </a:lnTo>
                  <a:lnTo>
                    <a:pt x="517337" y="512351"/>
                  </a:lnTo>
                  <a:lnTo>
                    <a:pt x="498850" y="556660"/>
                  </a:lnTo>
                  <a:lnTo>
                    <a:pt x="476019" y="596872"/>
                  </a:lnTo>
                  <a:lnTo>
                    <a:pt x="449262" y="632429"/>
                  </a:lnTo>
                  <a:lnTo>
                    <a:pt x="419000" y="662772"/>
                  </a:lnTo>
                  <a:lnTo>
                    <a:pt x="385651" y="687345"/>
                  </a:lnTo>
                  <a:lnTo>
                    <a:pt x="349633" y="705587"/>
                  </a:lnTo>
                  <a:lnTo>
                    <a:pt x="311367" y="716942"/>
                  </a:lnTo>
                  <a:lnTo>
                    <a:pt x="271272" y="720851"/>
                  </a:lnTo>
                  <a:lnTo>
                    <a:pt x="231176" y="716942"/>
                  </a:lnTo>
                  <a:lnTo>
                    <a:pt x="192910" y="705587"/>
                  </a:lnTo>
                  <a:lnTo>
                    <a:pt x="156892" y="687345"/>
                  </a:lnTo>
                  <a:lnTo>
                    <a:pt x="123543" y="662772"/>
                  </a:lnTo>
                  <a:lnTo>
                    <a:pt x="93281" y="632429"/>
                  </a:lnTo>
                  <a:lnTo>
                    <a:pt x="66524" y="596872"/>
                  </a:lnTo>
                  <a:lnTo>
                    <a:pt x="43693" y="556660"/>
                  </a:lnTo>
                  <a:lnTo>
                    <a:pt x="25206" y="512351"/>
                  </a:lnTo>
                  <a:lnTo>
                    <a:pt x="11482" y="464503"/>
                  </a:lnTo>
                  <a:lnTo>
                    <a:pt x="2940" y="413676"/>
                  </a:lnTo>
                  <a:lnTo>
                    <a:pt x="0" y="360425"/>
                  </a:lnTo>
                  <a:close/>
                </a:path>
              </a:pathLst>
            </a:custGeom>
            <a:ln w="609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92695" y="1609344"/>
              <a:ext cx="542925" cy="721360"/>
            </a:xfrm>
            <a:custGeom>
              <a:avLst/>
              <a:gdLst/>
              <a:ahLst/>
              <a:cxnLst/>
              <a:rect l="l" t="t" r="r" b="b"/>
              <a:pathLst>
                <a:path w="542925" h="721360">
                  <a:moveTo>
                    <a:pt x="271272" y="0"/>
                  </a:moveTo>
                  <a:lnTo>
                    <a:pt x="231176" y="3909"/>
                  </a:lnTo>
                  <a:lnTo>
                    <a:pt x="192910" y="15264"/>
                  </a:lnTo>
                  <a:lnTo>
                    <a:pt x="156892" y="33506"/>
                  </a:lnTo>
                  <a:lnTo>
                    <a:pt x="123543" y="58079"/>
                  </a:lnTo>
                  <a:lnTo>
                    <a:pt x="93281" y="88422"/>
                  </a:lnTo>
                  <a:lnTo>
                    <a:pt x="66524" y="123979"/>
                  </a:lnTo>
                  <a:lnTo>
                    <a:pt x="43693" y="164191"/>
                  </a:lnTo>
                  <a:lnTo>
                    <a:pt x="25206" y="208500"/>
                  </a:lnTo>
                  <a:lnTo>
                    <a:pt x="11482" y="256348"/>
                  </a:lnTo>
                  <a:lnTo>
                    <a:pt x="2940" y="307175"/>
                  </a:lnTo>
                  <a:lnTo>
                    <a:pt x="0" y="360425"/>
                  </a:lnTo>
                  <a:lnTo>
                    <a:pt x="2940" y="413676"/>
                  </a:lnTo>
                  <a:lnTo>
                    <a:pt x="11482" y="464503"/>
                  </a:lnTo>
                  <a:lnTo>
                    <a:pt x="25206" y="512351"/>
                  </a:lnTo>
                  <a:lnTo>
                    <a:pt x="43693" y="556660"/>
                  </a:lnTo>
                  <a:lnTo>
                    <a:pt x="66524" y="596872"/>
                  </a:lnTo>
                  <a:lnTo>
                    <a:pt x="93281" y="632429"/>
                  </a:lnTo>
                  <a:lnTo>
                    <a:pt x="123543" y="662772"/>
                  </a:lnTo>
                  <a:lnTo>
                    <a:pt x="156892" y="687345"/>
                  </a:lnTo>
                  <a:lnTo>
                    <a:pt x="192910" y="705587"/>
                  </a:lnTo>
                  <a:lnTo>
                    <a:pt x="231176" y="716942"/>
                  </a:lnTo>
                  <a:lnTo>
                    <a:pt x="271272" y="720851"/>
                  </a:lnTo>
                  <a:lnTo>
                    <a:pt x="311367" y="716942"/>
                  </a:lnTo>
                  <a:lnTo>
                    <a:pt x="349633" y="705587"/>
                  </a:lnTo>
                  <a:lnTo>
                    <a:pt x="385651" y="687345"/>
                  </a:lnTo>
                  <a:lnTo>
                    <a:pt x="419000" y="662772"/>
                  </a:lnTo>
                  <a:lnTo>
                    <a:pt x="449262" y="632429"/>
                  </a:lnTo>
                  <a:lnTo>
                    <a:pt x="476019" y="596872"/>
                  </a:lnTo>
                  <a:lnTo>
                    <a:pt x="498850" y="556660"/>
                  </a:lnTo>
                  <a:lnTo>
                    <a:pt x="517337" y="512351"/>
                  </a:lnTo>
                  <a:lnTo>
                    <a:pt x="531061" y="464503"/>
                  </a:lnTo>
                  <a:lnTo>
                    <a:pt x="539603" y="413676"/>
                  </a:lnTo>
                  <a:lnTo>
                    <a:pt x="542544" y="360425"/>
                  </a:lnTo>
                  <a:lnTo>
                    <a:pt x="539603" y="307175"/>
                  </a:lnTo>
                  <a:lnTo>
                    <a:pt x="531061" y="256348"/>
                  </a:lnTo>
                  <a:lnTo>
                    <a:pt x="517337" y="208500"/>
                  </a:lnTo>
                  <a:lnTo>
                    <a:pt x="498850" y="164191"/>
                  </a:lnTo>
                  <a:lnTo>
                    <a:pt x="476019" y="123979"/>
                  </a:lnTo>
                  <a:lnTo>
                    <a:pt x="449262" y="88422"/>
                  </a:lnTo>
                  <a:lnTo>
                    <a:pt x="419000" y="58079"/>
                  </a:lnTo>
                  <a:lnTo>
                    <a:pt x="385651" y="33506"/>
                  </a:lnTo>
                  <a:lnTo>
                    <a:pt x="349633" y="15264"/>
                  </a:lnTo>
                  <a:lnTo>
                    <a:pt x="311367" y="3909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092695" y="1609344"/>
              <a:ext cx="542925" cy="721360"/>
            </a:xfrm>
            <a:custGeom>
              <a:avLst/>
              <a:gdLst/>
              <a:ahLst/>
              <a:cxnLst/>
              <a:rect l="l" t="t" r="r" b="b"/>
              <a:pathLst>
                <a:path w="542925" h="721360">
                  <a:moveTo>
                    <a:pt x="0" y="360425"/>
                  </a:moveTo>
                  <a:lnTo>
                    <a:pt x="2940" y="307175"/>
                  </a:lnTo>
                  <a:lnTo>
                    <a:pt x="11482" y="256348"/>
                  </a:lnTo>
                  <a:lnTo>
                    <a:pt x="25206" y="208500"/>
                  </a:lnTo>
                  <a:lnTo>
                    <a:pt x="43693" y="164191"/>
                  </a:lnTo>
                  <a:lnTo>
                    <a:pt x="66524" y="123979"/>
                  </a:lnTo>
                  <a:lnTo>
                    <a:pt x="93281" y="88422"/>
                  </a:lnTo>
                  <a:lnTo>
                    <a:pt x="123543" y="58079"/>
                  </a:lnTo>
                  <a:lnTo>
                    <a:pt x="156892" y="33506"/>
                  </a:lnTo>
                  <a:lnTo>
                    <a:pt x="192910" y="15264"/>
                  </a:lnTo>
                  <a:lnTo>
                    <a:pt x="231176" y="3909"/>
                  </a:lnTo>
                  <a:lnTo>
                    <a:pt x="271272" y="0"/>
                  </a:lnTo>
                  <a:lnTo>
                    <a:pt x="311367" y="3909"/>
                  </a:lnTo>
                  <a:lnTo>
                    <a:pt x="349633" y="15264"/>
                  </a:lnTo>
                  <a:lnTo>
                    <a:pt x="385651" y="33506"/>
                  </a:lnTo>
                  <a:lnTo>
                    <a:pt x="419000" y="58079"/>
                  </a:lnTo>
                  <a:lnTo>
                    <a:pt x="449262" y="88422"/>
                  </a:lnTo>
                  <a:lnTo>
                    <a:pt x="476019" y="123979"/>
                  </a:lnTo>
                  <a:lnTo>
                    <a:pt x="498850" y="164191"/>
                  </a:lnTo>
                  <a:lnTo>
                    <a:pt x="517337" y="208500"/>
                  </a:lnTo>
                  <a:lnTo>
                    <a:pt x="531061" y="256348"/>
                  </a:lnTo>
                  <a:lnTo>
                    <a:pt x="539603" y="307175"/>
                  </a:lnTo>
                  <a:lnTo>
                    <a:pt x="542544" y="360425"/>
                  </a:lnTo>
                  <a:lnTo>
                    <a:pt x="539603" y="413676"/>
                  </a:lnTo>
                  <a:lnTo>
                    <a:pt x="531061" y="464503"/>
                  </a:lnTo>
                  <a:lnTo>
                    <a:pt x="517337" y="512351"/>
                  </a:lnTo>
                  <a:lnTo>
                    <a:pt x="498850" y="556660"/>
                  </a:lnTo>
                  <a:lnTo>
                    <a:pt x="476019" y="596872"/>
                  </a:lnTo>
                  <a:lnTo>
                    <a:pt x="449262" y="632429"/>
                  </a:lnTo>
                  <a:lnTo>
                    <a:pt x="419000" y="662772"/>
                  </a:lnTo>
                  <a:lnTo>
                    <a:pt x="385651" y="687345"/>
                  </a:lnTo>
                  <a:lnTo>
                    <a:pt x="349633" y="705587"/>
                  </a:lnTo>
                  <a:lnTo>
                    <a:pt x="311367" y="716942"/>
                  </a:lnTo>
                  <a:lnTo>
                    <a:pt x="271272" y="720851"/>
                  </a:lnTo>
                  <a:lnTo>
                    <a:pt x="231176" y="716942"/>
                  </a:lnTo>
                  <a:lnTo>
                    <a:pt x="192910" y="705587"/>
                  </a:lnTo>
                  <a:lnTo>
                    <a:pt x="156892" y="687345"/>
                  </a:lnTo>
                  <a:lnTo>
                    <a:pt x="123543" y="662772"/>
                  </a:lnTo>
                  <a:lnTo>
                    <a:pt x="93281" y="632429"/>
                  </a:lnTo>
                  <a:lnTo>
                    <a:pt x="66524" y="596872"/>
                  </a:lnTo>
                  <a:lnTo>
                    <a:pt x="43693" y="556660"/>
                  </a:lnTo>
                  <a:lnTo>
                    <a:pt x="25206" y="512351"/>
                  </a:lnTo>
                  <a:lnTo>
                    <a:pt x="11482" y="464503"/>
                  </a:lnTo>
                  <a:lnTo>
                    <a:pt x="2940" y="413676"/>
                  </a:lnTo>
                  <a:lnTo>
                    <a:pt x="0" y="360425"/>
                  </a:lnTo>
                  <a:close/>
                </a:path>
              </a:pathLst>
            </a:custGeom>
            <a:ln w="609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572005" y="1671320"/>
            <a:ext cx="5934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6545" algn="l"/>
                <a:tab pos="5666105" algn="l"/>
              </a:tabLst>
            </a:pPr>
            <a:r>
              <a:rPr sz="3600" b="1" spc="-5" dirty="0">
                <a:solidFill>
                  <a:srgbClr val="1F487C"/>
                </a:solidFill>
                <a:latin typeface="Arial"/>
                <a:cs typeface="Arial"/>
              </a:rPr>
              <a:t>1	2	3</a:t>
            </a:r>
            <a:endParaRPr sz="3600">
              <a:latin typeface="Arial"/>
              <a:cs typeface="Arial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563981" y="278130"/>
            <a:ext cx="7947025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2445" marR="5080" indent="-500380">
              <a:lnSpc>
                <a:spcPct val="130000"/>
              </a:lnSpc>
              <a:spcBef>
                <a:spcPts val="100"/>
              </a:spcBef>
            </a:pPr>
            <a:r>
              <a:rPr sz="2400" spc="-5" dirty="0"/>
              <a:t>NHỮNG ĐIỂM </a:t>
            </a:r>
            <a:r>
              <a:rPr sz="2400" dirty="0"/>
              <a:t>QUAN TRỌNG </a:t>
            </a:r>
            <a:r>
              <a:rPr sz="2400" spc="-5" dirty="0"/>
              <a:t>CẦN ĐÁNH </a:t>
            </a:r>
            <a:r>
              <a:rPr sz="2400" dirty="0"/>
              <a:t>GIÁ TẠI THỜI </a:t>
            </a:r>
            <a:r>
              <a:rPr sz="2400" spc="-655" dirty="0"/>
              <a:t> </a:t>
            </a:r>
            <a:r>
              <a:rPr sz="2400" spc="-5" dirty="0"/>
              <a:t>ĐIỂM</a:t>
            </a:r>
            <a:r>
              <a:rPr sz="2400" spc="-15" dirty="0"/>
              <a:t> </a:t>
            </a:r>
            <a:r>
              <a:rPr sz="2400" spc="-10" dirty="0"/>
              <a:t>CHẨN</a:t>
            </a:r>
            <a:r>
              <a:rPr sz="2400" spc="25" dirty="0"/>
              <a:t> </a:t>
            </a:r>
            <a:r>
              <a:rPr sz="2400" spc="-5" dirty="0"/>
              <a:t>ĐOÁN</a:t>
            </a:r>
            <a:r>
              <a:rPr sz="2400" spc="-15" dirty="0"/>
              <a:t> </a:t>
            </a:r>
            <a:r>
              <a:rPr sz="2400" dirty="0"/>
              <a:t>VÀ</a:t>
            </a:r>
            <a:r>
              <a:rPr sz="2400" spc="5" dirty="0"/>
              <a:t> </a:t>
            </a:r>
            <a:r>
              <a:rPr sz="2400" spc="-5" dirty="0"/>
              <a:t>KHỞI</a:t>
            </a:r>
            <a:r>
              <a:rPr sz="2400" dirty="0"/>
              <a:t> TRỊ</a:t>
            </a:r>
            <a:r>
              <a:rPr sz="2400" spc="-5" dirty="0"/>
              <a:t> CHO</a:t>
            </a:r>
            <a:r>
              <a:rPr sz="2400" spc="-10" dirty="0"/>
              <a:t> </a:t>
            </a:r>
            <a:r>
              <a:rPr sz="2400" spc="-5" dirty="0"/>
              <a:t>BN</a:t>
            </a:r>
            <a:r>
              <a:rPr sz="2400" spc="-10" dirty="0"/>
              <a:t> </a:t>
            </a:r>
            <a:r>
              <a:rPr sz="2400" spc="-5" dirty="0"/>
              <a:t>COPD</a:t>
            </a:r>
            <a:endParaRPr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0902" y="392937"/>
            <a:ext cx="73031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CÁC THUỐC</a:t>
            </a:r>
            <a:r>
              <a:rPr sz="4000" spc="10" dirty="0"/>
              <a:t> </a:t>
            </a:r>
            <a:r>
              <a:rPr sz="4000" spc="-5" dirty="0"/>
              <a:t>GIÃN</a:t>
            </a:r>
            <a:r>
              <a:rPr sz="4000" spc="-10" dirty="0"/>
              <a:t> </a:t>
            </a:r>
            <a:r>
              <a:rPr sz="4000" spc="-5" dirty="0"/>
              <a:t>PHẾ</a:t>
            </a:r>
            <a:r>
              <a:rPr sz="4000" spc="-20" dirty="0"/>
              <a:t> </a:t>
            </a:r>
            <a:r>
              <a:rPr sz="4000" spc="-5" dirty="0"/>
              <a:t>QUẢN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463295" y="1133855"/>
            <a:ext cx="8232775" cy="4798060"/>
            <a:chOff x="463295" y="1133855"/>
            <a:chExt cx="8232775" cy="47980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39" y="1142999"/>
              <a:ext cx="8214359" cy="47792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7867" y="1138427"/>
              <a:ext cx="8223884" cy="4788535"/>
            </a:xfrm>
            <a:custGeom>
              <a:avLst/>
              <a:gdLst/>
              <a:ahLst/>
              <a:cxnLst/>
              <a:rect l="l" t="t" r="r" b="b"/>
              <a:pathLst>
                <a:path w="8223884" h="4788535">
                  <a:moveTo>
                    <a:pt x="0" y="4788408"/>
                  </a:moveTo>
                  <a:lnTo>
                    <a:pt x="8223504" y="4788408"/>
                  </a:lnTo>
                  <a:lnTo>
                    <a:pt x="8223504" y="0"/>
                  </a:lnTo>
                  <a:lnTo>
                    <a:pt x="0" y="0"/>
                  </a:lnTo>
                  <a:lnTo>
                    <a:pt x="0" y="4788408"/>
                  </a:lnTo>
                  <a:close/>
                </a:path>
              </a:pathLst>
            </a:custGeom>
            <a:ln w="914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17775" y="6440830"/>
            <a:ext cx="6412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36900" algn="l"/>
              </a:tabLst>
            </a:pPr>
            <a:r>
              <a:rPr sz="1800" b="1" dirty="0">
                <a:solidFill>
                  <a:srgbClr val="1F487C"/>
                </a:solidFill>
                <a:latin typeface="Arial"/>
                <a:cs typeface="Arial"/>
              </a:rPr>
              <a:t>Global</a:t>
            </a:r>
            <a:r>
              <a:rPr sz="1800" b="1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Arial"/>
                <a:cs typeface="Arial"/>
              </a:rPr>
              <a:t>Initiative</a:t>
            </a:r>
            <a:r>
              <a:rPr sz="1800" b="1" spc="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Arial"/>
                <a:cs typeface="Arial"/>
              </a:rPr>
              <a:t>for</a:t>
            </a:r>
            <a:r>
              <a:rPr sz="1800" b="1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487C"/>
                </a:solidFill>
                <a:latin typeface="Arial"/>
                <a:cs typeface="Arial"/>
              </a:rPr>
              <a:t>Chronic	</a:t>
            </a:r>
            <a:r>
              <a:rPr sz="1800" b="1" spc="-5" dirty="0">
                <a:solidFill>
                  <a:srgbClr val="1F487C"/>
                </a:solidFill>
                <a:latin typeface="Arial"/>
                <a:cs typeface="Arial"/>
              </a:rPr>
              <a:t>Obtructive</a:t>
            </a:r>
            <a:r>
              <a:rPr sz="1800" b="1" spc="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487C"/>
                </a:solidFill>
                <a:latin typeface="Arial"/>
                <a:cs typeface="Arial"/>
              </a:rPr>
              <a:t>Lung</a:t>
            </a:r>
            <a:r>
              <a:rPr sz="1800" b="1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Arial"/>
                <a:cs typeface="Arial"/>
              </a:rPr>
              <a:t>Disease</a:t>
            </a:r>
            <a:r>
              <a:rPr sz="1800" b="1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Arial"/>
                <a:cs typeface="Arial"/>
              </a:rPr>
              <a:t>2014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9161" y="95199"/>
            <a:ext cx="4342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CÁC</a:t>
            </a:r>
            <a:r>
              <a:rPr sz="4000" spc="-20" dirty="0"/>
              <a:t> </a:t>
            </a:r>
            <a:r>
              <a:rPr sz="4000" spc="-10" dirty="0"/>
              <a:t>THUỐC</a:t>
            </a:r>
            <a:r>
              <a:rPr sz="4000" spc="-15" dirty="0"/>
              <a:t> </a:t>
            </a:r>
            <a:r>
              <a:rPr sz="4000" spc="-10" dirty="0"/>
              <a:t>GPQ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9850" y="984250"/>
          <a:ext cx="8991600" cy="5445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9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50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0576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Thuốc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Biệt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dược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Liều</a:t>
                      </a:r>
                      <a:r>
                        <a:rPr sz="18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dùng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39">
                <a:tc gridSpan="3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spc="70" dirty="0">
                          <a:latin typeface="Microsoft Sans Serif"/>
                          <a:cs typeface="Microsoft Sans Serif"/>
                        </a:rPr>
                        <a:t>Cường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beta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tác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dụng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ngắn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2863">
                <a:tc>
                  <a:txBody>
                    <a:bodyPr/>
                    <a:lstStyle/>
                    <a:p>
                      <a:pPr marL="68580">
                        <a:lnSpc>
                          <a:spcPts val="2115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Salbutamol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21907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l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b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ut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mo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l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, 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Ventoline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Salbutamol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900"/>
                        </a:spcBef>
                        <a:buFont typeface="Times New Roman"/>
                        <a:buChar char="-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Viên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4mg,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uống</a:t>
                      </a:r>
                      <a:r>
                        <a:rPr sz="18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ngày</a:t>
                      </a:r>
                      <a:r>
                        <a:rPr sz="18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viên,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chia</a:t>
                      </a:r>
                      <a:r>
                        <a:rPr sz="18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lần,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hoặc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Nang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5mg,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KD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ngày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nang,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chia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lần,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hoặc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Salbutamol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100mcg,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xịt</a:t>
                      </a:r>
                      <a:r>
                        <a:rPr sz="18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ngày</a:t>
                      </a:r>
                      <a:r>
                        <a:rPr sz="18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lần,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mỗi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lần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nhát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53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64"/>
                        </a:spcBef>
                      </a:pP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Terbutaline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114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64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Bricanyl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114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585"/>
                        </a:spcBef>
                        <a:buFont typeface="Times New Roman"/>
                        <a:buChar char="-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Viên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5mg,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uống</a:t>
                      </a:r>
                      <a:r>
                        <a:rPr sz="18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ngày</a:t>
                      </a:r>
                      <a:r>
                        <a:rPr sz="18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viên,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chia</a:t>
                      </a:r>
                      <a:r>
                        <a:rPr sz="18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lần,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hoặc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Times New Roman"/>
                        <a:buChar char="-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Nang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5mg,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KD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ngày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nang,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chia</a:t>
                      </a:r>
                      <a:r>
                        <a:rPr sz="18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lần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 gridSpan="3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800" spc="70" dirty="0">
                          <a:latin typeface="Microsoft Sans Serif"/>
                          <a:cs typeface="Microsoft Sans Serif"/>
                        </a:rPr>
                        <a:t>Cường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beta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tác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dụng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kéo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dài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3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1672">
                <a:tc>
                  <a:txBody>
                    <a:bodyPr/>
                    <a:lstStyle/>
                    <a:p>
                      <a:pPr marL="68580">
                        <a:lnSpc>
                          <a:spcPts val="2120"/>
                        </a:lnSpc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Formoterol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Oxis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80"/>
                        </a:spcBef>
                        <a:tabLst>
                          <a:tab pos="411480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	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Dạng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hít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4,5mcg/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liều.</a:t>
                      </a:r>
                      <a:r>
                        <a:rPr sz="18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Hít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ngày</a:t>
                      </a:r>
                      <a:r>
                        <a:rPr sz="18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lần,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mỗi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lần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liều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Salmeterol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Serevent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80"/>
                        </a:spcBef>
                        <a:tabLst>
                          <a:tab pos="411480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	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Dạng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xịt,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25mcg/liều</a:t>
                      </a:r>
                      <a:r>
                        <a:rPr sz="18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xịt</a:t>
                      </a:r>
                      <a:r>
                        <a:rPr sz="18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ngày</a:t>
                      </a:r>
                      <a:r>
                        <a:rPr sz="18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lần,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mỗi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lần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liều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178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Bambuterol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Bambec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80"/>
                        </a:spcBef>
                        <a:tabLst>
                          <a:tab pos="411480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	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Viên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10mg,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uống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ngày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1-2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viên,</a:t>
                      </a:r>
                      <a:r>
                        <a:rPr sz="18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chia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lần,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176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indercaterol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Onbrez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80"/>
                        </a:spcBef>
                        <a:tabLst>
                          <a:tab pos="411480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	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Viên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hít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150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và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300mg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x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viên/ngày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9848" y="1136650"/>
          <a:ext cx="8991599" cy="52044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2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73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21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3199">
                <a:tc>
                  <a:txBody>
                    <a:bodyPr/>
                    <a:lstStyle/>
                    <a:p>
                      <a:pPr marR="593090" algn="r">
                        <a:lnSpc>
                          <a:spcPct val="100000"/>
                        </a:lnSpc>
                        <a:spcBef>
                          <a:spcPts val="1785"/>
                        </a:spcBef>
                      </a:pPr>
                      <a:r>
                        <a:rPr sz="1800" b="1" spc="5" dirty="0">
                          <a:latin typeface="Arial"/>
                          <a:cs typeface="Arial"/>
                        </a:rPr>
                        <a:t>Thuốc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6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234315" algn="r">
                        <a:lnSpc>
                          <a:spcPct val="100000"/>
                        </a:lnSpc>
                        <a:spcBef>
                          <a:spcPts val="178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Biệt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dược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6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8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Liều</a:t>
                      </a:r>
                      <a:r>
                        <a:rPr sz="18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dùng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6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756">
                <a:tc gridSpan="3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1" spc="-40" dirty="0">
                          <a:latin typeface="Arial"/>
                          <a:cs typeface="Arial"/>
                        </a:rPr>
                        <a:t>Kháng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cholinergic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1106">
                <a:tc>
                  <a:txBody>
                    <a:bodyPr/>
                    <a:lstStyle/>
                    <a:p>
                      <a:pPr marL="68580" marR="546100">
                        <a:lnSpc>
                          <a:spcPts val="2160"/>
                        </a:lnSpc>
                        <a:spcBef>
                          <a:spcPts val="3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trop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um  bromide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  <a:spcBef>
                          <a:spcPts val="1714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Atrovent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178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14"/>
                        </a:spcBef>
                        <a:tabLst>
                          <a:tab pos="411480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	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Nang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2,5ml, KD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ngày</a:t>
                      </a:r>
                      <a:r>
                        <a:rPr sz="1800" b="1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3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nang,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chia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lần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178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1445">
                <a:tc>
                  <a:txBody>
                    <a:bodyPr/>
                    <a:lstStyle/>
                    <a:p>
                      <a:pPr marR="625475" algn="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Tiotropium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410209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Spiriva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950"/>
                        </a:spcBef>
                        <a:buFont typeface="Times New Roman"/>
                        <a:buChar char="-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Dạng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45" dirty="0">
                          <a:latin typeface="Arial"/>
                          <a:cs typeface="Arial"/>
                        </a:rPr>
                        <a:t>hít</a:t>
                      </a:r>
                      <a:r>
                        <a:rPr sz="18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ngày</a:t>
                      </a:r>
                      <a:r>
                        <a:rPr sz="1800" b="1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60" dirty="0">
                          <a:latin typeface="Arial"/>
                          <a:cs typeface="Arial"/>
                        </a:rPr>
                        <a:t>viên</a:t>
                      </a:r>
                      <a:r>
                        <a:rPr sz="1800" b="1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18mcg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1080"/>
                        </a:spcBef>
                        <a:buFont typeface="Times New Roman"/>
                        <a:buChar char="-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Dạng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phun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sương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2,5mcg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nhát</a:t>
                      </a:r>
                      <a:r>
                        <a:rPr sz="1800" b="1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xịt/ngày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893">
                <a:tc gridSpan="3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Kết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hợp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cường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beta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2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tác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dụng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ngắn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và</a:t>
                      </a:r>
                      <a:r>
                        <a:rPr sz="18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kháng cholinergic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7999">
                <a:tc>
                  <a:txBody>
                    <a:bodyPr/>
                    <a:lstStyle/>
                    <a:p>
                      <a:pPr marL="68580">
                        <a:lnSpc>
                          <a:spcPts val="212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Fenoterol/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Ipratropium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29273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Berodual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411480" marR="60325" indent="-342900">
                        <a:lnSpc>
                          <a:spcPct val="100000"/>
                        </a:lnSpc>
                        <a:spcBef>
                          <a:spcPts val="690"/>
                        </a:spcBef>
                        <a:buFont typeface="Times New Roman"/>
                        <a:buChar char="-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500/250mcg/ml,</a:t>
                      </a:r>
                      <a:r>
                        <a:rPr sz="1800" b="1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KD</a:t>
                      </a:r>
                      <a:r>
                        <a:rPr sz="1800" b="1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ngày</a:t>
                      </a:r>
                      <a:r>
                        <a:rPr sz="1800" b="1" spc="2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800" b="1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lần,</a:t>
                      </a:r>
                      <a:r>
                        <a:rPr sz="1800" b="1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mỗi</a:t>
                      </a:r>
                      <a:r>
                        <a:rPr sz="1800" b="1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lần</a:t>
                      </a:r>
                      <a:r>
                        <a:rPr sz="1800" b="1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pha</a:t>
                      </a:r>
                      <a:r>
                        <a:rPr sz="1800" b="1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1- </a:t>
                      </a:r>
                      <a:r>
                        <a:rPr sz="1800" b="1" spc="-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2ml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Ipratropium/fenoterol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với</a:t>
                      </a:r>
                      <a:r>
                        <a:rPr sz="18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3 ml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NaCL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0,9%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50/20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mcg, xịt 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ngày</a:t>
                      </a:r>
                      <a:r>
                        <a:rPr sz="1800" b="1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lần,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mỗi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lần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nhát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61009">
                <a:tc>
                  <a:txBody>
                    <a:bodyPr/>
                    <a:lstStyle/>
                    <a:p>
                      <a:pPr marL="68580" marR="520700">
                        <a:lnSpc>
                          <a:spcPts val="2160"/>
                        </a:lnSpc>
                        <a:spcBef>
                          <a:spcPts val="3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utamol/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Ipratropium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R="193040" algn="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Combivent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tabLst>
                          <a:tab pos="411480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	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Nang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2,5ml,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KD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ngày</a:t>
                      </a:r>
                      <a:r>
                        <a:rPr sz="1800" b="1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nang,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chia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lần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9161" y="248158"/>
            <a:ext cx="4342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CÁC</a:t>
            </a:r>
            <a:r>
              <a:rPr sz="4000" spc="-30" dirty="0"/>
              <a:t> </a:t>
            </a:r>
            <a:r>
              <a:rPr sz="4000" spc="-10" dirty="0"/>
              <a:t>THUỐC</a:t>
            </a:r>
            <a:r>
              <a:rPr sz="4000" spc="-5" dirty="0"/>
              <a:t> </a:t>
            </a:r>
            <a:r>
              <a:rPr sz="4000" spc="-10" dirty="0"/>
              <a:t>GPQ</a:t>
            </a:r>
            <a:endParaRPr sz="40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2250" y="1136650"/>
          <a:ext cx="8762363" cy="51719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36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73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193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10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Thuốc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Biệt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dược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Liều</a:t>
                      </a:r>
                      <a:r>
                        <a:rPr sz="18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dùng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9001">
                <a:tc gridSpan="4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800" b="1" spc="-35" dirty="0">
                          <a:latin typeface="Arial"/>
                          <a:cs typeface="Arial"/>
                        </a:rPr>
                        <a:t>Nhóm</a:t>
                      </a:r>
                      <a:r>
                        <a:rPr sz="1800" b="1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Methylxanthine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7945" marR="1485265">
                        <a:lnSpc>
                          <a:spcPct val="150000"/>
                        </a:lnSpc>
                      </a:pPr>
                      <a:r>
                        <a:rPr sz="1800" dirty="0">
                          <a:latin typeface="Symbol"/>
                          <a:cs typeface="Symbol"/>
                        </a:rPr>
                        <a:t></a:t>
                      </a:r>
                      <a:r>
                        <a:rPr sz="1800" u="heavy" spc="5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liều </a:t>
                      </a:r>
                      <a:r>
                        <a:rPr sz="1800" b="1" i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(bao</a:t>
                      </a:r>
                      <a:r>
                        <a:rPr sz="1800" b="1" i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gồm</a:t>
                      </a:r>
                      <a:r>
                        <a:rPr sz="1800" b="1" i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tất</a:t>
                      </a:r>
                      <a:r>
                        <a:rPr sz="1800" b="1" i="1" u="heavy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cả</a:t>
                      </a:r>
                      <a:r>
                        <a:rPr sz="1800" b="1" i="1" u="heavy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heavy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các</a:t>
                      </a:r>
                      <a:r>
                        <a:rPr sz="1800" b="1" i="1" u="heavy" spc="1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thuốc</a:t>
                      </a:r>
                      <a:r>
                        <a:rPr sz="1800" b="1" i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heavy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nhóm</a:t>
                      </a:r>
                      <a:r>
                        <a:rPr sz="1800" b="1" i="1" u="heavy" spc="1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methylxanthine)</a:t>
                      </a:r>
                      <a:r>
                        <a:rPr sz="1800" b="1" i="1" u="heavy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heavy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không</a:t>
                      </a:r>
                      <a:r>
                        <a:rPr sz="1800" b="1" i="1" u="heavy" spc="13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quá </a:t>
                      </a:r>
                      <a:r>
                        <a:rPr sz="1800" b="1" i="1" spc="-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heavy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10mg/kg/ngày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b="1" i="1" u="heavy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Không</a:t>
                      </a:r>
                      <a:r>
                        <a:rPr sz="1800" b="1" i="1" u="heavy" spc="114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heavy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dùng</a:t>
                      </a:r>
                      <a:r>
                        <a:rPr sz="1800" b="1" i="1" u="heavy" spc="1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heavy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kèm</a:t>
                      </a:r>
                      <a:r>
                        <a:rPr sz="1800" b="1" i="1" u="heavy" spc="1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thuốc</a:t>
                      </a:r>
                      <a:r>
                        <a:rPr sz="1800" b="1" i="1" u="heavy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heavy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nhóm</a:t>
                      </a:r>
                      <a:r>
                        <a:rPr sz="1800" b="1" i="1" u="heavy" spc="1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macrolide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59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Aminophylline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Diaphyllin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640"/>
                        </a:spcBef>
                        <a:buFont typeface="Times New Roman"/>
                        <a:buChar char="-"/>
                        <a:tabLst>
                          <a:tab pos="411480" algn="l"/>
                          <a:tab pos="412115" algn="l"/>
                          <a:tab pos="1000125" algn="l"/>
                          <a:tab pos="1916430" algn="l"/>
                          <a:tab pos="2466975" algn="l"/>
                          <a:tab pos="3294379" algn="l"/>
                          <a:tab pos="3756025" algn="l"/>
                          <a:tab pos="4418965" algn="l"/>
                          <a:tab pos="467677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Ống	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240mg.	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Pha	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truyền	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TM	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ngày	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2	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ống,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1148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hoặc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11480" marR="60325" indent="-342900">
                        <a:lnSpc>
                          <a:spcPct val="150000"/>
                        </a:lnSpc>
                        <a:buFont typeface="Times New Roman"/>
                        <a:buChar char="-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Pha</a:t>
                      </a:r>
                      <a:r>
                        <a:rPr sz="18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1/2</a:t>
                      </a:r>
                      <a:r>
                        <a:rPr sz="18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ống</a:t>
                      </a:r>
                      <a:r>
                        <a:rPr sz="180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với</a:t>
                      </a:r>
                      <a:r>
                        <a:rPr sz="1800" b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10ml</a:t>
                      </a:r>
                      <a:r>
                        <a:rPr sz="18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glucose</a:t>
                      </a:r>
                      <a:r>
                        <a:rPr sz="18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5%,</a:t>
                      </a:r>
                      <a:r>
                        <a:rPr sz="18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tiêm</a:t>
                      </a:r>
                      <a:r>
                        <a:rPr sz="1800" b="1" spc="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tĩnh </a:t>
                      </a:r>
                      <a:r>
                        <a:rPr sz="1800" b="1" spc="-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mạch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chậm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trong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cấp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cứu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cơn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khó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thở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cấp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6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Theophylline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(SR)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Theostat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11480" marR="60960" indent="-342900">
                        <a:lnSpc>
                          <a:spcPct val="150100"/>
                        </a:lnSpc>
                        <a:spcBef>
                          <a:spcPts val="480"/>
                        </a:spcBef>
                        <a:tabLst>
                          <a:tab pos="411480" algn="l"/>
                          <a:tab pos="1033780" algn="l"/>
                          <a:tab pos="1634489" algn="l"/>
                          <a:tab pos="2309495" algn="l"/>
                          <a:tab pos="2974340" algn="l"/>
                          <a:tab pos="3588385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	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800" b="1" spc="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spc="-190" dirty="0">
                          <a:latin typeface="Arial"/>
                          <a:cs typeface="Arial"/>
                        </a:rPr>
                        <a:t>ê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n	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g	ho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ặ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	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g.	L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ề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u	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mg/kg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spc="1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b="1" spc="-19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800" b="1" spc="2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,  uống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chia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2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lần.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9161" y="400558"/>
            <a:ext cx="4342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CÁC</a:t>
            </a:r>
            <a:r>
              <a:rPr sz="4000" spc="-30" dirty="0"/>
              <a:t> </a:t>
            </a:r>
            <a:r>
              <a:rPr sz="4000" spc="-10" dirty="0"/>
              <a:t>THUỐC</a:t>
            </a:r>
            <a:r>
              <a:rPr sz="4000" spc="-5" dirty="0"/>
              <a:t> </a:t>
            </a:r>
            <a:r>
              <a:rPr sz="4000" spc="-10" dirty="0"/>
              <a:t>GPQ</a:t>
            </a:r>
            <a:endParaRPr sz="40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8489" y="248158"/>
            <a:ext cx="3209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COR</a:t>
            </a:r>
            <a:r>
              <a:rPr sz="4000" spc="-25" dirty="0"/>
              <a:t>T</a:t>
            </a:r>
            <a:r>
              <a:rPr sz="4000" spc="-5" dirty="0"/>
              <a:t>ICOIDE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9850" y="1136650"/>
          <a:ext cx="9067799" cy="53640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1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33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873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7102">
                <a:tc>
                  <a:txBody>
                    <a:bodyPr/>
                    <a:lstStyle/>
                    <a:p>
                      <a:pPr marL="671830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Thuốc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73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Biệt</a:t>
                      </a:r>
                      <a:r>
                        <a:rPr sz="2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dược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73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Liều</a:t>
                      </a:r>
                      <a:r>
                        <a:rPr sz="2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dùng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7335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097">
                <a:tc gridSpan="4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Glucocorticosteroids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dạng phun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45" dirty="0">
                          <a:latin typeface="Arial"/>
                          <a:cs typeface="Arial"/>
                        </a:rPr>
                        <a:t>hít</a:t>
                      </a:r>
                      <a:r>
                        <a:rPr sz="1800" b="1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800" i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Cần</a:t>
                      </a:r>
                      <a:r>
                        <a:rPr sz="1800" i="1" u="heavy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u="heavy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xúc</a:t>
                      </a:r>
                      <a:r>
                        <a:rPr sz="1800" i="1" u="heavy" spc="1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miệng</a:t>
                      </a:r>
                      <a:r>
                        <a:rPr sz="1800" i="1" u="heavy" spc="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sau</a:t>
                      </a:r>
                      <a:r>
                        <a:rPr sz="1800" i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sử</a:t>
                      </a:r>
                      <a:r>
                        <a:rPr sz="1800" i="1" u="heavy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dụng)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50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Budesonide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68580" marR="295275">
                        <a:lnSpc>
                          <a:spcPct val="130000"/>
                        </a:lnSpc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lm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cort 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xịt,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KD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55600" indent="-287655">
                        <a:lnSpc>
                          <a:spcPct val="100000"/>
                        </a:lnSpc>
                        <a:buChar char="•"/>
                        <a:tabLst>
                          <a:tab pos="355600" algn="l"/>
                          <a:tab pos="356235" algn="l"/>
                        </a:tabLst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Nang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0,5mg.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KD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ngày</a:t>
                      </a:r>
                      <a:r>
                        <a:rPr sz="18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nang,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chia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lần,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hoặc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55600" marR="279400" indent="-287020">
                        <a:lnSpc>
                          <a:spcPct val="130000"/>
                        </a:lnSpc>
                        <a:buChar char="•"/>
                        <a:tabLst>
                          <a:tab pos="355600" algn="l"/>
                          <a:tab pos="356235" algn="l"/>
                        </a:tabLst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Dạng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hít,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xịt,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200mcg/</a:t>
                      </a:r>
                      <a:r>
                        <a:rPr sz="18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liều.</a:t>
                      </a:r>
                      <a:r>
                        <a:rPr sz="18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Dùng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liều/</a:t>
                      </a:r>
                      <a:r>
                        <a:rPr sz="18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ngày, </a:t>
                      </a:r>
                      <a:r>
                        <a:rPr sz="1800" spc="-4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chia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lần.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67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Fluticasone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Flixotide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30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Nang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5mg,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KD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ngày</a:t>
                      </a:r>
                      <a:r>
                        <a:rPr sz="18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2-4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nang,</a:t>
                      </a:r>
                      <a:r>
                        <a:rPr sz="18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chia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lần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303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3107">
                <a:tc gridSpan="4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Glucocorticosteroids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đường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tòan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thân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7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Prednisone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Prednisone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0" indent="-287655">
                        <a:lnSpc>
                          <a:spcPct val="100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355600" algn="l"/>
                          <a:tab pos="356235" algn="l"/>
                        </a:tabLst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Viên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5mg.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Uống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ngày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6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8v,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lần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sau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ăn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sáng.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5560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Dùng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&gt;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10ngày</a:t>
                      </a:r>
                      <a:r>
                        <a:rPr sz="18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phải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giảm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liều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dần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7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Methylprednisolone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 marR="395605">
                        <a:lnSpc>
                          <a:spcPts val="281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l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mdr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l 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Methynol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55600" indent="-287655">
                        <a:lnSpc>
                          <a:spcPct val="100000"/>
                        </a:lnSpc>
                        <a:buChar char="•"/>
                        <a:tabLst>
                          <a:tab pos="355600" algn="l"/>
                          <a:tab pos="356235" algn="l"/>
                        </a:tabLst>
                      </a:pP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Tĩnh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mạch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40mg/ngày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trong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7-10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ngày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130" y="324358"/>
            <a:ext cx="75399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CORTICOIDE</a:t>
            </a:r>
            <a:r>
              <a:rPr sz="4000" spc="5" dirty="0"/>
              <a:t> </a:t>
            </a:r>
            <a:r>
              <a:rPr sz="4000" spc="-5" dirty="0"/>
              <a:t>+</a:t>
            </a:r>
            <a:r>
              <a:rPr sz="4000" spc="-20" dirty="0"/>
              <a:t> </a:t>
            </a:r>
            <a:r>
              <a:rPr sz="4000" spc="-10" dirty="0"/>
              <a:t>CƯỜNG</a:t>
            </a:r>
            <a:r>
              <a:rPr sz="4000" spc="5" dirty="0"/>
              <a:t> </a:t>
            </a:r>
            <a:r>
              <a:rPr sz="4000" spc="-70" dirty="0"/>
              <a:t>BETA2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74650" y="1441450"/>
          <a:ext cx="8381365" cy="41214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76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97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939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3752">
                <a:tc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2300" b="1" spc="-5" dirty="0">
                          <a:latin typeface="Arial"/>
                          <a:cs typeface="Arial"/>
                        </a:rPr>
                        <a:t>Thuốc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2300" b="1" spc="-5" dirty="0">
                          <a:latin typeface="Arial"/>
                          <a:cs typeface="Arial"/>
                        </a:rPr>
                        <a:t>Biệt</a:t>
                      </a:r>
                      <a:r>
                        <a:rPr sz="23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b="1" dirty="0">
                          <a:latin typeface="Arial"/>
                          <a:cs typeface="Arial"/>
                        </a:rPr>
                        <a:t>dược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2300" b="1" spc="-5" dirty="0">
                          <a:latin typeface="Arial"/>
                          <a:cs typeface="Arial"/>
                        </a:rPr>
                        <a:t>Liều</a:t>
                      </a:r>
                      <a:r>
                        <a:rPr sz="23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b="1" spc="-5" dirty="0">
                          <a:latin typeface="Arial"/>
                          <a:cs typeface="Arial"/>
                        </a:rPr>
                        <a:t>dùng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013">
                <a:tc gridSpan="3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Kết</a:t>
                      </a:r>
                      <a:r>
                        <a:rPr sz="2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65" dirty="0">
                          <a:latin typeface="Microsoft Sans Serif"/>
                          <a:cs typeface="Microsoft Sans Serif"/>
                        </a:rPr>
                        <a:t>hợp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85" dirty="0">
                          <a:latin typeface="Microsoft Sans Serif"/>
                          <a:cs typeface="Microsoft Sans Serif"/>
                        </a:rPr>
                        <a:t>cường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 beta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2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tác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dụng</a:t>
                      </a:r>
                      <a:r>
                        <a:rPr sz="2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kéo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dài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và</a:t>
                      </a:r>
                      <a:r>
                        <a:rPr sz="2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Glucocoticosteroids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991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Formoterol/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Budesonide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symbicort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1395"/>
                        </a:spcBef>
                        <a:buFont typeface="Times New Roman"/>
                        <a:buChar char="-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Dạng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ống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hít.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Liều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160/4,5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481965" indent="-41402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Times New Roman"/>
                        <a:buChar char="-"/>
                        <a:tabLst>
                          <a:tab pos="481965" algn="l"/>
                          <a:tab pos="482600" algn="l"/>
                        </a:tabLst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Dùng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2-4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liều/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ngày,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chia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lần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5572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Salmeterol/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Fluticasone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340360" marR="282575" indent="-48895">
                        <a:lnSpc>
                          <a:spcPct val="150000"/>
                        </a:lnSpc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Seretide  seroflor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Times New Roman"/>
                        <a:buChar char="-"/>
                        <a:tabLst>
                          <a:tab pos="411480" algn="l"/>
                          <a:tab pos="412115" algn="l"/>
                          <a:tab pos="1553210" algn="l"/>
                        </a:tabLst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Dạng</a:t>
                      </a:r>
                      <a:r>
                        <a:rPr sz="2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xịt,	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bột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hít.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Times New Roman"/>
                        <a:buChar char="-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Liều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50/250 hoặc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25/250</a:t>
                      </a: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cho 1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liều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481965" indent="-41402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Times New Roman"/>
                        <a:buChar char="-"/>
                        <a:tabLst>
                          <a:tab pos="481965" algn="l"/>
                          <a:tab pos="482600" algn="l"/>
                        </a:tabLst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Dùng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ngày 2-4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 liều,</a:t>
                      </a:r>
                      <a:r>
                        <a:rPr sz="2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chia</a:t>
                      </a:r>
                      <a:r>
                        <a:rPr sz="2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lần.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3932" y="1679448"/>
            <a:ext cx="2871470" cy="1610995"/>
          </a:xfrm>
          <a:prstGeom prst="rect">
            <a:avLst/>
          </a:prstGeom>
          <a:solidFill>
            <a:srgbClr val="B3A1C6"/>
          </a:solidFill>
        </p:spPr>
        <p:txBody>
          <a:bodyPr vert="horz" wrap="square" lIns="0" tIns="169545" rIns="0" bIns="0" rtlCol="0">
            <a:spAutoFit/>
          </a:bodyPr>
          <a:lstStyle/>
          <a:p>
            <a:pPr marL="676275">
              <a:lnSpc>
                <a:spcPct val="100000"/>
              </a:lnSpc>
              <a:spcBef>
                <a:spcPts val="1335"/>
              </a:spcBef>
            </a:pPr>
            <a:r>
              <a:rPr sz="2400" spc="-5" dirty="0">
                <a:latin typeface="Microsoft Sans Serif"/>
                <a:cs typeface="Microsoft Sans Serif"/>
              </a:rPr>
              <a:t>Nhóm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</a:t>
            </a:r>
            <a:endParaRPr sz="240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630"/>
              </a:spcBef>
            </a:pPr>
            <a:r>
              <a:rPr sz="2400" b="1" spc="-5" dirty="0">
                <a:latin typeface="Arial"/>
                <a:cs typeface="Arial"/>
              </a:rPr>
              <a:t>LAMA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3932" y="3454908"/>
            <a:ext cx="2871470" cy="1678305"/>
          </a:xfrm>
          <a:prstGeom prst="rect">
            <a:avLst/>
          </a:prstGeom>
          <a:solidFill>
            <a:srgbClr val="E6DFEB"/>
          </a:solidFill>
        </p:spPr>
        <p:txBody>
          <a:bodyPr vert="horz" wrap="square" lIns="0" tIns="170180" rIns="0" bIns="0" rtlCol="0">
            <a:spAutoFit/>
          </a:bodyPr>
          <a:lstStyle/>
          <a:p>
            <a:pPr marL="513080">
              <a:lnSpc>
                <a:spcPct val="100000"/>
              </a:lnSpc>
              <a:spcBef>
                <a:spcPts val="1340"/>
              </a:spcBef>
            </a:pPr>
            <a:r>
              <a:rPr sz="2400" spc="-5" dirty="0">
                <a:latin typeface="Microsoft Sans Serif"/>
                <a:cs typeface="Microsoft Sans Serif"/>
              </a:rPr>
              <a:t>Nhóm</a:t>
            </a:r>
            <a:r>
              <a:rPr sz="2400" spc="-1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</a:t>
            </a:r>
            <a:endParaRPr sz="240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890"/>
              </a:spcBef>
            </a:pPr>
            <a:r>
              <a:rPr sz="2400" b="1" spc="-5" dirty="0">
                <a:latin typeface="Arial"/>
                <a:cs typeface="Arial"/>
              </a:rPr>
              <a:t>Thuốc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60" dirty="0">
                <a:latin typeface="Arial"/>
                <a:cs typeface="Arial"/>
              </a:rPr>
              <a:t>giãn</a:t>
            </a:r>
            <a:r>
              <a:rPr sz="2400" b="1" spc="19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phế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quản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24500" y="1679448"/>
            <a:ext cx="3287395" cy="1617345"/>
          </a:xfrm>
          <a:prstGeom prst="rect">
            <a:avLst/>
          </a:prstGeom>
          <a:solidFill>
            <a:srgbClr val="996600"/>
          </a:solidFill>
        </p:spPr>
        <p:txBody>
          <a:bodyPr vert="horz" wrap="square" lIns="0" tIns="65405" rIns="0" bIns="0" rtlCol="0">
            <a:spAutoFit/>
          </a:bodyPr>
          <a:lstStyle/>
          <a:p>
            <a:pPr marL="494665">
              <a:lnSpc>
                <a:spcPct val="100000"/>
              </a:lnSpc>
              <a:spcBef>
                <a:spcPts val="515"/>
              </a:spcBef>
            </a:pP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Nhóm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endParaRPr sz="2200">
              <a:latin typeface="Microsoft Sans Serif"/>
              <a:cs typeface="Microsoft Sans Serif"/>
            </a:endParaRPr>
          </a:p>
          <a:p>
            <a:pPr marL="92075">
              <a:lnSpc>
                <a:spcPct val="100000"/>
              </a:lnSpc>
              <a:spcBef>
                <a:spcPts val="270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LAMA</a:t>
            </a:r>
            <a:r>
              <a:rPr sz="2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hoặc</a:t>
            </a:r>
            <a:endParaRPr sz="2200">
              <a:latin typeface="Microsoft Sans Serif"/>
              <a:cs typeface="Microsoft Sans Serif"/>
            </a:endParaRPr>
          </a:p>
          <a:p>
            <a:pPr marL="92075">
              <a:lnSpc>
                <a:spcPct val="100000"/>
              </a:lnSpc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LAMA</a:t>
            </a:r>
            <a:r>
              <a:rPr sz="22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LABA*</a:t>
            </a:r>
            <a:r>
              <a:rPr sz="2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CAT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&gt;20</a:t>
            </a:r>
            <a:endParaRPr sz="2000">
              <a:latin typeface="Microsoft Sans Serif"/>
              <a:cs typeface="Microsoft Sans Serif"/>
            </a:endParaRPr>
          </a:p>
          <a:p>
            <a:pPr marL="92075">
              <a:lnSpc>
                <a:spcPct val="100000"/>
              </a:lnSpc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ICS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LABA**</a:t>
            </a:r>
            <a:r>
              <a:rPr sz="2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Eo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70" dirty="0">
                <a:latin typeface="Microsoft Sans Serif"/>
                <a:cs typeface="Microsoft Sans Serif"/>
              </a:rPr>
              <a:t>≥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300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24500" y="3459479"/>
            <a:ext cx="3223260" cy="1679575"/>
          </a:xfrm>
          <a:prstGeom prst="rect">
            <a:avLst/>
          </a:prstGeom>
          <a:solidFill>
            <a:srgbClr val="FFB015"/>
          </a:solidFill>
        </p:spPr>
        <p:txBody>
          <a:bodyPr vert="horz" wrap="square" lIns="0" tIns="151130" rIns="0" bIns="0" rtlCol="0">
            <a:spAutoFit/>
          </a:bodyPr>
          <a:lstStyle/>
          <a:p>
            <a:pPr marL="642620">
              <a:lnSpc>
                <a:spcPct val="100000"/>
              </a:lnSpc>
              <a:spcBef>
                <a:spcPts val="1190"/>
              </a:spcBef>
            </a:pPr>
            <a:r>
              <a:rPr sz="2400" spc="-5" dirty="0">
                <a:latin typeface="Microsoft Sans Serif"/>
                <a:cs typeface="Microsoft Sans Serif"/>
              </a:rPr>
              <a:t>Nhóm</a:t>
            </a:r>
            <a:r>
              <a:rPr sz="2400" dirty="0">
                <a:latin typeface="Microsoft Sans Serif"/>
                <a:cs typeface="Microsoft Sans Serif"/>
              </a:rPr>
              <a:t> B</a:t>
            </a:r>
            <a:endParaRPr sz="2400">
              <a:latin typeface="Microsoft Sans Serif"/>
              <a:cs typeface="Microsoft Sans Serif"/>
            </a:endParaRPr>
          </a:p>
          <a:p>
            <a:pPr marL="339090">
              <a:lnSpc>
                <a:spcPct val="100000"/>
              </a:lnSpc>
              <a:spcBef>
                <a:spcPts val="1045"/>
              </a:spcBef>
            </a:pPr>
            <a:r>
              <a:rPr sz="2400" b="1" spc="-5" dirty="0">
                <a:latin typeface="Arial"/>
                <a:cs typeface="Arial"/>
              </a:rPr>
              <a:t>LABA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hoặc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b="1" spc="-5" dirty="0">
                <a:latin typeface="Arial"/>
                <a:cs typeface="Arial"/>
              </a:rPr>
              <a:t>LAMA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2002535"/>
            <a:ext cx="1902460" cy="7620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2400" spc="-85" dirty="0">
                <a:latin typeface="Microsoft Sans Serif"/>
                <a:cs typeface="Microsoft Sans Serif"/>
              </a:rPr>
              <a:t>≥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2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ĐC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hoặc</a:t>
            </a:r>
            <a:endParaRPr sz="2400">
              <a:latin typeface="Microsoft Sans Serif"/>
              <a:cs typeface="Microsoft Sans Serif"/>
            </a:endParaRPr>
          </a:p>
          <a:p>
            <a:pPr marL="90805">
              <a:lnSpc>
                <a:spcPts val="2820"/>
              </a:lnSpc>
            </a:pPr>
            <a:r>
              <a:rPr sz="2400" spc="-85" dirty="0">
                <a:latin typeface="Microsoft Sans Serif"/>
                <a:cs typeface="Microsoft Sans Serif"/>
              </a:rPr>
              <a:t>≥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1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ĐC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NV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000" y="3686555"/>
            <a:ext cx="1902460" cy="7670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sz="2400" spc="-5" dirty="0">
                <a:latin typeface="Microsoft Sans Serif"/>
                <a:cs typeface="Microsoft Sans Serif"/>
              </a:rPr>
              <a:t>0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hoặc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1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ĐC</a:t>
            </a:r>
            <a:endParaRPr sz="2400">
              <a:latin typeface="Microsoft Sans Serif"/>
              <a:cs typeface="Microsoft Sans Serif"/>
            </a:endParaRPr>
          </a:p>
          <a:p>
            <a:pPr marL="91440">
              <a:lnSpc>
                <a:spcPts val="2845"/>
              </a:lnSpc>
            </a:pPr>
            <a:r>
              <a:rPr sz="2400" dirty="0">
                <a:latin typeface="Microsoft Sans Serif"/>
                <a:cs typeface="Microsoft Sans Serif"/>
              </a:rPr>
              <a:t>(0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ĐC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NV)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46960" y="5195315"/>
            <a:ext cx="3028315" cy="4241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05"/>
              </a:spcBef>
            </a:pPr>
            <a:r>
              <a:rPr sz="2000" dirty="0">
                <a:latin typeface="Microsoft Sans Serif"/>
                <a:cs typeface="Microsoft Sans Serif"/>
              </a:rPr>
              <a:t>mMRC 0-1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hoặc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CAT&lt;10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22976" y="5192267"/>
            <a:ext cx="3129280" cy="42989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309"/>
              </a:spcBef>
            </a:pPr>
            <a:r>
              <a:rPr sz="2000" dirty="0">
                <a:latin typeface="Microsoft Sans Serif"/>
                <a:cs typeface="Microsoft Sans Serif"/>
              </a:rPr>
              <a:t>mMRC </a:t>
            </a:r>
            <a:r>
              <a:rPr sz="2000" spc="-70" dirty="0">
                <a:latin typeface="Microsoft Sans Serif"/>
                <a:cs typeface="Microsoft Sans Serif"/>
              </a:rPr>
              <a:t>≥</a:t>
            </a:r>
            <a:r>
              <a:rPr sz="2000" dirty="0">
                <a:latin typeface="Microsoft Sans Serif"/>
                <a:cs typeface="Microsoft Sans Serif"/>
              </a:rPr>
              <a:t> 2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hoặc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5" dirty="0">
                <a:latin typeface="Microsoft Sans Serif"/>
                <a:cs typeface="Microsoft Sans Serif"/>
              </a:rPr>
              <a:t>CAT≥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10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18207" y="497586"/>
            <a:ext cx="52038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KHỞI</a:t>
            </a:r>
            <a:r>
              <a:rPr spc="-35" dirty="0"/>
              <a:t> </a:t>
            </a:r>
            <a:r>
              <a:rPr spc="-5" dirty="0"/>
              <a:t>ĐẦU</a:t>
            </a:r>
            <a:r>
              <a:rPr spc="-10" dirty="0"/>
              <a:t> </a:t>
            </a:r>
            <a:r>
              <a:rPr spc="-5" dirty="0"/>
              <a:t>ĐIỀU</a:t>
            </a:r>
            <a:r>
              <a:rPr spc="-10" dirty="0"/>
              <a:t> </a:t>
            </a:r>
            <a:r>
              <a:rPr dirty="0"/>
              <a:t>TRỊ</a:t>
            </a:r>
            <a:r>
              <a:rPr spc="-30" dirty="0"/>
              <a:t> </a:t>
            </a:r>
            <a:r>
              <a:rPr spc="-5" dirty="0"/>
              <a:t>COPD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08022" y="6118047"/>
            <a:ext cx="6475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06FC0"/>
                </a:solidFill>
                <a:latin typeface="Arial"/>
                <a:cs typeface="Arial"/>
              </a:rPr>
              <a:t>Global</a:t>
            </a:r>
            <a:r>
              <a:rPr sz="1800" b="1" i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6FC0"/>
                </a:solidFill>
                <a:latin typeface="Arial"/>
                <a:cs typeface="Arial"/>
              </a:rPr>
              <a:t>Initiative</a:t>
            </a:r>
            <a:r>
              <a:rPr sz="1800" b="1" i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6FC0"/>
                </a:solidFill>
                <a:latin typeface="Arial"/>
                <a:cs typeface="Arial"/>
              </a:rPr>
              <a:t>for</a:t>
            </a:r>
            <a:r>
              <a:rPr sz="1800" b="1" i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6FC0"/>
                </a:solidFill>
                <a:latin typeface="Arial"/>
                <a:cs typeface="Arial"/>
              </a:rPr>
              <a:t>Chronic</a:t>
            </a:r>
            <a:r>
              <a:rPr sz="1800" b="1" i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6FC0"/>
                </a:solidFill>
                <a:latin typeface="Arial"/>
                <a:cs typeface="Arial"/>
              </a:rPr>
              <a:t>Obstructive </a:t>
            </a:r>
            <a:r>
              <a:rPr sz="1800" b="1" i="1" dirty="0">
                <a:solidFill>
                  <a:srgbClr val="006FC0"/>
                </a:solidFill>
                <a:latin typeface="Arial"/>
                <a:cs typeface="Arial"/>
              </a:rPr>
              <a:t>Lung</a:t>
            </a:r>
            <a:r>
              <a:rPr sz="1800" b="1" i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6FC0"/>
                </a:solidFill>
                <a:latin typeface="Arial"/>
                <a:cs typeface="Arial"/>
              </a:rPr>
              <a:t>Disease</a:t>
            </a:r>
            <a:r>
              <a:rPr sz="1800" b="1" i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6FC0"/>
                </a:solidFill>
                <a:latin typeface="Arial"/>
                <a:cs typeface="Arial"/>
              </a:rPr>
              <a:t>2021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1141" y="2300985"/>
            <a:ext cx="2367280" cy="2324735"/>
            <a:chOff x="501141" y="2300985"/>
            <a:chExt cx="2367280" cy="2324735"/>
          </a:xfrm>
        </p:grpSpPr>
        <p:sp>
          <p:nvSpPr>
            <p:cNvPr id="3" name="object 3"/>
            <p:cNvSpPr/>
            <p:nvPr/>
          </p:nvSpPr>
          <p:spPr>
            <a:xfrm>
              <a:off x="507491" y="2307335"/>
              <a:ext cx="2354580" cy="2312035"/>
            </a:xfrm>
            <a:custGeom>
              <a:avLst/>
              <a:gdLst/>
              <a:ahLst/>
              <a:cxnLst/>
              <a:rect l="l" t="t" r="r" b="b"/>
              <a:pathLst>
                <a:path w="2354580" h="2312035">
                  <a:moveTo>
                    <a:pt x="2230755" y="0"/>
                  </a:moveTo>
                  <a:lnTo>
                    <a:pt x="123850" y="0"/>
                  </a:lnTo>
                  <a:lnTo>
                    <a:pt x="75641" y="9739"/>
                  </a:lnTo>
                  <a:lnTo>
                    <a:pt x="36274" y="36290"/>
                  </a:lnTo>
                  <a:lnTo>
                    <a:pt x="9732" y="75652"/>
                  </a:lnTo>
                  <a:lnTo>
                    <a:pt x="0" y="123825"/>
                  </a:lnTo>
                  <a:lnTo>
                    <a:pt x="0" y="2188083"/>
                  </a:lnTo>
                  <a:lnTo>
                    <a:pt x="9732" y="2236255"/>
                  </a:lnTo>
                  <a:lnTo>
                    <a:pt x="36274" y="2275617"/>
                  </a:lnTo>
                  <a:lnTo>
                    <a:pt x="75641" y="2302168"/>
                  </a:lnTo>
                  <a:lnTo>
                    <a:pt x="123850" y="2311908"/>
                  </a:lnTo>
                  <a:lnTo>
                    <a:pt x="2230755" y="2311908"/>
                  </a:lnTo>
                  <a:lnTo>
                    <a:pt x="2278927" y="2302168"/>
                  </a:lnTo>
                  <a:lnTo>
                    <a:pt x="2318289" y="2275617"/>
                  </a:lnTo>
                  <a:lnTo>
                    <a:pt x="2344840" y="2236255"/>
                  </a:lnTo>
                  <a:lnTo>
                    <a:pt x="2354580" y="2188083"/>
                  </a:lnTo>
                  <a:lnTo>
                    <a:pt x="2354580" y="123825"/>
                  </a:lnTo>
                  <a:lnTo>
                    <a:pt x="2344840" y="75652"/>
                  </a:lnTo>
                  <a:lnTo>
                    <a:pt x="2318289" y="36290"/>
                  </a:lnTo>
                  <a:lnTo>
                    <a:pt x="2278927" y="9739"/>
                  </a:lnTo>
                  <a:lnTo>
                    <a:pt x="2230755" y="0"/>
                  </a:lnTo>
                  <a:close/>
                </a:path>
              </a:pathLst>
            </a:custGeom>
            <a:solidFill>
              <a:srgbClr val="99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7491" y="2307335"/>
              <a:ext cx="2354580" cy="2312035"/>
            </a:xfrm>
            <a:custGeom>
              <a:avLst/>
              <a:gdLst/>
              <a:ahLst/>
              <a:cxnLst/>
              <a:rect l="l" t="t" r="r" b="b"/>
              <a:pathLst>
                <a:path w="2354580" h="2312035">
                  <a:moveTo>
                    <a:pt x="0" y="123825"/>
                  </a:moveTo>
                  <a:lnTo>
                    <a:pt x="9732" y="75652"/>
                  </a:lnTo>
                  <a:lnTo>
                    <a:pt x="36274" y="36290"/>
                  </a:lnTo>
                  <a:lnTo>
                    <a:pt x="75641" y="9739"/>
                  </a:lnTo>
                  <a:lnTo>
                    <a:pt x="123850" y="0"/>
                  </a:lnTo>
                  <a:lnTo>
                    <a:pt x="2230755" y="0"/>
                  </a:lnTo>
                  <a:lnTo>
                    <a:pt x="2278927" y="9739"/>
                  </a:lnTo>
                  <a:lnTo>
                    <a:pt x="2318289" y="36290"/>
                  </a:lnTo>
                  <a:lnTo>
                    <a:pt x="2344840" y="75652"/>
                  </a:lnTo>
                  <a:lnTo>
                    <a:pt x="2354580" y="123825"/>
                  </a:lnTo>
                  <a:lnTo>
                    <a:pt x="2354580" y="2188083"/>
                  </a:lnTo>
                  <a:lnTo>
                    <a:pt x="2344840" y="2236255"/>
                  </a:lnTo>
                  <a:lnTo>
                    <a:pt x="2318289" y="2275617"/>
                  </a:lnTo>
                  <a:lnTo>
                    <a:pt x="2278927" y="2302168"/>
                  </a:lnTo>
                  <a:lnTo>
                    <a:pt x="2230755" y="2311908"/>
                  </a:lnTo>
                  <a:lnTo>
                    <a:pt x="123850" y="2311908"/>
                  </a:lnTo>
                  <a:lnTo>
                    <a:pt x="75641" y="2302168"/>
                  </a:lnTo>
                  <a:lnTo>
                    <a:pt x="36274" y="2275617"/>
                  </a:lnTo>
                  <a:lnTo>
                    <a:pt x="9732" y="2236255"/>
                  </a:lnTo>
                  <a:lnTo>
                    <a:pt x="0" y="2188083"/>
                  </a:lnTo>
                  <a:lnTo>
                    <a:pt x="0" y="123825"/>
                  </a:lnTo>
                  <a:close/>
                </a:path>
              </a:pathLst>
            </a:custGeom>
            <a:ln w="12192">
              <a:solidFill>
                <a:srgbClr val="5C0A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49604" y="2407158"/>
            <a:ext cx="1871980" cy="439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FFFFFF"/>
                </a:solidFill>
                <a:latin typeface="Microsoft Sans Serif"/>
                <a:cs typeface="Microsoft Sans Serif"/>
              </a:rPr>
              <a:t>Tiền</a:t>
            </a:r>
            <a:r>
              <a:rPr sz="135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sử</a:t>
            </a:r>
            <a:endParaRPr sz="135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3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</a:t>
            </a:r>
            <a:r>
              <a:rPr sz="13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kịch</a:t>
            </a:r>
            <a:r>
              <a:rPr sz="13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FFFFFF"/>
                </a:solidFill>
                <a:latin typeface="Microsoft Sans Serif"/>
                <a:cs typeface="Microsoft Sans Serif"/>
              </a:rPr>
              <a:t>phát</a:t>
            </a:r>
            <a:r>
              <a:rPr sz="13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FFFFFF"/>
                </a:solidFill>
                <a:latin typeface="Microsoft Sans Serif"/>
                <a:cs typeface="Microsoft Sans Serif"/>
              </a:rPr>
              <a:t>nhập</a:t>
            </a:r>
            <a:r>
              <a:rPr sz="13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viện*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636" y="2957322"/>
            <a:ext cx="2119630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35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≥</a:t>
            </a:r>
            <a:r>
              <a:rPr sz="1350" dirty="0">
                <a:solidFill>
                  <a:srgbClr val="FFFFFF"/>
                </a:solidFill>
                <a:latin typeface="Microsoft Sans Serif"/>
                <a:cs typeface="Microsoft Sans Serif"/>
              </a:rPr>
              <a:t> 2 </a:t>
            </a:r>
            <a:r>
              <a:rPr sz="13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</a:t>
            </a:r>
            <a:r>
              <a:rPr sz="13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kịch</a:t>
            </a:r>
            <a:r>
              <a:rPr sz="1350" dirty="0">
                <a:solidFill>
                  <a:srgbClr val="FFFFFF"/>
                </a:solidFill>
                <a:latin typeface="Microsoft Sans Serif"/>
                <a:cs typeface="Microsoft Sans Serif"/>
              </a:rPr>
              <a:t> phát</a:t>
            </a:r>
            <a:r>
              <a:rPr sz="13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FFFFFF"/>
                </a:solidFill>
                <a:latin typeface="Microsoft Sans Serif"/>
                <a:cs typeface="Microsoft Sans Serif"/>
              </a:rPr>
              <a:t>trung</a:t>
            </a:r>
            <a:r>
              <a:rPr sz="13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bình</a:t>
            </a:r>
            <a:endParaRPr sz="1350">
              <a:latin typeface="Microsoft Sans Serif"/>
              <a:cs typeface="Microsoft Sans Serif"/>
            </a:endParaRPr>
          </a:p>
          <a:p>
            <a:pPr marL="1905" algn="ctr">
              <a:lnSpc>
                <a:spcPct val="100000"/>
              </a:lnSpc>
            </a:pPr>
            <a:r>
              <a:rPr sz="1350" dirty="0">
                <a:solidFill>
                  <a:srgbClr val="FFFFFF"/>
                </a:solidFill>
                <a:latin typeface="Microsoft Sans Serif"/>
                <a:cs typeface="Microsoft Sans Serif"/>
              </a:rPr>
              <a:t>/năm</a:t>
            </a:r>
            <a:r>
              <a:rPr sz="135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FFFFFF"/>
                </a:solidFill>
                <a:latin typeface="Microsoft Sans Serif"/>
                <a:cs typeface="Microsoft Sans Serif"/>
              </a:rPr>
              <a:t>*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5189" y="3574795"/>
            <a:ext cx="1198880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FFFFFF"/>
                </a:solidFill>
                <a:latin typeface="Microsoft Sans Serif"/>
                <a:cs typeface="Microsoft Sans Serif"/>
              </a:rPr>
              <a:t>Eosinophil</a:t>
            </a:r>
            <a:r>
              <a:rPr sz="135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FFFFFF"/>
                </a:solidFill>
                <a:latin typeface="Microsoft Sans Serif"/>
                <a:cs typeface="Microsoft Sans Serif"/>
              </a:rPr>
              <a:t>máu</a:t>
            </a:r>
            <a:endParaRPr sz="135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</a:pPr>
            <a:r>
              <a:rPr sz="1350" dirty="0">
                <a:solidFill>
                  <a:srgbClr val="FFFFFF"/>
                </a:solidFill>
                <a:latin typeface="Microsoft Sans Serif"/>
                <a:cs typeface="Microsoft Sans Serif"/>
              </a:rPr>
              <a:t>&gt;300</a:t>
            </a:r>
            <a:r>
              <a:rPr sz="135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FFFFFF"/>
                </a:solidFill>
                <a:latin typeface="Microsoft Sans Serif"/>
                <a:cs typeface="Microsoft Sans Serif"/>
              </a:rPr>
              <a:t>TB/µL</a:t>
            </a:r>
            <a:endParaRPr sz="135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19246" y="2300985"/>
            <a:ext cx="2329180" cy="2324735"/>
            <a:chOff x="3619246" y="2300985"/>
            <a:chExt cx="2329180" cy="2324735"/>
          </a:xfrm>
        </p:grpSpPr>
        <p:sp>
          <p:nvSpPr>
            <p:cNvPr id="9" name="object 9"/>
            <p:cNvSpPr/>
            <p:nvPr/>
          </p:nvSpPr>
          <p:spPr>
            <a:xfrm>
              <a:off x="3625596" y="2307335"/>
              <a:ext cx="2316480" cy="2312035"/>
            </a:xfrm>
            <a:custGeom>
              <a:avLst/>
              <a:gdLst/>
              <a:ahLst/>
              <a:cxnLst/>
              <a:rect l="l" t="t" r="r" b="b"/>
              <a:pathLst>
                <a:path w="2316479" h="2312035">
                  <a:moveTo>
                    <a:pt x="2192654" y="0"/>
                  </a:moveTo>
                  <a:lnTo>
                    <a:pt x="123825" y="0"/>
                  </a:lnTo>
                  <a:lnTo>
                    <a:pt x="75652" y="9739"/>
                  </a:lnTo>
                  <a:lnTo>
                    <a:pt x="36290" y="36290"/>
                  </a:lnTo>
                  <a:lnTo>
                    <a:pt x="9739" y="75652"/>
                  </a:lnTo>
                  <a:lnTo>
                    <a:pt x="0" y="123825"/>
                  </a:lnTo>
                  <a:lnTo>
                    <a:pt x="0" y="2188083"/>
                  </a:lnTo>
                  <a:lnTo>
                    <a:pt x="9739" y="2236255"/>
                  </a:lnTo>
                  <a:lnTo>
                    <a:pt x="36290" y="2275617"/>
                  </a:lnTo>
                  <a:lnTo>
                    <a:pt x="75652" y="2302168"/>
                  </a:lnTo>
                  <a:lnTo>
                    <a:pt x="123825" y="2311908"/>
                  </a:lnTo>
                  <a:lnTo>
                    <a:pt x="2192654" y="2311908"/>
                  </a:lnTo>
                  <a:lnTo>
                    <a:pt x="2240827" y="2302168"/>
                  </a:lnTo>
                  <a:lnTo>
                    <a:pt x="2280189" y="2275617"/>
                  </a:lnTo>
                  <a:lnTo>
                    <a:pt x="2306740" y="2236255"/>
                  </a:lnTo>
                  <a:lnTo>
                    <a:pt x="2316479" y="2188083"/>
                  </a:lnTo>
                  <a:lnTo>
                    <a:pt x="2316479" y="123825"/>
                  </a:lnTo>
                  <a:lnTo>
                    <a:pt x="2306740" y="75652"/>
                  </a:lnTo>
                  <a:lnTo>
                    <a:pt x="2280189" y="36290"/>
                  </a:lnTo>
                  <a:lnTo>
                    <a:pt x="2240827" y="9739"/>
                  </a:lnTo>
                  <a:lnTo>
                    <a:pt x="2192654" y="0"/>
                  </a:lnTo>
                  <a:close/>
                </a:path>
              </a:pathLst>
            </a:custGeom>
            <a:solidFill>
              <a:srgbClr val="FAB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25596" y="2307335"/>
              <a:ext cx="2316480" cy="2312035"/>
            </a:xfrm>
            <a:custGeom>
              <a:avLst/>
              <a:gdLst/>
              <a:ahLst/>
              <a:cxnLst/>
              <a:rect l="l" t="t" r="r" b="b"/>
              <a:pathLst>
                <a:path w="2316479" h="2312035">
                  <a:moveTo>
                    <a:pt x="0" y="123825"/>
                  </a:moveTo>
                  <a:lnTo>
                    <a:pt x="9739" y="75652"/>
                  </a:lnTo>
                  <a:lnTo>
                    <a:pt x="36290" y="36290"/>
                  </a:lnTo>
                  <a:lnTo>
                    <a:pt x="75652" y="9739"/>
                  </a:lnTo>
                  <a:lnTo>
                    <a:pt x="123825" y="0"/>
                  </a:lnTo>
                  <a:lnTo>
                    <a:pt x="2192654" y="0"/>
                  </a:lnTo>
                  <a:lnTo>
                    <a:pt x="2240827" y="9739"/>
                  </a:lnTo>
                  <a:lnTo>
                    <a:pt x="2280189" y="36290"/>
                  </a:lnTo>
                  <a:lnTo>
                    <a:pt x="2306740" y="75652"/>
                  </a:lnTo>
                  <a:lnTo>
                    <a:pt x="2316479" y="123825"/>
                  </a:lnTo>
                  <a:lnTo>
                    <a:pt x="2316479" y="2188083"/>
                  </a:lnTo>
                  <a:lnTo>
                    <a:pt x="2306740" y="2236255"/>
                  </a:lnTo>
                  <a:lnTo>
                    <a:pt x="2280189" y="2275617"/>
                  </a:lnTo>
                  <a:lnTo>
                    <a:pt x="2240827" y="2302168"/>
                  </a:lnTo>
                  <a:lnTo>
                    <a:pt x="2192654" y="2311908"/>
                  </a:lnTo>
                  <a:lnTo>
                    <a:pt x="123825" y="2311908"/>
                  </a:lnTo>
                  <a:lnTo>
                    <a:pt x="75652" y="2302168"/>
                  </a:lnTo>
                  <a:lnTo>
                    <a:pt x="36290" y="2275617"/>
                  </a:lnTo>
                  <a:lnTo>
                    <a:pt x="9739" y="2236255"/>
                  </a:lnTo>
                  <a:lnTo>
                    <a:pt x="0" y="2188083"/>
                  </a:lnTo>
                  <a:lnTo>
                    <a:pt x="0" y="123825"/>
                  </a:lnTo>
                  <a:close/>
                </a:path>
              </a:pathLst>
            </a:custGeom>
            <a:ln w="12191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84752" y="2407158"/>
            <a:ext cx="1598295" cy="439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8620" marR="5080" indent="-376555">
              <a:lnSpc>
                <a:spcPct val="100699"/>
              </a:lnSpc>
              <a:spcBef>
                <a:spcPts val="95"/>
              </a:spcBef>
            </a:pPr>
            <a:r>
              <a:rPr sz="1350" dirty="0">
                <a:solidFill>
                  <a:srgbClr val="FFFFFF"/>
                </a:solidFill>
                <a:latin typeface="Microsoft Sans Serif"/>
                <a:cs typeface="Microsoft Sans Serif"/>
              </a:rPr>
              <a:t>1 </a:t>
            </a:r>
            <a:r>
              <a:rPr sz="13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</a:t>
            </a:r>
            <a:r>
              <a:rPr sz="13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kịch</a:t>
            </a:r>
            <a:r>
              <a:rPr sz="13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FFFFFF"/>
                </a:solidFill>
                <a:latin typeface="Microsoft Sans Serif"/>
                <a:cs typeface="Microsoft Sans Serif"/>
              </a:rPr>
              <a:t>phát</a:t>
            </a:r>
            <a:r>
              <a:rPr sz="13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FFFFFF"/>
                </a:solidFill>
                <a:latin typeface="Microsoft Sans Serif"/>
                <a:cs typeface="Microsoft Sans Serif"/>
              </a:rPr>
              <a:t>trung </a:t>
            </a:r>
            <a:r>
              <a:rPr sz="1350" spc="-3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bình/năm</a:t>
            </a:r>
            <a:r>
              <a:rPr sz="13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*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81347" y="3210305"/>
            <a:ext cx="1205230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z="13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35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3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350" dirty="0">
                <a:solidFill>
                  <a:srgbClr val="FFFFFF"/>
                </a:solidFill>
                <a:latin typeface="Microsoft Sans Serif"/>
                <a:cs typeface="Microsoft Sans Serif"/>
              </a:rPr>
              <a:t>inop</a:t>
            </a:r>
            <a:r>
              <a:rPr sz="13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hil</a:t>
            </a:r>
            <a:r>
              <a:rPr sz="13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350" dirty="0">
                <a:solidFill>
                  <a:srgbClr val="FFFFFF"/>
                </a:solidFill>
                <a:latin typeface="Microsoft Sans Serif"/>
                <a:cs typeface="Microsoft Sans Serif"/>
              </a:rPr>
              <a:t>áu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3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100–300</a:t>
            </a:r>
            <a:r>
              <a:rPr sz="135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FFFFFF"/>
                </a:solidFill>
                <a:latin typeface="Microsoft Sans Serif"/>
                <a:cs typeface="Microsoft Sans Serif"/>
              </a:rPr>
              <a:t>TB/µL</a:t>
            </a:r>
            <a:endParaRPr sz="135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397497" y="2310129"/>
            <a:ext cx="2268220" cy="2315845"/>
            <a:chOff x="6397497" y="2310129"/>
            <a:chExt cx="2268220" cy="2315845"/>
          </a:xfrm>
        </p:grpSpPr>
        <p:sp>
          <p:nvSpPr>
            <p:cNvPr id="14" name="object 14"/>
            <p:cNvSpPr/>
            <p:nvPr/>
          </p:nvSpPr>
          <p:spPr>
            <a:xfrm>
              <a:off x="6403847" y="2316479"/>
              <a:ext cx="2255520" cy="2303145"/>
            </a:xfrm>
            <a:custGeom>
              <a:avLst/>
              <a:gdLst/>
              <a:ahLst/>
              <a:cxnLst/>
              <a:rect l="l" t="t" r="r" b="b"/>
              <a:pathLst>
                <a:path w="2255520" h="2303145">
                  <a:moveTo>
                    <a:pt x="2134743" y="0"/>
                  </a:moveTo>
                  <a:lnTo>
                    <a:pt x="120776" y="0"/>
                  </a:lnTo>
                  <a:lnTo>
                    <a:pt x="73777" y="9495"/>
                  </a:lnTo>
                  <a:lnTo>
                    <a:pt x="35385" y="35385"/>
                  </a:lnTo>
                  <a:lnTo>
                    <a:pt x="9495" y="73777"/>
                  </a:lnTo>
                  <a:lnTo>
                    <a:pt x="0" y="120777"/>
                  </a:lnTo>
                  <a:lnTo>
                    <a:pt x="0" y="2181987"/>
                  </a:lnTo>
                  <a:lnTo>
                    <a:pt x="9495" y="2228986"/>
                  </a:lnTo>
                  <a:lnTo>
                    <a:pt x="35385" y="2267378"/>
                  </a:lnTo>
                  <a:lnTo>
                    <a:pt x="73777" y="2293268"/>
                  </a:lnTo>
                  <a:lnTo>
                    <a:pt x="120776" y="2302764"/>
                  </a:lnTo>
                  <a:lnTo>
                    <a:pt x="2134743" y="2302764"/>
                  </a:lnTo>
                  <a:lnTo>
                    <a:pt x="2181742" y="2293268"/>
                  </a:lnTo>
                  <a:lnTo>
                    <a:pt x="2220134" y="2267378"/>
                  </a:lnTo>
                  <a:lnTo>
                    <a:pt x="2246024" y="2228986"/>
                  </a:lnTo>
                  <a:lnTo>
                    <a:pt x="2255520" y="2181987"/>
                  </a:lnTo>
                  <a:lnTo>
                    <a:pt x="2255520" y="120777"/>
                  </a:lnTo>
                  <a:lnTo>
                    <a:pt x="2246024" y="73777"/>
                  </a:lnTo>
                  <a:lnTo>
                    <a:pt x="2220134" y="35385"/>
                  </a:lnTo>
                  <a:lnTo>
                    <a:pt x="2181742" y="9495"/>
                  </a:lnTo>
                  <a:lnTo>
                    <a:pt x="2134743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03847" y="2316479"/>
              <a:ext cx="2255520" cy="2303145"/>
            </a:xfrm>
            <a:custGeom>
              <a:avLst/>
              <a:gdLst/>
              <a:ahLst/>
              <a:cxnLst/>
              <a:rect l="l" t="t" r="r" b="b"/>
              <a:pathLst>
                <a:path w="2255520" h="2303145">
                  <a:moveTo>
                    <a:pt x="0" y="120777"/>
                  </a:moveTo>
                  <a:lnTo>
                    <a:pt x="9495" y="73777"/>
                  </a:lnTo>
                  <a:lnTo>
                    <a:pt x="35385" y="35385"/>
                  </a:lnTo>
                  <a:lnTo>
                    <a:pt x="73777" y="9495"/>
                  </a:lnTo>
                  <a:lnTo>
                    <a:pt x="120776" y="0"/>
                  </a:lnTo>
                  <a:lnTo>
                    <a:pt x="2134743" y="0"/>
                  </a:lnTo>
                  <a:lnTo>
                    <a:pt x="2181742" y="9495"/>
                  </a:lnTo>
                  <a:lnTo>
                    <a:pt x="2220134" y="35385"/>
                  </a:lnTo>
                  <a:lnTo>
                    <a:pt x="2246024" y="73777"/>
                  </a:lnTo>
                  <a:lnTo>
                    <a:pt x="2255520" y="120777"/>
                  </a:lnTo>
                  <a:lnTo>
                    <a:pt x="2255520" y="2181987"/>
                  </a:lnTo>
                  <a:lnTo>
                    <a:pt x="2246024" y="2228986"/>
                  </a:lnTo>
                  <a:lnTo>
                    <a:pt x="2220134" y="2267378"/>
                  </a:lnTo>
                  <a:lnTo>
                    <a:pt x="2181742" y="2293268"/>
                  </a:lnTo>
                  <a:lnTo>
                    <a:pt x="2134743" y="2302764"/>
                  </a:lnTo>
                  <a:lnTo>
                    <a:pt x="120776" y="2302764"/>
                  </a:lnTo>
                  <a:lnTo>
                    <a:pt x="73777" y="2293268"/>
                  </a:lnTo>
                  <a:lnTo>
                    <a:pt x="35385" y="2267378"/>
                  </a:lnTo>
                  <a:lnTo>
                    <a:pt x="9495" y="2228986"/>
                  </a:lnTo>
                  <a:lnTo>
                    <a:pt x="0" y="2181987"/>
                  </a:lnTo>
                  <a:lnTo>
                    <a:pt x="0" y="120777"/>
                  </a:lnTo>
                  <a:close/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595618" y="2413457"/>
            <a:ext cx="1875155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5" dirty="0">
                <a:solidFill>
                  <a:srgbClr val="3E4444"/>
                </a:solidFill>
                <a:latin typeface="Microsoft Sans Serif"/>
                <a:cs typeface="Microsoft Sans Serif"/>
              </a:rPr>
              <a:t>Biến</a:t>
            </a:r>
            <a:r>
              <a:rPr sz="1350" spc="-10" dirty="0">
                <a:solidFill>
                  <a:srgbClr val="3E4444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E4444"/>
                </a:solidFill>
                <a:latin typeface="Microsoft Sans Serif"/>
                <a:cs typeface="Microsoft Sans Serif"/>
              </a:rPr>
              <a:t>cố</a:t>
            </a:r>
            <a:r>
              <a:rPr sz="1350" spc="-10" dirty="0">
                <a:solidFill>
                  <a:srgbClr val="3E4444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E4444"/>
                </a:solidFill>
                <a:latin typeface="Microsoft Sans Serif"/>
                <a:cs typeface="Microsoft Sans Serif"/>
              </a:rPr>
              <a:t>viêm</a:t>
            </a:r>
            <a:r>
              <a:rPr sz="1350" spc="10" dirty="0">
                <a:solidFill>
                  <a:srgbClr val="3E4444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E4444"/>
                </a:solidFill>
                <a:latin typeface="Microsoft Sans Serif"/>
                <a:cs typeface="Microsoft Sans Serif"/>
              </a:rPr>
              <a:t>phổi</a:t>
            </a:r>
            <a:r>
              <a:rPr sz="1350" spc="-15" dirty="0">
                <a:solidFill>
                  <a:srgbClr val="3E4444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E4444"/>
                </a:solidFill>
                <a:latin typeface="Microsoft Sans Serif"/>
                <a:cs typeface="Microsoft Sans Serif"/>
              </a:rPr>
              <a:t>lặp</a:t>
            </a:r>
            <a:r>
              <a:rPr sz="1350" spc="-10" dirty="0">
                <a:solidFill>
                  <a:srgbClr val="3E4444"/>
                </a:solidFill>
                <a:latin typeface="Microsoft Sans Serif"/>
                <a:cs typeface="Microsoft Sans Serif"/>
              </a:rPr>
              <a:t> lại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33945" y="3080130"/>
            <a:ext cx="1198880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3E4444"/>
                </a:solidFill>
                <a:latin typeface="Microsoft Sans Serif"/>
                <a:cs typeface="Microsoft Sans Serif"/>
              </a:rPr>
              <a:t>Eosinophil</a:t>
            </a:r>
            <a:r>
              <a:rPr sz="1350" spc="-80" dirty="0">
                <a:solidFill>
                  <a:srgbClr val="3E4444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E4444"/>
                </a:solidFill>
                <a:latin typeface="Microsoft Sans Serif"/>
                <a:cs typeface="Microsoft Sans Serif"/>
              </a:rPr>
              <a:t>máu</a:t>
            </a:r>
            <a:endParaRPr sz="135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350" dirty="0">
                <a:solidFill>
                  <a:srgbClr val="3E4444"/>
                </a:solidFill>
                <a:latin typeface="Microsoft Sans Serif"/>
                <a:cs typeface="Microsoft Sans Serif"/>
              </a:rPr>
              <a:t>&lt;100</a:t>
            </a:r>
            <a:r>
              <a:rPr sz="1350" spc="-40" dirty="0">
                <a:solidFill>
                  <a:srgbClr val="3E4444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E4444"/>
                </a:solidFill>
                <a:latin typeface="Microsoft Sans Serif"/>
                <a:cs typeface="Microsoft Sans Serif"/>
              </a:rPr>
              <a:t>TB/µL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12966" y="3825062"/>
            <a:ext cx="1638935" cy="4387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3E4444"/>
                </a:solidFill>
                <a:latin typeface="Microsoft Sans Serif"/>
                <a:cs typeface="Microsoft Sans Serif"/>
              </a:rPr>
              <a:t>Tiền</a:t>
            </a:r>
            <a:r>
              <a:rPr sz="1350" spc="-25" dirty="0">
                <a:solidFill>
                  <a:srgbClr val="3E4444"/>
                </a:solidFill>
                <a:latin typeface="Microsoft Sans Serif"/>
                <a:cs typeface="Microsoft Sans Serif"/>
              </a:rPr>
              <a:t> </a:t>
            </a:r>
            <a:r>
              <a:rPr sz="1350" spc="80" dirty="0">
                <a:solidFill>
                  <a:srgbClr val="3E4444"/>
                </a:solidFill>
                <a:latin typeface="Microsoft Sans Serif"/>
                <a:cs typeface="Microsoft Sans Serif"/>
              </a:rPr>
              <a:t>sử</a:t>
            </a:r>
            <a:r>
              <a:rPr sz="1350" spc="-30" dirty="0">
                <a:solidFill>
                  <a:srgbClr val="3E4444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E4444"/>
                </a:solidFill>
                <a:latin typeface="Microsoft Sans Serif"/>
                <a:cs typeface="Microsoft Sans Serif"/>
              </a:rPr>
              <a:t>nhiễm</a:t>
            </a:r>
            <a:r>
              <a:rPr sz="1350" spc="-20" dirty="0">
                <a:solidFill>
                  <a:srgbClr val="3E4444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E4444"/>
                </a:solidFill>
                <a:latin typeface="Microsoft Sans Serif"/>
                <a:cs typeface="Microsoft Sans Serif"/>
              </a:rPr>
              <a:t>khuẩn</a:t>
            </a:r>
            <a:endParaRPr sz="135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350" dirty="0">
                <a:solidFill>
                  <a:srgbClr val="3E4444"/>
                </a:solidFill>
                <a:latin typeface="Microsoft Sans Serif"/>
                <a:cs typeface="Microsoft Sans Serif"/>
              </a:rPr>
              <a:t>mycobacterial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6556" y="4192015"/>
            <a:ext cx="7427595" cy="1005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79145" marR="5556885" indent="-76708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FFFFFF"/>
                </a:solidFill>
                <a:latin typeface="Microsoft Sans Serif"/>
                <a:cs typeface="Microsoft Sans Serif"/>
              </a:rPr>
              <a:t>Tiền</a:t>
            </a:r>
            <a:r>
              <a:rPr sz="13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sử,</a:t>
            </a:r>
            <a:r>
              <a:rPr sz="13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FFFFFF"/>
                </a:solidFill>
                <a:latin typeface="Microsoft Sans Serif"/>
                <a:cs typeface="Microsoft Sans Serif"/>
              </a:rPr>
              <a:t>hoặc</a:t>
            </a:r>
            <a:r>
              <a:rPr sz="13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FFFFFF"/>
                </a:solidFill>
                <a:latin typeface="Microsoft Sans Serif"/>
                <a:cs typeface="Microsoft Sans Serif"/>
              </a:rPr>
              <a:t>đồng</a:t>
            </a:r>
            <a:r>
              <a:rPr sz="13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FFFFFF"/>
                </a:solidFill>
                <a:latin typeface="Microsoft Sans Serif"/>
                <a:cs typeface="Microsoft Sans Serif"/>
              </a:rPr>
              <a:t>mắc </a:t>
            </a:r>
            <a:r>
              <a:rPr sz="1350" spc="-3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FFFFFF"/>
                </a:solidFill>
                <a:latin typeface="Microsoft Sans Serif"/>
                <a:cs typeface="Microsoft Sans Serif"/>
              </a:rPr>
              <a:t>Hen</a:t>
            </a:r>
            <a:endParaRPr sz="13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2534285" marR="5080" indent="-2432685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Các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yếu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tố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để cân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nhắc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khởi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đầu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điều trị </a:t>
            </a:r>
            <a:r>
              <a:rPr sz="1200" b="1" spc="-10" dirty="0">
                <a:latin typeface="Arial"/>
                <a:cs typeface="Arial"/>
              </a:rPr>
              <a:t>với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ICS trong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liệu pháp kết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hợp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với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 hoặc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thuốc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giãn phế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(ICS/LABA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hoặc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ICS/LABA/LAMA)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52373" y="1580133"/>
            <a:ext cx="2416175" cy="454659"/>
            <a:chOff x="452373" y="1580133"/>
            <a:chExt cx="2416175" cy="454659"/>
          </a:xfrm>
        </p:grpSpPr>
        <p:sp>
          <p:nvSpPr>
            <p:cNvPr id="21" name="object 21"/>
            <p:cNvSpPr/>
            <p:nvPr/>
          </p:nvSpPr>
          <p:spPr>
            <a:xfrm>
              <a:off x="458723" y="1586483"/>
              <a:ext cx="2403475" cy="441959"/>
            </a:xfrm>
            <a:custGeom>
              <a:avLst/>
              <a:gdLst/>
              <a:ahLst/>
              <a:cxnLst/>
              <a:rect l="l" t="t" r="r" b="b"/>
              <a:pathLst>
                <a:path w="2403475" h="441960">
                  <a:moveTo>
                    <a:pt x="2182368" y="0"/>
                  </a:moveTo>
                  <a:lnTo>
                    <a:pt x="220980" y="0"/>
                  </a:lnTo>
                  <a:lnTo>
                    <a:pt x="176443" y="4489"/>
                  </a:lnTo>
                  <a:lnTo>
                    <a:pt x="134963" y="17365"/>
                  </a:lnTo>
                  <a:lnTo>
                    <a:pt x="97426" y="37739"/>
                  </a:lnTo>
                  <a:lnTo>
                    <a:pt x="64722" y="64722"/>
                  </a:lnTo>
                  <a:lnTo>
                    <a:pt x="37739" y="97426"/>
                  </a:lnTo>
                  <a:lnTo>
                    <a:pt x="17365" y="134963"/>
                  </a:lnTo>
                  <a:lnTo>
                    <a:pt x="4489" y="176443"/>
                  </a:lnTo>
                  <a:lnTo>
                    <a:pt x="0" y="220979"/>
                  </a:lnTo>
                  <a:lnTo>
                    <a:pt x="4489" y="265516"/>
                  </a:lnTo>
                  <a:lnTo>
                    <a:pt x="17365" y="306996"/>
                  </a:lnTo>
                  <a:lnTo>
                    <a:pt x="37739" y="344533"/>
                  </a:lnTo>
                  <a:lnTo>
                    <a:pt x="64722" y="377237"/>
                  </a:lnTo>
                  <a:lnTo>
                    <a:pt x="97426" y="404220"/>
                  </a:lnTo>
                  <a:lnTo>
                    <a:pt x="134963" y="424594"/>
                  </a:lnTo>
                  <a:lnTo>
                    <a:pt x="176443" y="437470"/>
                  </a:lnTo>
                  <a:lnTo>
                    <a:pt x="220980" y="441960"/>
                  </a:lnTo>
                  <a:lnTo>
                    <a:pt x="2182368" y="441960"/>
                  </a:lnTo>
                  <a:lnTo>
                    <a:pt x="2226904" y="437470"/>
                  </a:lnTo>
                  <a:lnTo>
                    <a:pt x="2268384" y="424594"/>
                  </a:lnTo>
                  <a:lnTo>
                    <a:pt x="2305921" y="404220"/>
                  </a:lnTo>
                  <a:lnTo>
                    <a:pt x="2338625" y="377237"/>
                  </a:lnTo>
                  <a:lnTo>
                    <a:pt x="2365608" y="344533"/>
                  </a:lnTo>
                  <a:lnTo>
                    <a:pt x="2385982" y="306996"/>
                  </a:lnTo>
                  <a:lnTo>
                    <a:pt x="2398858" y="265516"/>
                  </a:lnTo>
                  <a:lnTo>
                    <a:pt x="2403348" y="220979"/>
                  </a:lnTo>
                  <a:lnTo>
                    <a:pt x="2398858" y="176443"/>
                  </a:lnTo>
                  <a:lnTo>
                    <a:pt x="2385982" y="134963"/>
                  </a:lnTo>
                  <a:lnTo>
                    <a:pt x="2365608" y="97426"/>
                  </a:lnTo>
                  <a:lnTo>
                    <a:pt x="2338625" y="64722"/>
                  </a:lnTo>
                  <a:lnTo>
                    <a:pt x="2305921" y="37739"/>
                  </a:lnTo>
                  <a:lnTo>
                    <a:pt x="2268384" y="17365"/>
                  </a:lnTo>
                  <a:lnTo>
                    <a:pt x="2226904" y="4489"/>
                  </a:lnTo>
                  <a:lnTo>
                    <a:pt x="2182368" y="0"/>
                  </a:lnTo>
                  <a:close/>
                </a:path>
              </a:pathLst>
            </a:custGeom>
            <a:solidFill>
              <a:srgbClr val="99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8723" y="1586483"/>
              <a:ext cx="2403475" cy="441959"/>
            </a:xfrm>
            <a:custGeom>
              <a:avLst/>
              <a:gdLst/>
              <a:ahLst/>
              <a:cxnLst/>
              <a:rect l="l" t="t" r="r" b="b"/>
              <a:pathLst>
                <a:path w="2403475" h="441960">
                  <a:moveTo>
                    <a:pt x="0" y="220979"/>
                  </a:moveTo>
                  <a:lnTo>
                    <a:pt x="4489" y="176443"/>
                  </a:lnTo>
                  <a:lnTo>
                    <a:pt x="17365" y="134963"/>
                  </a:lnTo>
                  <a:lnTo>
                    <a:pt x="37739" y="97426"/>
                  </a:lnTo>
                  <a:lnTo>
                    <a:pt x="64722" y="64722"/>
                  </a:lnTo>
                  <a:lnTo>
                    <a:pt x="97426" y="37739"/>
                  </a:lnTo>
                  <a:lnTo>
                    <a:pt x="134963" y="17365"/>
                  </a:lnTo>
                  <a:lnTo>
                    <a:pt x="176443" y="4489"/>
                  </a:lnTo>
                  <a:lnTo>
                    <a:pt x="220980" y="0"/>
                  </a:lnTo>
                  <a:lnTo>
                    <a:pt x="2182368" y="0"/>
                  </a:lnTo>
                  <a:lnTo>
                    <a:pt x="2226904" y="4489"/>
                  </a:lnTo>
                  <a:lnTo>
                    <a:pt x="2268384" y="17365"/>
                  </a:lnTo>
                  <a:lnTo>
                    <a:pt x="2305921" y="37739"/>
                  </a:lnTo>
                  <a:lnTo>
                    <a:pt x="2338625" y="64722"/>
                  </a:lnTo>
                  <a:lnTo>
                    <a:pt x="2365608" y="97426"/>
                  </a:lnTo>
                  <a:lnTo>
                    <a:pt x="2385982" y="134963"/>
                  </a:lnTo>
                  <a:lnTo>
                    <a:pt x="2398858" y="176443"/>
                  </a:lnTo>
                  <a:lnTo>
                    <a:pt x="2403348" y="220979"/>
                  </a:lnTo>
                  <a:lnTo>
                    <a:pt x="2398858" y="265516"/>
                  </a:lnTo>
                  <a:lnTo>
                    <a:pt x="2385982" y="306996"/>
                  </a:lnTo>
                  <a:lnTo>
                    <a:pt x="2365608" y="344533"/>
                  </a:lnTo>
                  <a:lnTo>
                    <a:pt x="2338625" y="377237"/>
                  </a:lnTo>
                  <a:lnTo>
                    <a:pt x="2305921" y="404220"/>
                  </a:lnTo>
                  <a:lnTo>
                    <a:pt x="2268384" y="424594"/>
                  </a:lnTo>
                  <a:lnTo>
                    <a:pt x="2226904" y="437470"/>
                  </a:lnTo>
                  <a:lnTo>
                    <a:pt x="2182368" y="441960"/>
                  </a:lnTo>
                  <a:lnTo>
                    <a:pt x="220980" y="441960"/>
                  </a:lnTo>
                  <a:lnTo>
                    <a:pt x="176443" y="437470"/>
                  </a:lnTo>
                  <a:lnTo>
                    <a:pt x="134963" y="424594"/>
                  </a:lnTo>
                  <a:lnTo>
                    <a:pt x="97426" y="404220"/>
                  </a:lnTo>
                  <a:lnTo>
                    <a:pt x="64722" y="377237"/>
                  </a:lnTo>
                  <a:lnTo>
                    <a:pt x="37739" y="344533"/>
                  </a:lnTo>
                  <a:lnTo>
                    <a:pt x="17365" y="306996"/>
                  </a:lnTo>
                  <a:lnTo>
                    <a:pt x="4489" y="265516"/>
                  </a:lnTo>
                  <a:lnTo>
                    <a:pt x="0" y="220979"/>
                  </a:lnTo>
                  <a:close/>
                </a:path>
              </a:pathLst>
            </a:custGeom>
            <a:ln w="12192">
              <a:solidFill>
                <a:srgbClr val="5C0A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190955" y="1650949"/>
            <a:ext cx="9398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ỦNG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HỘ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575050" y="1586230"/>
            <a:ext cx="2366010" cy="474980"/>
            <a:chOff x="3575050" y="1586230"/>
            <a:chExt cx="2366010" cy="474980"/>
          </a:xfrm>
        </p:grpSpPr>
        <p:sp>
          <p:nvSpPr>
            <p:cNvPr id="25" name="object 25"/>
            <p:cNvSpPr/>
            <p:nvPr/>
          </p:nvSpPr>
          <p:spPr>
            <a:xfrm>
              <a:off x="3581400" y="1592580"/>
              <a:ext cx="2353310" cy="462280"/>
            </a:xfrm>
            <a:custGeom>
              <a:avLst/>
              <a:gdLst/>
              <a:ahLst/>
              <a:cxnLst/>
              <a:rect l="l" t="t" r="r" b="b"/>
              <a:pathLst>
                <a:path w="2353310" h="462280">
                  <a:moveTo>
                    <a:pt x="2122170" y="0"/>
                  </a:moveTo>
                  <a:lnTo>
                    <a:pt x="230886" y="0"/>
                  </a:lnTo>
                  <a:lnTo>
                    <a:pt x="184356" y="4691"/>
                  </a:lnTo>
                  <a:lnTo>
                    <a:pt x="141017" y="18145"/>
                  </a:lnTo>
                  <a:lnTo>
                    <a:pt x="101798" y="39433"/>
                  </a:lnTo>
                  <a:lnTo>
                    <a:pt x="67627" y="67627"/>
                  </a:lnTo>
                  <a:lnTo>
                    <a:pt x="39433" y="101798"/>
                  </a:lnTo>
                  <a:lnTo>
                    <a:pt x="18145" y="141017"/>
                  </a:lnTo>
                  <a:lnTo>
                    <a:pt x="4691" y="184356"/>
                  </a:lnTo>
                  <a:lnTo>
                    <a:pt x="0" y="230886"/>
                  </a:lnTo>
                  <a:lnTo>
                    <a:pt x="4691" y="277415"/>
                  </a:lnTo>
                  <a:lnTo>
                    <a:pt x="18145" y="320754"/>
                  </a:lnTo>
                  <a:lnTo>
                    <a:pt x="39433" y="359973"/>
                  </a:lnTo>
                  <a:lnTo>
                    <a:pt x="67627" y="394144"/>
                  </a:lnTo>
                  <a:lnTo>
                    <a:pt x="101798" y="422338"/>
                  </a:lnTo>
                  <a:lnTo>
                    <a:pt x="141017" y="443626"/>
                  </a:lnTo>
                  <a:lnTo>
                    <a:pt x="184356" y="457080"/>
                  </a:lnTo>
                  <a:lnTo>
                    <a:pt x="230886" y="461772"/>
                  </a:lnTo>
                  <a:lnTo>
                    <a:pt x="2122170" y="461772"/>
                  </a:lnTo>
                  <a:lnTo>
                    <a:pt x="2168699" y="457080"/>
                  </a:lnTo>
                  <a:lnTo>
                    <a:pt x="2212038" y="443626"/>
                  </a:lnTo>
                  <a:lnTo>
                    <a:pt x="2251257" y="422338"/>
                  </a:lnTo>
                  <a:lnTo>
                    <a:pt x="2285428" y="394144"/>
                  </a:lnTo>
                  <a:lnTo>
                    <a:pt x="2313622" y="359973"/>
                  </a:lnTo>
                  <a:lnTo>
                    <a:pt x="2334910" y="320754"/>
                  </a:lnTo>
                  <a:lnTo>
                    <a:pt x="2348364" y="277415"/>
                  </a:lnTo>
                  <a:lnTo>
                    <a:pt x="2353055" y="230886"/>
                  </a:lnTo>
                  <a:lnTo>
                    <a:pt x="2348364" y="184356"/>
                  </a:lnTo>
                  <a:lnTo>
                    <a:pt x="2334910" y="141017"/>
                  </a:lnTo>
                  <a:lnTo>
                    <a:pt x="2313622" y="101798"/>
                  </a:lnTo>
                  <a:lnTo>
                    <a:pt x="2285428" y="67627"/>
                  </a:lnTo>
                  <a:lnTo>
                    <a:pt x="2251257" y="39433"/>
                  </a:lnTo>
                  <a:lnTo>
                    <a:pt x="2212038" y="18145"/>
                  </a:lnTo>
                  <a:lnTo>
                    <a:pt x="2168699" y="4691"/>
                  </a:lnTo>
                  <a:lnTo>
                    <a:pt x="2122170" y="0"/>
                  </a:lnTo>
                  <a:close/>
                </a:path>
              </a:pathLst>
            </a:custGeom>
            <a:solidFill>
              <a:srgbClr val="FAB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81400" y="1592580"/>
              <a:ext cx="2353310" cy="462280"/>
            </a:xfrm>
            <a:custGeom>
              <a:avLst/>
              <a:gdLst/>
              <a:ahLst/>
              <a:cxnLst/>
              <a:rect l="l" t="t" r="r" b="b"/>
              <a:pathLst>
                <a:path w="2353310" h="462280">
                  <a:moveTo>
                    <a:pt x="0" y="230886"/>
                  </a:moveTo>
                  <a:lnTo>
                    <a:pt x="4691" y="184356"/>
                  </a:lnTo>
                  <a:lnTo>
                    <a:pt x="18145" y="141017"/>
                  </a:lnTo>
                  <a:lnTo>
                    <a:pt x="39433" y="101798"/>
                  </a:lnTo>
                  <a:lnTo>
                    <a:pt x="67627" y="67627"/>
                  </a:lnTo>
                  <a:lnTo>
                    <a:pt x="101798" y="39433"/>
                  </a:lnTo>
                  <a:lnTo>
                    <a:pt x="141017" y="18145"/>
                  </a:lnTo>
                  <a:lnTo>
                    <a:pt x="184356" y="4691"/>
                  </a:lnTo>
                  <a:lnTo>
                    <a:pt x="230886" y="0"/>
                  </a:lnTo>
                  <a:lnTo>
                    <a:pt x="2122170" y="0"/>
                  </a:lnTo>
                  <a:lnTo>
                    <a:pt x="2168699" y="4691"/>
                  </a:lnTo>
                  <a:lnTo>
                    <a:pt x="2212038" y="18145"/>
                  </a:lnTo>
                  <a:lnTo>
                    <a:pt x="2251257" y="39433"/>
                  </a:lnTo>
                  <a:lnTo>
                    <a:pt x="2285428" y="67627"/>
                  </a:lnTo>
                  <a:lnTo>
                    <a:pt x="2313622" y="101798"/>
                  </a:lnTo>
                  <a:lnTo>
                    <a:pt x="2334910" y="141017"/>
                  </a:lnTo>
                  <a:lnTo>
                    <a:pt x="2348364" y="184356"/>
                  </a:lnTo>
                  <a:lnTo>
                    <a:pt x="2353055" y="230886"/>
                  </a:lnTo>
                  <a:lnTo>
                    <a:pt x="2348364" y="277415"/>
                  </a:lnTo>
                  <a:lnTo>
                    <a:pt x="2334910" y="320754"/>
                  </a:lnTo>
                  <a:lnTo>
                    <a:pt x="2313622" y="359973"/>
                  </a:lnTo>
                  <a:lnTo>
                    <a:pt x="2285428" y="394144"/>
                  </a:lnTo>
                  <a:lnTo>
                    <a:pt x="2251257" y="422338"/>
                  </a:lnTo>
                  <a:lnTo>
                    <a:pt x="2212038" y="443626"/>
                  </a:lnTo>
                  <a:lnTo>
                    <a:pt x="2168699" y="457080"/>
                  </a:lnTo>
                  <a:lnTo>
                    <a:pt x="2122170" y="461772"/>
                  </a:lnTo>
                  <a:lnTo>
                    <a:pt x="230886" y="461772"/>
                  </a:lnTo>
                  <a:lnTo>
                    <a:pt x="184356" y="457080"/>
                  </a:lnTo>
                  <a:lnTo>
                    <a:pt x="141017" y="443626"/>
                  </a:lnTo>
                  <a:lnTo>
                    <a:pt x="101798" y="422338"/>
                  </a:lnTo>
                  <a:lnTo>
                    <a:pt x="67627" y="394144"/>
                  </a:lnTo>
                  <a:lnTo>
                    <a:pt x="39433" y="359973"/>
                  </a:lnTo>
                  <a:lnTo>
                    <a:pt x="18145" y="320754"/>
                  </a:lnTo>
                  <a:lnTo>
                    <a:pt x="4691" y="277415"/>
                  </a:lnTo>
                  <a:lnTo>
                    <a:pt x="0" y="230886"/>
                  </a:lnTo>
                  <a:close/>
                </a:path>
              </a:pathLst>
            </a:custGeom>
            <a:ln w="12192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140200" y="1667636"/>
            <a:ext cx="1239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CÂN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NHẮC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406641" y="1580133"/>
            <a:ext cx="2259330" cy="467359"/>
            <a:chOff x="6406641" y="1580133"/>
            <a:chExt cx="2259330" cy="467359"/>
          </a:xfrm>
        </p:grpSpPr>
        <p:sp>
          <p:nvSpPr>
            <p:cNvPr id="29" name="object 29"/>
            <p:cNvSpPr/>
            <p:nvPr/>
          </p:nvSpPr>
          <p:spPr>
            <a:xfrm>
              <a:off x="6412991" y="1586483"/>
              <a:ext cx="2246630" cy="454659"/>
            </a:xfrm>
            <a:custGeom>
              <a:avLst/>
              <a:gdLst/>
              <a:ahLst/>
              <a:cxnLst/>
              <a:rect l="l" t="t" r="r" b="b"/>
              <a:pathLst>
                <a:path w="2246629" h="454660">
                  <a:moveTo>
                    <a:pt x="2019300" y="0"/>
                  </a:moveTo>
                  <a:lnTo>
                    <a:pt x="227076" y="0"/>
                  </a:lnTo>
                  <a:lnTo>
                    <a:pt x="181329" y="4615"/>
                  </a:lnTo>
                  <a:lnTo>
                    <a:pt x="138713" y="17853"/>
                  </a:lnTo>
                  <a:lnTo>
                    <a:pt x="100142" y="38797"/>
                  </a:lnTo>
                  <a:lnTo>
                    <a:pt x="66532" y="66532"/>
                  </a:lnTo>
                  <a:lnTo>
                    <a:pt x="38797" y="100142"/>
                  </a:lnTo>
                  <a:lnTo>
                    <a:pt x="17853" y="138713"/>
                  </a:lnTo>
                  <a:lnTo>
                    <a:pt x="4615" y="181329"/>
                  </a:lnTo>
                  <a:lnTo>
                    <a:pt x="0" y="227075"/>
                  </a:lnTo>
                  <a:lnTo>
                    <a:pt x="4615" y="272822"/>
                  </a:lnTo>
                  <a:lnTo>
                    <a:pt x="17853" y="315438"/>
                  </a:lnTo>
                  <a:lnTo>
                    <a:pt x="38797" y="354009"/>
                  </a:lnTo>
                  <a:lnTo>
                    <a:pt x="66532" y="387619"/>
                  </a:lnTo>
                  <a:lnTo>
                    <a:pt x="100142" y="415354"/>
                  </a:lnTo>
                  <a:lnTo>
                    <a:pt x="138713" y="436298"/>
                  </a:lnTo>
                  <a:lnTo>
                    <a:pt x="181329" y="449536"/>
                  </a:lnTo>
                  <a:lnTo>
                    <a:pt x="227076" y="454151"/>
                  </a:lnTo>
                  <a:lnTo>
                    <a:pt x="2019300" y="454151"/>
                  </a:lnTo>
                  <a:lnTo>
                    <a:pt x="2065046" y="449536"/>
                  </a:lnTo>
                  <a:lnTo>
                    <a:pt x="2107662" y="436298"/>
                  </a:lnTo>
                  <a:lnTo>
                    <a:pt x="2146233" y="415354"/>
                  </a:lnTo>
                  <a:lnTo>
                    <a:pt x="2179843" y="387619"/>
                  </a:lnTo>
                  <a:lnTo>
                    <a:pt x="2207578" y="354009"/>
                  </a:lnTo>
                  <a:lnTo>
                    <a:pt x="2228522" y="315438"/>
                  </a:lnTo>
                  <a:lnTo>
                    <a:pt x="2241760" y="272822"/>
                  </a:lnTo>
                  <a:lnTo>
                    <a:pt x="2246376" y="227075"/>
                  </a:lnTo>
                  <a:lnTo>
                    <a:pt x="2241760" y="181329"/>
                  </a:lnTo>
                  <a:lnTo>
                    <a:pt x="2228522" y="138713"/>
                  </a:lnTo>
                  <a:lnTo>
                    <a:pt x="2207578" y="100142"/>
                  </a:lnTo>
                  <a:lnTo>
                    <a:pt x="2179843" y="66532"/>
                  </a:lnTo>
                  <a:lnTo>
                    <a:pt x="2146233" y="38797"/>
                  </a:lnTo>
                  <a:lnTo>
                    <a:pt x="2107662" y="17853"/>
                  </a:lnTo>
                  <a:lnTo>
                    <a:pt x="2065046" y="4615"/>
                  </a:lnTo>
                  <a:lnTo>
                    <a:pt x="201930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12991" y="1586483"/>
              <a:ext cx="2246630" cy="454659"/>
            </a:xfrm>
            <a:custGeom>
              <a:avLst/>
              <a:gdLst/>
              <a:ahLst/>
              <a:cxnLst/>
              <a:rect l="l" t="t" r="r" b="b"/>
              <a:pathLst>
                <a:path w="2246629" h="454660">
                  <a:moveTo>
                    <a:pt x="0" y="227075"/>
                  </a:moveTo>
                  <a:lnTo>
                    <a:pt x="4615" y="181329"/>
                  </a:lnTo>
                  <a:lnTo>
                    <a:pt x="17853" y="138713"/>
                  </a:lnTo>
                  <a:lnTo>
                    <a:pt x="38797" y="100142"/>
                  </a:lnTo>
                  <a:lnTo>
                    <a:pt x="66532" y="66532"/>
                  </a:lnTo>
                  <a:lnTo>
                    <a:pt x="100142" y="38797"/>
                  </a:lnTo>
                  <a:lnTo>
                    <a:pt x="138713" y="17853"/>
                  </a:lnTo>
                  <a:lnTo>
                    <a:pt x="181329" y="4615"/>
                  </a:lnTo>
                  <a:lnTo>
                    <a:pt x="227076" y="0"/>
                  </a:lnTo>
                  <a:lnTo>
                    <a:pt x="2019300" y="0"/>
                  </a:lnTo>
                  <a:lnTo>
                    <a:pt x="2065046" y="4615"/>
                  </a:lnTo>
                  <a:lnTo>
                    <a:pt x="2107662" y="17853"/>
                  </a:lnTo>
                  <a:lnTo>
                    <a:pt x="2146233" y="38797"/>
                  </a:lnTo>
                  <a:lnTo>
                    <a:pt x="2179843" y="66532"/>
                  </a:lnTo>
                  <a:lnTo>
                    <a:pt x="2207578" y="100142"/>
                  </a:lnTo>
                  <a:lnTo>
                    <a:pt x="2228522" y="138713"/>
                  </a:lnTo>
                  <a:lnTo>
                    <a:pt x="2241760" y="181329"/>
                  </a:lnTo>
                  <a:lnTo>
                    <a:pt x="2246376" y="227075"/>
                  </a:lnTo>
                  <a:lnTo>
                    <a:pt x="2241760" y="272822"/>
                  </a:lnTo>
                  <a:lnTo>
                    <a:pt x="2228522" y="315438"/>
                  </a:lnTo>
                  <a:lnTo>
                    <a:pt x="2207578" y="354009"/>
                  </a:lnTo>
                  <a:lnTo>
                    <a:pt x="2179843" y="387619"/>
                  </a:lnTo>
                  <a:lnTo>
                    <a:pt x="2146233" y="415354"/>
                  </a:lnTo>
                  <a:lnTo>
                    <a:pt x="2107662" y="436298"/>
                  </a:lnTo>
                  <a:lnTo>
                    <a:pt x="2065046" y="449536"/>
                  </a:lnTo>
                  <a:lnTo>
                    <a:pt x="2019300" y="454151"/>
                  </a:lnTo>
                  <a:lnTo>
                    <a:pt x="227076" y="454151"/>
                  </a:lnTo>
                  <a:lnTo>
                    <a:pt x="181329" y="449536"/>
                  </a:lnTo>
                  <a:lnTo>
                    <a:pt x="138713" y="436298"/>
                  </a:lnTo>
                  <a:lnTo>
                    <a:pt x="100142" y="415354"/>
                  </a:lnTo>
                  <a:lnTo>
                    <a:pt x="66532" y="387619"/>
                  </a:lnTo>
                  <a:lnTo>
                    <a:pt x="38797" y="354009"/>
                  </a:lnTo>
                  <a:lnTo>
                    <a:pt x="17853" y="315438"/>
                  </a:lnTo>
                  <a:lnTo>
                    <a:pt x="4615" y="272822"/>
                  </a:lnTo>
                  <a:lnTo>
                    <a:pt x="0" y="227075"/>
                  </a:lnTo>
                  <a:close/>
                </a:path>
              </a:pathLst>
            </a:custGeom>
            <a:ln w="1219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610857" y="1657603"/>
            <a:ext cx="185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E4444"/>
                </a:solidFill>
                <a:latin typeface="Arial"/>
                <a:cs typeface="Arial"/>
              </a:rPr>
              <a:t>KHÔNG</a:t>
            </a:r>
            <a:r>
              <a:rPr sz="1800" b="1" spc="-35" dirty="0">
                <a:solidFill>
                  <a:srgbClr val="3E444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E4444"/>
                </a:solidFill>
                <a:latin typeface="Arial"/>
                <a:cs typeface="Arial"/>
              </a:rPr>
              <a:t>ỦNG</a:t>
            </a:r>
            <a:r>
              <a:rPr sz="1800" b="1" spc="-35" dirty="0">
                <a:solidFill>
                  <a:srgbClr val="3E444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E4444"/>
                </a:solidFill>
                <a:latin typeface="Arial"/>
                <a:cs typeface="Arial"/>
              </a:rPr>
              <a:t>HỘ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993647" y="2000250"/>
            <a:ext cx="1371600" cy="2091689"/>
            <a:chOff x="993647" y="2000250"/>
            <a:chExt cx="1371600" cy="2091689"/>
          </a:xfrm>
        </p:grpSpPr>
        <p:sp>
          <p:nvSpPr>
            <p:cNvPr id="33" name="object 33"/>
            <p:cNvSpPr/>
            <p:nvPr/>
          </p:nvSpPr>
          <p:spPr>
            <a:xfrm>
              <a:off x="1675637" y="2000250"/>
              <a:ext cx="58419" cy="309880"/>
            </a:xfrm>
            <a:custGeom>
              <a:avLst/>
              <a:gdLst/>
              <a:ahLst/>
              <a:cxnLst/>
              <a:rect l="l" t="t" r="r" b="b"/>
              <a:pathLst>
                <a:path w="58419" h="309880">
                  <a:moveTo>
                    <a:pt x="14478" y="256273"/>
                  </a:moveTo>
                  <a:lnTo>
                    <a:pt x="8477" y="260318"/>
                  </a:lnTo>
                  <a:lnTo>
                    <a:pt x="2274" y="269521"/>
                  </a:lnTo>
                  <a:lnTo>
                    <a:pt x="0" y="280797"/>
                  </a:lnTo>
                  <a:lnTo>
                    <a:pt x="2274" y="292072"/>
                  </a:lnTo>
                  <a:lnTo>
                    <a:pt x="8477" y="301275"/>
                  </a:lnTo>
                  <a:lnTo>
                    <a:pt x="17680" y="307478"/>
                  </a:lnTo>
                  <a:lnTo>
                    <a:pt x="28956" y="309752"/>
                  </a:lnTo>
                  <a:lnTo>
                    <a:pt x="40231" y="307478"/>
                  </a:lnTo>
                  <a:lnTo>
                    <a:pt x="49434" y="301275"/>
                  </a:lnTo>
                  <a:lnTo>
                    <a:pt x="55637" y="292072"/>
                  </a:lnTo>
                  <a:lnTo>
                    <a:pt x="57912" y="280797"/>
                  </a:lnTo>
                  <a:lnTo>
                    <a:pt x="14478" y="280797"/>
                  </a:lnTo>
                  <a:lnTo>
                    <a:pt x="14478" y="256273"/>
                  </a:lnTo>
                  <a:close/>
                </a:path>
                <a:path w="58419" h="309880">
                  <a:moveTo>
                    <a:pt x="28956" y="251840"/>
                  </a:moveTo>
                  <a:lnTo>
                    <a:pt x="17680" y="254115"/>
                  </a:lnTo>
                  <a:lnTo>
                    <a:pt x="14478" y="256273"/>
                  </a:lnTo>
                  <a:lnTo>
                    <a:pt x="14478" y="280797"/>
                  </a:lnTo>
                  <a:lnTo>
                    <a:pt x="43434" y="280797"/>
                  </a:lnTo>
                  <a:lnTo>
                    <a:pt x="43434" y="256273"/>
                  </a:lnTo>
                  <a:lnTo>
                    <a:pt x="40231" y="254115"/>
                  </a:lnTo>
                  <a:lnTo>
                    <a:pt x="28956" y="251840"/>
                  </a:lnTo>
                  <a:close/>
                </a:path>
                <a:path w="58419" h="309880">
                  <a:moveTo>
                    <a:pt x="43434" y="256273"/>
                  </a:moveTo>
                  <a:lnTo>
                    <a:pt x="43434" y="280797"/>
                  </a:lnTo>
                  <a:lnTo>
                    <a:pt x="57912" y="280797"/>
                  </a:lnTo>
                  <a:lnTo>
                    <a:pt x="55637" y="269521"/>
                  </a:lnTo>
                  <a:lnTo>
                    <a:pt x="49434" y="260318"/>
                  </a:lnTo>
                  <a:lnTo>
                    <a:pt x="43434" y="256273"/>
                  </a:lnTo>
                  <a:close/>
                </a:path>
                <a:path w="58419" h="309880">
                  <a:moveTo>
                    <a:pt x="43434" y="0"/>
                  </a:moveTo>
                  <a:lnTo>
                    <a:pt x="14478" y="0"/>
                  </a:lnTo>
                  <a:lnTo>
                    <a:pt x="14478" y="256273"/>
                  </a:lnTo>
                  <a:lnTo>
                    <a:pt x="17680" y="254115"/>
                  </a:lnTo>
                  <a:lnTo>
                    <a:pt x="28956" y="251840"/>
                  </a:lnTo>
                  <a:lnTo>
                    <a:pt x="43434" y="251840"/>
                  </a:lnTo>
                  <a:lnTo>
                    <a:pt x="43434" y="0"/>
                  </a:lnTo>
                  <a:close/>
                </a:path>
                <a:path w="58419" h="309880">
                  <a:moveTo>
                    <a:pt x="43434" y="251840"/>
                  </a:moveTo>
                  <a:lnTo>
                    <a:pt x="28956" y="251840"/>
                  </a:lnTo>
                  <a:lnTo>
                    <a:pt x="40231" y="254115"/>
                  </a:lnTo>
                  <a:lnTo>
                    <a:pt x="43434" y="256273"/>
                  </a:lnTo>
                  <a:lnTo>
                    <a:pt x="43434" y="251840"/>
                  </a:lnTo>
                  <a:close/>
                </a:path>
              </a:pathLst>
            </a:custGeom>
            <a:solidFill>
              <a:srgbClr val="99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93647" y="2897124"/>
              <a:ext cx="1371600" cy="1191895"/>
            </a:xfrm>
            <a:custGeom>
              <a:avLst/>
              <a:gdLst/>
              <a:ahLst/>
              <a:cxnLst/>
              <a:rect l="l" t="t" r="r" b="b"/>
              <a:pathLst>
                <a:path w="1371600" h="1191895">
                  <a:moveTo>
                    <a:pt x="0" y="1191768"/>
                  </a:moveTo>
                  <a:lnTo>
                    <a:pt x="1303020" y="1191768"/>
                  </a:lnTo>
                </a:path>
                <a:path w="1371600" h="1191895">
                  <a:moveTo>
                    <a:pt x="68580" y="0"/>
                  </a:moveTo>
                  <a:lnTo>
                    <a:pt x="1303020" y="0"/>
                  </a:lnTo>
                </a:path>
                <a:path w="1371600" h="1191895">
                  <a:moveTo>
                    <a:pt x="68580" y="583691"/>
                  </a:moveTo>
                  <a:lnTo>
                    <a:pt x="1371600" y="583691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4136135" y="2055114"/>
            <a:ext cx="1303020" cy="991869"/>
            <a:chOff x="4136135" y="2055114"/>
            <a:chExt cx="1303020" cy="991869"/>
          </a:xfrm>
        </p:grpSpPr>
        <p:sp>
          <p:nvSpPr>
            <p:cNvPr id="36" name="object 36"/>
            <p:cNvSpPr/>
            <p:nvPr/>
          </p:nvSpPr>
          <p:spPr>
            <a:xfrm>
              <a:off x="4715001" y="2055114"/>
              <a:ext cx="50800" cy="251460"/>
            </a:xfrm>
            <a:custGeom>
              <a:avLst/>
              <a:gdLst/>
              <a:ahLst/>
              <a:cxnLst/>
              <a:rect l="l" t="t" r="r" b="b"/>
              <a:pathLst>
                <a:path w="50800" h="251460">
                  <a:moveTo>
                    <a:pt x="15494" y="202312"/>
                  </a:moveTo>
                  <a:lnTo>
                    <a:pt x="7461" y="207740"/>
                  </a:lnTo>
                  <a:lnTo>
                    <a:pt x="2004" y="215816"/>
                  </a:lnTo>
                  <a:lnTo>
                    <a:pt x="0" y="225678"/>
                  </a:lnTo>
                  <a:lnTo>
                    <a:pt x="2004" y="235541"/>
                  </a:lnTo>
                  <a:lnTo>
                    <a:pt x="7461" y="243617"/>
                  </a:lnTo>
                  <a:lnTo>
                    <a:pt x="15537" y="249074"/>
                  </a:lnTo>
                  <a:lnTo>
                    <a:pt x="25400" y="251078"/>
                  </a:lnTo>
                  <a:lnTo>
                    <a:pt x="35262" y="249074"/>
                  </a:lnTo>
                  <a:lnTo>
                    <a:pt x="43338" y="243617"/>
                  </a:lnTo>
                  <a:lnTo>
                    <a:pt x="48795" y="235541"/>
                  </a:lnTo>
                  <a:lnTo>
                    <a:pt x="50800" y="225678"/>
                  </a:lnTo>
                  <a:lnTo>
                    <a:pt x="15494" y="225678"/>
                  </a:lnTo>
                  <a:lnTo>
                    <a:pt x="15494" y="202312"/>
                  </a:lnTo>
                  <a:close/>
                </a:path>
                <a:path w="50800" h="251460">
                  <a:moveTo>
                    <a:pt x="25400" y="200278"/>
                  </a:moveTo>
                  <a:lnTo>
                    <a:pt x="15537" y="202283"/>
                  </a:lnTo>
                  <a:lnTo>
                    <a:pt x="15494" y="225678"/>
                  </a:lnTo>
                  <a:lnTo>
                    <a:pt x="35306" y="225678"/>
                  </a:lnTo>
                  <a:lnTo>
                    <a:pt x="35262" y="202283"/>
                  </a:lnTo>
                  <a:lnTo>
                    <a:pt x="25400" y="200278"/>
                  </a:lnTo>
                  <a:close/>
                </a:path>
                <a:path w="50800" h="251460">
                  <a:moveTo>
                    <a:pt x="35306" y="202312"/>
                  </a:moveTo>
                  <a:lnTo>
                    <a:pt x="35306" y="225678"/>
                  </a:lnTo>
                  <a:lnTo>
                    <a:pt x="50800" y="225678"/>
                  </a:lnTo>
                  <a:lnTo>
                    <a:pt x="48795" y="215816"/>
                  </a:lnTo>
                  <a:lnTo>
                    <a:pt x="43338" y="207740"/>
                  </a:lnTo>
                  <a:lnTo>
                    <a:pt x="35306" y="202312"/>
                  </a:lnTo>
                  <a:close/>
                </a:path>
                <a:path w="50800" h="251460">
                  <a:moveTo>
                    <a:pt x="35306" y="0"/>
                  </a:moveTo>
                  <a:lnTo>
                    <a:pt x="15494" y="0"/>
                  </a:lnTo>
                  <a:lnTo>
                    <a:pt x="15494" y="202312"/>
                  </a:lnTo>
                  <a:lnTo>
                    <a:pt x="25400" y="200278"/>
                  </a:lnTo>
                  <a:lnTo>
                    <a:pt x="35306" y="200278"/>
                  </a:lnTo>
                  <a:lnTo>
                    <a:pt x="35306" y="0"/>
                  </a:lnTo>
                  <a:close/>
                </a:path>
                <a:path w="50800" h="251460">
                  <a:moveTo>
                    <a:pt x="35306" y="200278"/>
                  </a:moveTo>
                  <a:lnTo>
                    <a:pt x="25400" y="200278"/>
                  </a:lnTo>
                  <a:lnTo>
                    <a:pt x="35262" y="202283"/>
                  </a:lnTo>
                  <a:lnTo>
                    <a:pt x="35306" y="200278"/>
                  </a:lnTo>
                  <a:close/>
                </a:path>
              </a:pathLst>
            </a:custGeom>
            <a:solidFill>
              <a:srgbClr val="3E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36135" y="3043428"/>
              <a:ext cx="1303020" cy="0"/>
            </a:xfrm>
            <a:custGeom>
              <a:avLst/>
              <a:gdLst/>
              <a:ahLst/>
              <a:cxnLst/>
              <a:rect l="l" t="t" r="r" b="b"/>
              <a:pathLst>
                <a:path w="1303020">
                  <a:moveTo>
                    <a:pt x="0" y="0"/>
                  </a:moveTo>
                  <a:lnTo>
                    <a:pt x="1303019" y="0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6987540" y="2041398"/>
            <a:ext cx="1303020" cy="1657350"/>
            <a:chOff x="6987540" y="2041398"/>
            <a:chExt cx="1303020" cy="1657350"/>
          </a:xfrm>
        </p:grpSpPr>
        <p:sp>
          <p:nvSpPr>
            <p:cNvPr id="39" name="object 39"/>
            <p:cNvSpPr/>
            <p:nvPr/>
          </p:nvSpPr>
          <p:spPr>
            <a:xfrm>
              <a:off x="7569454" y="2041398"/>
              <a:ext cx="50800" cy="257175"/>
            </a:xfrm>
            <a:custGeom>
              <a:avLst/>
              <a:gdLst/>
              <a:ahLst/>
              <a:cxnLst/>
              <a:rect l="l" t="t" r="r" b="b"/>
              <a:pathLst>
                <a:path w="50800" h="257175">
                  <a:moveTo>
                    <a:pt x="15494" y="208027"/>
                  </a:moveTo>
                  <a:lnTo>
                    <a:pt x="7461" y="213455"/>
                  </a:lnTo>
                  <a:lnTo>
                    <a:pt x="2004" y="221531"/>
                  </a:lnTo>
                  <a:lnTo>
                    <a:pt x="0" y="231393"/>
                  </a:lnTo>
                  <a:lnTo>
                    <a:pt x="2004" y="241309"/>
                  </a:lnTo>
                  <a:lnTo>
                    <a:pt x="7461" y="249380"/>
                  </a:lnTo>
                  <a:lnTo>
                    <a:pt x="15537" y="254807"/>
                  </a:lnTo>
                  <a:lnTo>
                    <a:pt x="25400" y="256793"/>
                  </a:lnTo>
                  <a:lnTo>
                    <a:pt x="35262" y="254807"/>
                  </a:lnTo>
                  <a:lnTo>
                    <a:pt x="43338" y="249380"/>
                  </a:lnTo>
                  <a:lnTo>
                    <a:pt x="48795" y="241309"/>
                  </a:lnTo>
                  <a:lnTo>
                    <a:pt x="50800" y="231393"/>
                  </a:lnTo>
                  <a:lnTo>
                    <a:pt x="15494" y="231393"/>
                  </a:lnTo>
                  <a:lnTo>
                    <a:pt x="15494" y="208027"/>
                  </a:lnTo>
                  <a:close/>
                </a:path>
                <a:path w="50800" h="257175">
                  <a:moveTo>
                    <a:pt x="25400" y="205993"/>
                  </a:moveTo>
                  <a:lnTo>
                    <a:pt x="15537" y="207998"/>
                  </a:lnTo>
                  <a:lnTo>
                    <a:pt x="15494" y="231393"/>
                  </a:lnTo>
                  <a:lnTo>
                    <a:pt x="35305" y="231393"/>
                  </a:lnTo>
                  <a:lnTo>
                    <a:pt x="35262" y="207998"/>
                  </a:lnTo>
                  <a:lnTo>
                    <a:pt x="25400" y="205993"/>
                  </a:lnTo>
                  <a:close/>
                </a:path>
                <a:path w="50800" h="257175">
                  <a:moveTo>
                    <a:pt x="35305" y="208027"/>
                  </a:moveTo>
                  <a:lnTo>
                    <a:pt x="35305" y="231393"/>
                  </a:lnTo>
                  <a:lnTo>
                    <a:pt x="50800" y="231393"/>
                  </a:lnTo>
                  <a:lnTo>
                    <a:pt x="48795" y="221531"/>
                  </a:lnTo>
                  <a:lnTo>
                    <a:pt x="43338" y="213455"/>
                  </a:lnTo>
                  <a:lnTo>
                    <a:pt x="35305" y="208027"/>
                  </a:lnTo>
                  <a:close/>
                </a:path>
                <a:path w="50800" h="257175">
                  <a:moveTo>
                    <a:pt x="35305" y="0"/>
                  </a:moveTo>
                  <a:lnTo>
                    <a:pt x="15494" y="0"/>
                  </a:lnTo>
                  <a:lnTo>
                    <a:pt x="15494" y="208027"/>
                  </a:lnTo>
                  <a:lnTo>
                    <a:pt x="25400" y="205993"/>
                  </a:lnTo>
                  <a:lnTo>
                    <a:pt x="35305" y="205993"/>
                  </a:lnTo>
                  <a:lnTo>
                    <a:pt x="35305" y="0"/>
                  </a:lnTo>
                  <a:close/>
                </a:path>
                <a:path w="50800" h="257175">
                  <a:moveTo>
                    <a:pt x="35305" y="205993"/>
                  </a:moveTo>
                  <a:lnTo>
                    <a:pt x="25400" y="205993"/>
                  </a:lnTo>
                  <a:lnTo>
                    <a:pt x="35262" y="207998"/>
                  </a:lnTo>
                  <a:lnTo>
                    <a:pt x="35305" y="205993"/>
                  </a:lnTo>
                  <a:close/>
                </a:path>
              </a:pathLst>
            </a:custGeom>
            <a:solidFill>
              <a:srgbClr val="B4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87540" y="2973324"/>
              <a:ext cx="1303020" cy="722630"/>
            </a:xfrm>
            <a:custGeom>
              <a:avLst/>
              <a:gdLst/>
              <a:ahLst/>
              <a:cxnLst/>
              <a:rect l="l" t="t" r="r" b="b"/>
              <a:pathLst>
                <a:path w="1303020" h="722629">
                  <a:moveTo>
                    <a:pt x="0" y="0"/>
                  </a:moveTo>
                  <a:lnTo>
                    <a:pt x="1303019" y="0"/>
                  </a:lnTo>
                </a:path>
                <a:path w="1303020" h="722629">
                  <a:moveTo>
                    <a:pt x="35051" y="722376"/>
                  </a:moveTo>
                  <a:lnTo>
                    <a:pt x="1269491" y="722376"/>
                  </a:lnTo>
                </a:path>
              </a:pathLst>
            </a:custGeom>
            <a:ln w="6096">
              <a:solidFill>
                <a:srgbClr val="3E4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442840" y="6557568"/>
            <a:ext cx="4487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©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2020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Global</a:t>
            </a:r>
            <a:r>
              <a:rPr sz="12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Initiative</a:t>
            </a:r>
            <a:r>
              <a:rPr sz="12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2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Chronic</a:t>
            </a:r>
            <a:r>
              <a:rPr sz="12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Obstructive</a:t>
            </a:r>
            <a:r>
              <a:rPr sz="12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Lung</a:t>
            </a:r>
            <a:r>
              <a:rPr sz="12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Disease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4805" marR="5080" indent="23431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CÁC</a:t>
            </a:r>
            <a:r>
              <a:rPr sz="2800" spc="15" dirty="0"/>
              <a:t> </a:t>
            </a:r>
            <a:r>
              <a:rPr sz="2800" spc="-5" dirty="0"/>
              <a:t>YẾU</a:t>
            </a:r>
            <a:r>
              <a:rPr sz="2800" spc="5" dirty="0"/>
              <a:t> </a:t>
            </a:r>
            <a:r>
              <a:rPr sz="2800" spc="-5" dirty="0"/>
              <a:t>TỐ </a:t>
            </a:r>
            <a:r>
              <a:rPr sz="2800" spc="-10" dirty="0"/>
              <a:t>ĐỂ</a:t>
            </a:r>
            <a:r>
              <a:rPr sz="2800" spc="5" dirty="0"/>
              <a:t> </a:t>
            </a:r>
            <a:r>
              <a:rPr sz="2800" spc="-10" dirty="0"/>
              <a:t>CÂN</a:t>
            </a:r>
            <a:r>
              <a:rPr sz="2800" spc="15" dirty="0"/>
              <a:t> </a:t>
            </a:r>
            <a:r>
              <a:rPr sz="2800" spc="-10" dirty="0"/>
              <a:t>NHẮC</a:t>
            </a:r>
            <a:r>
              <a:rPr sz="2800" spc="20" dirty="0"/>
              <a:t> </a:t>
            </a:r>
            <a:r>
              <a:rPr sz="2800" spc="-10" dirty="0"/>
              <a:t>KHI</a:t>
            </a:r>
            <a:r>
              <a:rPr sz="2800" spc="5" dirty="0"/>
              <a:t> </a:t>
            </a:r>
            <a:r>
              <a:rPr sz="2800" spc="-10" dirty="0"/>
              <a:t>KHỞI </a:t>
            </a:r>
            <a:r>
              <a:rPr sz="2800" spc="-5" dirty="0"/>
              <a:t> </a:t>
            </a:r>
            <a:r>
              <a:rPr sz="2800" spc="-10" dirty="0"/>
              <a:t>ĐẦU</a:t>
            </a:r>
            <a:r>
              <a:rPr sz="2800" spc="10" dirty="0"/>
              <a:t> </a:t>
            </a:r>
            <a:r>
              <a:rPr sz="2800" spc="-10" dirty="0"/>
              <a:t>ĐIỀU </a:t>
            </a:r>
            <a:r>
              <a:rPr sz="2800" spc="-5" dirty="0"/>
              <a:t>TRỊ</a:t>
            </a:r>
            <a:r>
              <a:rPr sz="2800" dirty="0"/>
              <a:t> </a:t>
            </a:r>
            <a:r>
              <a:rPr sz="2800" spc="-5" dirty="0"/>
              <a:t>VỚI</a:t>
            </a:r>
            <a:r>
              <a:rPr sz="2800" dirty="0"/>
              <a:t> </a:t>
            </a:r>
            <a:r>
              <a:rPr sz="2800" spc="-5" dirty="0"/>
              <a:t>LIỆU</a:t>
            </a:r>
            <a:r>
              <a:rPr sz="2800" dirty="0"/>
              <a:t> </a:t>
            </a:r>
            <a:r>
              <a:rPr sz="2800" spc="-10" dirty="0"/>
              <a:t>PHÁP</a:t>
            </a:r>
            <a:r>
              <a:rPr sz="2800" dirty="0"/>
              <a:t> </a:t>
            </a:r>
            <a:r>
              <a:rPr sz="2800" spc="-10" dirty="0"/>
              <a:t>CHỨA</a:t>
            </a:r>
            <a:r>
              <a:rPr sz="2800" spc="25" dirty="0"/>
              <a:t> </a:t>
            </a:r>
            <a:r>
              <a:rPr sz="2800" spc="-5" dirty="0"/>
              <a:t>ICS</a:t>
            </a:r>
            <a:endParaRPr sz="2800"/>
          </a:p>
        </p:txBody>
      </p:sp>
      <p:pic>
        <p:nvPicPr>
          <p:cNvPr id="43" name="object 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9709" y="5335523"/>
            <a:ext cx="7408039" cy="617764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281177" y="5337809"/>
            <a:ext cx="8583295" cy="1028700"/>
          </a:xfrm>
          <a:prstGeom prst="rect">
            <a:avLst/>
          </a:prstGeom>
          <a:solidFill>
            <a:srgbClr val="D9D9D9"/>
          </a:solidFill>
          <a:ln w="25907">
            <a:solidFill>
              <a:srgbClr val="585858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L="1542415" marR="1035685" indent="-500380">
              <a:lnSpc>
                <a:spcPct val="150000"/>
              </a:lnSpc>
              <a:spcBef>
                <a:spcPts val="775"/>
              </a:spcBef>
            </a:pPr>
            <a:r>
              <a:rPr sz="1600" spc="85" dirty="0">
                <a:solidFill>
                  <a:srgbClr val="244060"/>
                </a:solidFill>
                <a:latin typeface="Microsoft Sans Serif"/>
                <a:cs typeface="Microsoft Sans Serif"/>
              </a:rPr>
              <a:t>Dữ</a:t>
            </a:r>
            <a:r>
              <a:rPr sz="1600" spc="30" dirty="0">
                <a:solidFill>
                  <a:srgbClr val="24406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44060"/>
                </a:solidFill>
                <a:latin typeface="Microsoft Sans Serif"/>
                <a:cs typeface="Microsoft Sans Serif"/>
              </a:rPr>
              <a:t>liệu</a:t>
            </a:r>
            <a:r>
              <a:rPr sz="1600" spc="5" dirty="0">
                <a:solidFill>
                  <a:srgbClr val="244060"/>
                </a:solidFill>
                <a:latin typeface="Microsoft Sans Serif"/>
                <a:cs typeface="Microsoft Sans Serif"/>
              </a:rPr>
              <a:t> </a:t>
            </a:r>
            <a:r>
              <a:rPr sz="1600" spc="85" dirty="0">
                <a:solidFill>
                  <a:srgbClr val="244060"/>
                </a:solidFill>
                <a:latin typeface="Microsoft Sans Serif"/>
                <a:cs typeface="Microsoft Sans Serif"/>
              </a:rPr>
              <a:t>từ</a:t>
            </a:r>
            <a:r>
              <a:rPr sz="1600" spc="35" dirty="0">
                <a:solidFill>
                  <a:srgbClr val="24406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Microsoft Sans Serif"/>
                <a:cs typeface="Microsoft Sans Serif"/>
              </a:rPr>
              <a:t>các</a:t>
            </a:r>
            <a:r>
              <a:rPr sz="1600" spc="20" dirty="0">
                <a:solidFill>
                  <a:srgbClr val="24406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Microsoft Sans Serif"/>
                <a:cs typeface="Microsoft Sans Serif"/>
              </a:rPr>
              <a:t>nghiên</a:t>
            </a:r>
            <a:r>
              <a:rPr sz="1600" spc="25" dirty="0">
                <a:solidFill>
                  <a:srgbClr val="244060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rgbClr val="244060"/>
                </a:solidFill>
                <a:latin typeface="Microsoft Sans Serif"/>
                <a:cs typeface="Microsoft Sans Serif"/>
              </a:rPr>
              <a:t>cứu</a:t>
            </a:r>
            <a:r>
              <a:rPr sz="1600" spc="20" dirty="0">
                <a:solidFill>
                  <a:srgbClr val="244060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244060"/>
                </a:solidFill>
                <a:latin typeface="Microsoft Sans Serif"/>
                <a:cs typeface="Microsoft Sans Serif"/>
              </a:rPr>
              <a:t>RCTs</a:t>
            </a:r>
            <a:r>
              <a:rPr sz="1600" spc="40" dirty="0">
                <a:solidFill>
                  <a:srgbClr val="24406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Microsoft Sans Serif"/>
                <a:cs typeface="Microsoft Sans Serif"/>
              </a:rPr>
              <a:t>cho</a:t>
            </a:r>
            <a:r>
              <a:rPr sz="1600" spc="20" dirty="0">
                <a:solidFill>
                  <a:srgbClr val="24406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Microsoft Sans Serif"/>
                <a:cs typeface="Microsoft Sans Serif"/>
              </a:rPr>
              <a:t>thấy</a:t>
            </a:r>
            <a:r>
              <a:rPr sz="1600" spc="25" dirty="0">
                <a:solidFill>
                  <a:srgbClr val="24406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44060"/>
                </a:solidFill>
                <a:latin typeface="Microsoft Sans Serif"/>
                <a:cs typeface="Microsoft Sans Serif"/>
              </a:rPr>
              <a:t>việc</a:t>
            </a:r>
            <a:r>
              <a:rPr sz="1600" spc="15" dirty="0">
                <a:solidFill>
                  <a:srgbClr val="244060"/>
                </a:solidFill>
                <a:latin typeface="Microsoft Sans Serif"/>
                <a:cs typeface="Microsoft Sans Serif"/>
              </a:rPr>
              <a:t> </a:t>
            </a:r>
            <a:r>
              <a:rPr sz="1600" spc="90" dirty="0">
                <a:solidFill>
                  <a:srgbClr val="244060"/>
                </a:solidFill>
                <a:latin typeface="Microsoft Sans Serif"/>
                <a:cs typeface="Microsoft Sans Serif"/>
              </a:rPr>
              <a:t>sử</a:t>
            </a:r>
            <a:r>
              <a:rPr sz="1600" spc="35" dirty="0">
                <a:solidFill>
                  <a:srgbClr val="24406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Microsoft Sans Serif"/>
                <a:cs typeface="Microsoft Sans Serif"/>
              </a:rPr>
              <a:t>dụng</a:t>
            </a:r>
            <a:r>
              <a:rPr sz="1600" spc="15" dirty="0">
                <a:solidFill>
                  <a:srgbClr val="24406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Microsoft Sans Serif"/>
                <a:cs typeface="Microsoft Sans Serif"/>
              </a:rPr>
              <a:t>ICS</a:t>
            </a:r>
            <a:r>
              <a:rPr sz="1600" spc="35" dirty="0">
                <a:solidFill>
                  <a:srgbClr val="24406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244060"/>
                </a:solidFill>
                <a:latin typeface="Microsoft Sans Serif"/>
                <a:cs typeface="Microsoft Sans Serif"/>
              </a:rPr>
              <a:t>có</a:t>
            </a:r>
            <a:r>
              <a:rPr sz="1600" spc="15" dirty="0">
                <a:solidFill>
                  <a:srgbClr val="24406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44060"/>
                </a:solidFill>
                <a:latin typeface="Microsoft Sans Serif"/>
                <a:cs typeface="Microsoft Sans Serif"/>
              </a:rPr>
              <a:t>liên</a:t>
            </a:r>
            <a:r>
              <a:rPr sz="1600" spc="5" dirty="0">
                <a:solidFill>
                  <a:srgbClr val="24406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Microsoft Sans Serif"/>
                <a:cs typeface="Microsoft Sans Serif"/>
              </a:rPr>
              <a:t>quan </a:t>
            </a:r>
            <a:r>
              <a:rPr sz="1600" spc="-409" dirty="0">
                <a:solidFill>
                  <a:srgbClr val="24406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Microsoft Sans Serif"/>
                <a:cs typeface="Microsoft Sans Serif"/>
              </a:rPr>
              <a:t>đến</a:t>
            </a:r>
            <a:r>
              <a:rPr sz="1600" spc="15" dirty="0">
                <a:solidFill>
                  <a:srgbClr val="24406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Microsoft Sans Serif"/>
                <a:cs typeface="Microsoft Sans Serif"/>
              </a:rPr>
              <a:t>gia</a:t>
            </a:r>
            <a:r>
              <a:rPr sz="1600" spc="20" dirty="0">
                <a:solidFill>
                  <a:srgbClr val="24406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Microsoft Sans Serif"/>
                <a:cs typeface="Microsoft Sans Serif"/>
              </a:rPr>
              <a:t>tăng</a:t>
            </a:r>
            <a:r>
              <a:rPr sz="1600" spc="30" dirty="0">
                <a:solidFill>
                  <a:srgbClr val="24406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Microsoft Sans Serif"/>
                <a:cs typeface="Microsoft Sans Serif"/>
              </a:rPr>
              <a:t>tỷ</a:t>
            </a:r>
            <a:r>
              <a:rPr sz="1600" spc="25" dirty="0">
                <a:solidFill>
                  <a:srgbClr val="24406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Microsoft Sans Serif"/>
                <a:cs typeface="Microsoft Sans Serif"/>
              </a:rPr>
              <a:t>lệ</a:t>
            </a:r>
            <a:r>
              <a:rPr sz="1600" spc="15" dirty="0">
                <a:solidFill>
                  <a:srgbClr val="24406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Microsoft Sans Serif"/>
                <a:cs typeface="Microsoft Sans Serif"/>
              </a:rPr>
              <a:t>viêm</a:t>
            </a:r>
            <a:r>
              <a:rPr sz="1600" spc="25" dirty="0">
                <a:solidFill>
                  <a:srgbClr val="24406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Microsoft Sans Serif"/>
                <a:cs typeface="Microsoft Sans Serif"/>
              </a:rPr>
              <a:t>phổi</a:t>
            </a:r>
            <a:r>
              <a:rPr sz="1600" spc="5" dirty="0">
                <a:solidFill>
                  <a:srgbClr val="24406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Microsoft Sans Serif"/>
                <a:cs typeface="Microsoft Sans Serif"/>
              </a:rPr>
              <a:t>nấm</a:t>
            </a:r>
            <a:r>
              <a:rPr sz="1600" spc="30" dirty="0">
                <a:solidFill>
                  <a:srgbClr val="24406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Microsoft Sans Serif"/>
                <a:cs typeface="Microsoft Sans Serif"/>
              </a:rPr>
              <a:t>họng,</a:t>
            </a:r>
            <a:r>
              <a:rPr sz="1600" spc="30" dirty="0">
                <a:solidFill>
                  <a:srgbClr val="24406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Microsoft Sans Serif"/>
                <a:cs typeface="Microsoft Sans Serif"/>
              </a:rPr>
              <a:t>khàn</a:t>
            </a:r>
            <a:r>
              <a:rPr sz="1600" spc="20" dirty="0">
                <a:solidFill>
                  <a:srgbClr val="24406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44060"/>
                </a:solidFill>
                <a:latin typeface="Microsoft Sans Serif"/>
                <a:cs typeface="Microsoft Sans Serif"/>
              </a:rPr>
              <a:t>giọng,</a:t>
            </a:r>
            <a:r>
              <a:rPr sz="1600" spc="15" dirty="0">
                <a:solidFill>
                  <a:srgbClr val="24406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Microsoft Sans Serif"/>
                <a:cs typeface="Microsoft Sans Serif"/>
              </a:rPr>
              <a:t>mỏng</a:t>
            </a:r>
            <a:r>
              <a:rPr sz="1600" spc="35" dirty="0">
                <a:solidFill>
                  <a:srgbClr val="24406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Microsoft Sans Serif"/>
                <a:cs typeface="Microsoft Sans Serif"/>
              </a:rPr>
              <a:t>da</a:t>
            </a:r>
            <a:r>
              <a:rPr sz="1400" spc="-5" dirty="0">
                <a:solidFill>
                  <a:srgbClr val="244060"/>
                </a:solidFill>
                <a:latin typeface="Microsoft Sans Serif"/>
                <a:cs typeface="Microsoft Sans Serif"/>
              </a:rPr>
              <a:t>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1637" rIns="0" bIns="0" rtlCol="0">
            <a:spAutoFit/>
          </a:bodyPr>
          <a:lstStyle/>
          <a:p>
            <a:pPr marL="1172845" marR="5080" indent="-103822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ĐIỀU </a:t>
            </a:r>
            <a:r>
              <a:rPr dirty="0"/>
              <a:t>TRỊ </a:t>
            </a:r>
            <a:r>
              <a:rPr spc="-5" dirty="0"/>
              <a:t>COPD </a:t>
            </a:r>
            <a:r>
              <a:rPr dirty="0"/>
              <a:t>GIAI </a:t>
            </a:r>
            <a:r>
              <a:rPr spc="-5" dirty="0"/>
              <a:t>ĐOẠN </a:t>
            </a:r>
            <a:r>
              <a:rPr dirty="0"/>
              <a:t>ỔN </a:t>
            </a:r>
            <a:r>
              <a:rPr spc="-5" dirty="0"/>
              <a:t>ĐỊNH: </a:t>
            </a:r>
            <a:r>
              <a:rPr spc="-875" dirty="0"/>
              <a:t> </a:t>
            </a:r>
            <a:r>
              <a:rPr spc="-5" dirty="0"/>
              <a:t>ĐÁNH</a:t>
            </a:r>
            <a:r>
              <a:rPr spc="-15" dirty="0"/>
              <a:t> </a:t>
            </a:r>
            <a:r>
              <a:rPr dirty="0"/>
              <a:t>GIÁ</a:t>
            </a:r>
            <a:r>
              <a:rPr spc="-20" dirty="0"/>
              <a:t> </a:t>
            </a:r>
            <a:r>
              <a:rPr dirty="0"/>
              <a:t>VÀ </a:t>
            </a:r>
            <a:r>
              <a:rPr spc="-5" dirty="0"/>
              <a:t>ĐIỀU</a:t>
            </a:r>
            <a:r>
              <a:rPr spc="-20" dirty="0"/>
              <a:t> </a:t>
            </a:r>
            <a:r>
              <a:rPr spc="-5" dirty="0"/>
              <a:t>CHỈNH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07767" y="6044590"/>
            <a:ext cx="52070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©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2022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Global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Initiative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Chronic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Obstructive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Lung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Disease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912" y="2180843"/>
            <a:ext cx="8357616" cy="334818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18388" y="2212848"/>
            <a:ext cx="7040880" cy="42227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844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65"/>
              </a:spcBef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CHU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TRÌNH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ĐÁNH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GIÁ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Calibri"/>
                <a:cs typeface="Calibri"/>
              </a:rPr>
              <a:t>VÀ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ĐIỀU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CHỈNH</a:t>
            </a:r>
            <a:r>
              <a:rPr sz="15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ĐIỀU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TRỊ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72255" y="2884932"/>
            <a:ext cx="2432685" cy="1001394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146685" rIns="0" bIns="0" rtlCol="0">
            <a:spAutoFit/>
          </a:bodyPr>
          <a:lstStyle/>
          <a:p>
            <a:pPr marL="784225">
              <a:lnSpc>
                <a:spcPct val="100000"/>
              </a:lnSpc>
              <a:spcBef>
                <a:spcPts val="1155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ĐÁNH</a:t>
            </a:r>
            <a:r>
              <a:rPr sz="15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GIÁ:</a:t>
            </a:r>
            <a:endParaRPr sz="1500">
              <a:latin typeface="Calibri"/>
              <a:cs typeface="Calibri"/>
            </a:endParaRPr>
          </a:p>
          <a:p>
            <a:pPr marL="306705" indent="-215265">
              <a:lnSpc>
                <a:spcPct val="100000"/>
              </a:lnSpc>
              <a:buFont typeface="Calibri"/>
              <a:buChar char="-"/>
              <a:tabLst>
                <a:tab pos="306705" algn="l"/>
                <a:tab pos="307340" algn="l"/>
              </a:tabLst>
            </a:pP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Triệu</a:t>
            </a:r>
            <a:r>
              <a:rPr sz="1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chứng</a:t>
            </a:r>
            <a:endParaRPr sz="1500">
              <a:latin typeface="Calibri"/>
              <a:cs typeface="Calibri"/>
            </a:endParaRPr>
          </a:p>
          <a:p>
            <a:pPr marL="306705" indent="-215265">
              <a:lnSpc>
                <a:spcPct val="100000"/>
              </a:lnSpc>
              <a:buFont typeface="Calibri"/>
              <a:buChar char="-"/>
              <a:tabLst>
                <a:tab pos="306705" algn="l"/>
                <a:tab pos="307340" algn="l"/>
              </a:tabLst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Đợt</a:t>
            </a:r>
            <a:r>
              <a:rPr sz="15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cấp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1040" y="4187952"/>
            <a:ext cx="2609215" cy="972819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63500" rIns="0" bIns="0" rtlCol="0">
            <a:spAutoFit/>
          </a:bodyPr>
          <a:lstStyle/>
          <a:p>
            <a:pPr marL="852169">
              <a:lnSpc>
                <a:spcPct val="100000"/>
              </a:lnSpc>
              <a:spcBef>
                <a:spcPts val="500"/>
              </a:spcBef>
            </a:pP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ĐIỀU</a:t>
            </a:r>
            <a:r>
              <a:rPr sz="135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CHỈNH:</a:t>
            </a:r>
            <a:endParaRPr sz="1350">
              <a:latin typeface="Calibri"/>
              <a:cs typeface="Calibri"/>
            </a:endParaRPr>
          </a:p>
          <a:p>
            <a:pPr marL="306705" indent="-215265">
              <a:lnSpc>
                <a:spcPct val="100000"/>
              </a:lnSpc>
              <a:buFont typeface="Calibri"/>
              <a:buChar char="-"/>
              <a:tabLst>
                <a:tab pos="306705" algn="l"/>
                <a:tab pos="307340" algn="l"/>
              </a:tabLst>
            </a:pPr>
            <a:r>
              <a:rPr sz="1350" b="1" spc="-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ăng</a:t>
            </a:r>
            <a:r>
              <a:rPr sz="135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thuốc</a:t>
            </a:r>
            <a:endParaRPr sz="1350">
              <a:latin typeface="Calibri"/>
              <a:cs typeface="Calibri"/>
            </a:endParaRPr>
          </a:p>
          <a:p>
            <a:pPr marL="306705" indent="-215265">
              <a:lnSpc>
                <a:spcPct val="100000"/>
              </a:lnSpc>
              <a:buFont typeface="Calibri"/>
              <a:buChar char="-"/>
              <a:tabLst>
                <a:tab pos="306705" algn="l"/>
                <a:tab pos="307340" algn="l"/>
              </a:tabLst>
            </a:pP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Giảm</a:t>
            </a:r>
            <a:r>
              <a:rPr sz="135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thuốc</a:t>
            </a:r>
            <a:endParaRPr sz="1350">
              <a:latin typeface="Calibri"/>
              <a:cs typeface="Calibri"/>
            </a:endParaRPr>
          </a:p>
          <a:p>
            <a:pPr marL="306705" indent="-215265">
              <a:lnSpc>
                <a:spcPct val="100000"/>
              </a:lnSpc>
              <a:spcBef>
                <a:spcPts val="5"/>
              </a:spcBef>
              <a:buFont typeface="Calibri"/>
              <a:buChar char="-"/>
              <a:tabLst>
                <a:tab pos="306705" algn="l"/>
                <a:tab pos="307340" algn="l"/>
              </a:tabLst>
            </a:pP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Thay</a:t>
            </a:r>
            <a:r>
              <a:rPr sz="135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dụng</a:t>
            </a:r>
            <a:r>
              <a:rPr sz="135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cụ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33871" y="4283964"/>
            <a:ext cx="2609215" cy="1028700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45085" rIns="0" bIns="0" rtlCol="0">
            <a:spAutoFit/>
          </a:bodyPr>
          <a:lstStyle/>
          <a:p>
            <a:pPr marL="913130">
              <a:lnSpc>
                <a:spcPct val="100000"/>
              </a:lnSpc>
              <a:spcBef>
                <a:spcPts val="355"/>
              </a:spcBef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KIỂM</a:t>
            </a:r>
            <a:r>
              <a:rPr sz="15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TRA:</a:t>
            </a:r>
            <a:endParaRPr sz="1500">
              <a:latin typeface="Calibri"/>
              <a:cs typeface="Calibri"/>
            </a:endParaRPr>
          </a:p>
          <a:p>
            <a:pPr marL="307975" indent="-215900">
              <a:lnSpc>
                <a:spcPct val="100000"/>
              </a:lnSpc>
              <a:buFont typeface="Calibri"/>
              <a:buChar char="-"/>
              <a:tabLst>
                <a:tab pos="307975" algn="l"/>
                <a:tab pos="308610" algn="l"/>
              </a:tabLst>
            </a:pP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kỹ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thuật</a:t>
            </a: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sử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dụng</a:t>
            </a:r>
            <a:r>
              <a:rPr sz="15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thuốc</a:t>
            </a:r>
            <a:endParaRPr sz="1500">
              <a:latin typeface="Calibri"/>
              <a:cs typeface="Calibri"/>
            </a:endParaRPr>
          </a:p>
          <a:p>
            <a:pPr marL="307975" indent="-215900">
              <a:lnSpc>
                <a:spcPct val="100000"/>
              </a:lnSpc>
              <a:buFont typeface="Calibri"/>
              <a:buChar char="-"/>
              <a:tabLst>
                <a:tab pos="307975" algn="l"/>
                <a:tab pos="308610" algn="l"/>
              </a:tabLst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Sự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tuân</a:t>
            </a:r>
            <a:r>
              <a:rPr sz="15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thủ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điều</a:t>
            </a:r>
            <a:r>
              <a:rPr sz="15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trị</a:t>
            </a:r>
            <a:endParaRPr sz="1500">
              <a:latin typeface="Calibri"/>
              <a:cs typeface="Calibri"/>
            </a:endParaRPr>
          </a:p>
          <a:p>
            <a:pPr marL="307975" indent="-215900">
              <a:lnSpc>
                <a:spcPct val="100000"/>
              </a:lnSpc>
              <a:buFont typeface="Calibri"/>
              <a:buChar char="-"/>
              <a:tabLst>
                <a:tab pos="307975" algn="l"/>
                <a:tab pos="308610" algn="l"/>
              </a:tabLst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Các</a:t>
            </a:r>
            <a:r>
              <a:rPr sz="15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biện</a:t>
            </a:r>
            <a:r>
              <a:rPr sz="15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pháp</a:t>
            </a:r>
            <a:r>
              <a:rPr sz="15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ĐT</a:t>
            </a: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Calibri"/>
                <a:cs typeface="Calibri"/>
              </a:rPr>
              <a:t>ko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thuốc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9673" y="6197600"/>
            <a:ext cx="21431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Tăng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5" dirty="0">
                <a:latin typeface="Arial"/>
                <a:cs typeface="Arial"/>
              </a:rPr>
              <a:t>viêm</a:t>
            </a:r>
            <a:r>
              <a:rPr sz="1600" b="1" spc="18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đường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thở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14400"/>
            <a:ext cx="9144000" cy="5241925"/>
            <a:chOff x="0" y="914400"/>
            <a:chExt cx="9144000" cy="52419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14400"/>
              <a:ext cx="9144000" cy="52414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71600" y="914400"/>
              <a:ext cx="7086600" cy="584200"/>
            </a:xfrm>
            <a:custGeom>
              <a:avLst/>
              <a:gdLst/>
              <a:ahLst/>
              <a:cxnLst/>
              <a:rect l="l" t="t" r="r" b="b"/>
              <a:pathLst>
                <a:path w="7086600" h="584200">
                  <a:moveTo>
                    <a:pt x="7086600" y="0"/>
                  </a:moveTo>
                  <a:lnTo>
                    <a:pt x="0" y="0"/>
                  </a:lnTo>
                  <a:lnTo>
                    <a:pt x="0" y="583691"/>
                  </a:lnTo>
                  <a:lnTo>
                    <a:pt x="7086600" y="583691"/>
                  </a:lnTo>
                  <a:lnTo>
                    <a:pt x="7086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90600" y="1534667"/>
            <a:ext cx="1447800" cy="3403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Phế</a:t>
            </a:r>
            <a:r>
              <a:rPr sz="16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quản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600" y="2011679"/>
            <a:ext cx="1752600" cy="9055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0" rIns="0" bIns="0" rtlCol="0">
            <a:spAutoFit/>
          </a:bodyPr>
          <a:lstStyle/>
          <a:p>
            <a:pPr marL="91440" marR="165100">
              <a:lnSpc>
                <a:spcPct val="110000"/>
              </a:lnSpc>
              <a:spcBef>
                <a:spcPts val="150"/>
              </a:spcBef>
            </a:pP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Cơ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trơn</a:t>
            </a:r>
            <a:r>
              <a:rPr sz="16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- Phế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quản được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bao </a:t>
            </a:r>
            <a:r>
              <a:rPr sz="1600" b="1" spc="-4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bằng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cơ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trơn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0600" y="2926079"/>
            <a:ext cx="1752600" cy="9055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3815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345"/>
              </a:spcBef>
            </a:pP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Tiểu</a:t>
            </a:r>
            <a:r>
              <a:rPr sz="16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phế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quản</a:t>
            </a:r>
            <a:endParaRPr sz="1600">
              <a:latin typeface="Arial"/>
              <a:cs typeface="Arial"/>
            </a:endParaRPr>
          </a:p>
          <a:p>
            <a:pPr marL="262890">
              <a:lnSpc>
                <a:spcPct val="100000"/>
              </a:lnSpc>
              <a:spcBef>
                <a:spcPts val="190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C00000"/>
                </a:solidFill>
                <a:latin typeface="Arial"/>
                <a:cs typeface="Arial"/>
              </a:rPr>
              <a:t>nhánh</a:t>
            </a:r>
            <a:r>
              <a:rPr sz="1600" b="1" spc="1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phế</a:t>
            </a:r>
            <a:endParaRPr sz="1600">
              <a:latin typeface="Arial"/>
              <a:cs typeface="Arial"/>
            </a:endParaRPr>
          </a:p>
          <a:p>
            <a:pPr marL="157480">
              <a:lnSpc>
                <a:spcPct val="100000"/>
              </a:lnSpc>
              <a:spcBef>
                <a:spcPts val="195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quản</a:t>
            </a:r>
            <a:r>
              <a:rPr sz="16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nhỏ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hơn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4000" y="3048000"/>
            <a:ext cx="1828800" cy="3492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38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45"/>
              </a:spcBef>
            </a:pP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Cơ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co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 thắt</a:t>
            </a:r>
            <a:r>
              <a:rPr sz="16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chặt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800" y="5692140"/>
            <a:ext cx="2362200" cy="784860"/>
          </a:xfrm>
          <a:custGeom>
            <a:avLst/>
            <a:gdLst/>
            <a:ahLst/>
            <a:cxnLst/>
            <a:rect l="l" t="t" r="r" b="b"/>
            <a:pathLst>
              <a:path w="2362200" h="784860">
                <a:moveTo>
                  <a:pt x="2362200" y="0"/>
                </a:moveTo>
                <a:lnTo>
                  <a:pt x="0" y="0"/>
                </a:lnTo>
                <a:lnTo>
                  <a:pt x="0" y="784860"/>
                </a:lnTo>
                <a:lnTo>
                  <a:pt x="2362200" y="784860"/>
                </a:lnTo>
                <a:lnTo>
                  <a:pt x="2362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69086" y="5675172"/>
            <a:ext cx="12331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4780">
              <a:lnSpc>
                <a:spcPct val="15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Lớp </a:t>
            </a:r>
            <a:r>
              <a:rPr sz="1600" b="1" spc="-10" dirty="0">
                <a:latin typeface="Arial"/>
                <a:cs typeface="Arial"/>
              </a:rPr>
              <a:t>nhầy 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45" dirty="0">
                <a:latin typeface="Arial"/>
                <a:cs typeface="Arial"/>
              </a:rPr>
              <a:t>lót</a:t>
            </a:r>
            <a:r>
              <a:rPr sz="1600" b="1" spc="9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phế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quản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43200" y="5715000"/>
            <a:ext cx="1828800" cy="462280"/>
          </a:xfrm>
          <a:custGeom>
            <a:avLst/>
            <a:gdLst/>
            <a:ahLst/>
            <a:cxnLst/>
            <a:rect l="l" t="t" r="r" b="b"/>
            <a:pathLst>
              <a:path w="1828800" h="462279">
                <a:moveTo>
                  <a:pt x="1828800" y="0"/>
                </a:moveTo>
                <a:lnTo>
                  <a:pt x="0" y="0"/>
                </a:lnTo>
                <a:lnTo>
                  <a:pt x="0" y="461772"/>
                </a:lnTo>
                <a:lnTo>
                  <a:pt x="1828800" y="461772"/>
                </a:lnTo>
                <a:lnTo>
                  <a:pt x="1828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47594" y="5820867"/>
            <a:ext cx="16008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Đường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thở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5" dirty="0">
                <a:latin typeface="Arial"/>
                <a:cs typeface="Arial"/>
              </a:rPr>
              <a:t>viêm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72400" y="5791200"/>
            <a:ext cx="1371600" cy="830580"/>
          </a:xfrm>
          <a:custGeom>
            <a:avLst/>
            <a:gdLst/>
            <a:ahLst/>
            <a:cxnLst/>
            <a:rect l="l" t="t" r="r" b="b"/>
            <a:pathLst>
              <a:path w="1371600" h="830579">
                <a:moveTo>
                  <a:pt x="1371600" y="0"/>
                </a:moveTo>
                <a:lnTo>
                  <a:pt x="0" y="0"/>
                </a:lnTo>
                <a:lnTo>
                  <a:pt x="0" y="830580"/>
                </a:lnTo>
                <a:lnTo>
                  <a:pt x="1371600" y="83058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023986" y="5775025"/>
            <a:ext cx="870585" cy="75692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5"/>
              </a:spcBef>
            </a:pPr>
            <a:r>
              <a:rPr sz="1600" b="1" spc="-5" dirty="0">
                <a:latin typeface="Arial"/>
                <a:cs typeface="Arial"/>
              </a:rPr>
              <a:t>Tăng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tiết</a:t>
            </a:r>
            <a:endParaRPr sz="1600">
              <a:latin typeface="Arial"/>
              <a:cs typeface="Arial"/>
            </a:endParaRPr>
          </a:p>
          <a:p>
            <a:pPr marL="5080" algn="ctr">
              <a:lnSpc>
                <a:spcPct val="100000"/>
              </a:lnSpc>
              <a:spcBef>
                <a:spcPts val="960"/>
              </a:spcBef>
            </a:pPr>
            <a:r>
              <a:rPr sz="1600" b="1" spc="-10" dirty="0">
                <a:latin typeface="Arial"/>
                <a:cs typeface="Arial"/>
              </a:rPr>
              <a:t>nhầy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81600" y="5715000"/>
            <a:ext cx="2133600" cy="462280"/>
          </a:xfrm>
          <a:custGeom>
            <a:avLst/>
            <a:gdLst/>
            <a:ahLst/>
            <a:cxnLst/>
            <a:rect l="l" t="t" r="r" b="b"/>
            <a:pathLst>
              <a:path w="2133600" h="462279">
                <a:moveTo>
                  <a:pt x="2133600" y="0"/>
                </a:moveTo>
                <a:lnTo>
                  <a:pt x="0" y="0"/>
                </a:lnTo>
                <a:lnTo>
                  <a:pt x="0" y="461772"/>
                </a:lnTo>
                <a:lnTo>
                  <a:pt x="2133600" y="461772"/>
                </a:lnTo>
                <a:lnTo>
                  <a:pt x="2133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98338" y="5820867"/>
            <a:ext cx="1503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Ứ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khí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phế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nang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534400" cy="60960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3600" dirty="0">
                <a:solidFill>
                  <a:srgbClr val="FFFFFF"/>
                </a:solidFill>
              </a:rPr>
              <a:t>BỆNH</a:t>
            </a:r>
            <a:r>
              <a:rPr sz="3600" spc="-30" dirty="0">
                <a:solidFill>
                  <a:srgbClr val="FFFFFF"/>
                </a:solidFill>
              </a:rPr>
              <a:t> </a:t>
            </a:r>
            <a:r>
              <a:rPr sz="3600" spc="-5" dirty="0">
                <a:solidFill>
                  <a:srgbClr val="FFFFFF"/>
                </a:solidFill>
              </a:rPr>
              <a:t>HỌC</a:t>
            </a:r>
            <a:r>
              <a:rPr sz="3600" spc="-3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CỦA</a:t>
            </a:r>
            <a:r>
              <a:rPr sz="3600" spc="-25" dirty="0">
                <a:solidFill>
                  <a:srgbClr val="FFFFFF"/>
                </a:solidFill>
              </a:rPr>
              <a:t> </a:t>
            </a:r>
            <a:r>
              <a:rPr sz="3600" spc="-5" dirty="0">
                <a:solidFill>
                  <a:srgbClr val="FFFFFF"/>
                </a:solidFill>
              </a:rPr>
              <a:t>COPD</a:t>
            </a:r>
            <a:endParaRPr sz="36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4178" y="554482"/>
            <a:ext cx="6600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THEO</a:t>
            </a:r>
            <a:r>
              <a:rPr sz="3600" spc="-10" dirty="0"/>
              <a:t> </a:t>
            </a:r>
            <a:r>
              <a:rPr sz="3600" spc="-5" dirty="0"/>
              <a:t>DÕI</a:t>
            </a:r>
            <a:r>
              <a:rPr sz="3600" spc="-20" dirty="0"/>
              <a:t> </a:t>
            </a:r>
            <a:r>
              <a:rPr sz="3600" dirty="0"/>
              <a:t>ĐÁP</a:t>
            </a:r>
            <a:r>
              <a:rPr sz="3600" spc="-75" dirty="0"/>
              <a:t> </a:t>
            </a:r>
            <a:r>
              <a:rPr sz="3600" dirty="0"/>
              <a:t>ỨNG</a:t>
            </a:r>
            <a:r>
              <a:rPr sz="3600" spc="-20" dirty="0"/>
              <a:t> </a:t>
            </a:r>
            <a:r>
              <a:rPr sz="3600" spc="-5" dirty="0"/>
              <a:t>ĐIỀU </a:t>
            </a:r>
            <a:r>
              <a:rPr sz="3600" dirty="0"/>
              <a:t>TRỊ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22249" y="1398362"/>
            <a:ext cx="8568690" cy="68072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994"/>
              </a:spcBef>
              <a:buChar char="•"/>
              <a:tabLst>
                <a:tab pos="269875" algn="l"/>
                <a:tab pos="27051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Bn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đáp </a:t>
            </a:r>
            <a:r>
              <a:rPr sz="1400" spc="50" dirty="0">
                <a:latin typeface="Microsoft Sans Serif"/>
                <a:cs typeface="Microsoft Sans Serif"/>
              </a:rPr>
              <a:t>ứng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tốt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35" dirty="0">
                <a:latin typeface="Microsoft Sans Serif"/>
                <a:cs typeface="Microsoft Sans Serif"/>
              </a:rPr>
              <a:t>với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thuốc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30" dirty="0">
                <a:latin typeface="Microsoft Sans Serif"/>
                <a:cs typeface="Microsoft Sans Serif"/>
              </a:rPr>
              <a:t>khởi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đầu</a:t>
            </a:r>
            <a:r>
              <a:rPr sz="1400" dirty="0">
                <a:latin typeface="Microsoft Sans Serif"/>
                <a:cs typeface="Microsoft Sans Serif"/>
              </a:rPr>
              <a:t> nên</a:t>
            </a:r>
            <a:r>
              <a:rPr sz="1400" spc="-5" dirty="0">
                <a:latin typeface="Microsoft Sans Serif"/>
                <a:cs typeface="Microsoft Sans Serif"/>
              </a:rPr>
              <a:t> tiếp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tục</a:t>
            </a:r>
            <a:r>
              <a:rPr sz="1400" spc="-5" dirty="0">
                <a:latin typeface="Microsoft Sans Serif"/>
                <a:cs typeface="Microsoft Sans Serif"/>
              </a:rPr>
              <a:t> duy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20" dirty="0">
                <a:latin typeface="Microsoft Sans Serif"/>
                <a:cs typeface="Microsoft Sans Serif"/>
              </a:rPr>
              <a:t>trì</a:t>
            </a:r>
            <a:endParaRPr sz="1400">
              <a:latin typeface="Microsoft Sans Serif"/>
              <a:cs typeface="Microsoft Sans Serif"/>
            </a:endParaRPr>
          </a:p>
          <a:p>
            <a:pPr marL="269875" indent="-257810">
              <a:lnSpc>
                <a:spcPct val="100000"/>
              </a:lnSpc>
              <a:spcBef>
                <a:spcPts val="900"/>
              </a:spcBef>
              <a:buChar char="•"/>
              <a:tabLst>
                <a:tab pos="269875" algn="l"/>
                <a:tab pos="27051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Nếu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35" dirty="0">
                <a:latin typeface="Microsoft Sans Serif"/>
                <a:cs typeface="Microsoft Sans Serif"/>
              </a:rPr>
              <a:t>chưa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đáp </a:t>
            </a:r>
            <a:r>
              <a:rPr sz="1400" spc="50" dirty="0">
                <a:latin typeface="Microsoft Sans Serif"/>
                <a:cs typeface="Microsoft Sans Serif"/>
              </a:rPr>
              <a:t>ứng</a:t>
            </a:r>
            <a:r>
              <a:rPr sz="1400" dirty="0">
                <a:latin typeface="Microsoft Sans Serif"/>
                <a:cs typeface="Microsoft Sans Serif"/>
              </a:rPr>
              <a:t> tốt,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sẽ </a:t>
            </a:r>
            <a:r>
              <a:rPr sz="1400" spc="-5" dirty="0">
                <a:latin typeface="Microsoft Sans Serif"/>
                <a:cs typeface="Microsoft Sans Serif"/>
              </a:rPr>
              <a:t>đánh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giá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về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triệu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30" dirty="0">
                <a:latin typeface="Microsoft Sans Serif"/>
                <a:cs typeface="Microsoft Sans Serif"/>
              </a:rPr>
              <a:t>chứng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5" dirty="0">
                <a:latin typeface="Microsoft Sans Serif"/>
                <a:cs typeface="Microsoft Sans Serif"/>
              </a:rPr>
              <a:t>khó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45" dirty="0">
                <a:latin typeface="Microsoft Sans Serif"/>
                <a:cs typeface="Microsoft Sans Serif"/>
              </a:rPr>
              <a:t>thở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và/hoặc </a:t>
            </a:r>
            <a:r>
              <a:rPr sz="1400" spc="45" dirty="0">
                <a:latin typeface="Microsoft Sans Serif"/>
                <a:cs typeface="Microsoft Sans Serif"/>
              </a:rPr>
              <a:t>đợt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kịch phát→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70" dirty="0">
                <a:latin typeface="Microsoft Sans Serif"/>
                <a:cs typeface="Microsoft Sans Serif"/>
              </a:rPr>
              <a:t>bước</a:t>
            </a:r>
            <a:r>
              <a:rPr sz="1400" spc="-5" dirty="0">
                <a:latin typeface="Microsoft Sans Serif"/>
                <a:cs typeface="Microsoft Sans Serif"/>
              </a:rPr>
              <a:t> điều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trị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tiếp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theo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6361" y="3587508"/>
            <a:ext cx="450850" cy="823594"/>
          </a:xfrm>
          <a:custGeom>
            <a:avLst/>
            <a:gdLst/>
            <a:ahLst/>
            <a:cxnLst/>
            <a:rect l="l" t="t" r="r" b="b"/>
            <a:pathLst>
              <a:path w="450850" h="823595">
                <a:moveTo>
                  <a:pt x="450596" y="133337"/>
                </a:moveTo>
                <a:lnTo>
                  <a:pt x="449097" y="125920"/>
                </a:lnTo>
                <a:lnTo>
                  <a:pt x="445020" y="119862"/>
                </a:lnTo>
                <a:lnTo>
                  <a:pt x="438962" y="115785"/>
                </a:lnTo>
                <a:lnTo>
                  <a:pt x="431546" y="114287"/>
                </a:lnTo>
                <a:lnTo>
                  <a:pt x="155448" y="114287"/>
                </a:lnTo>
                <a:lnTo>
                  <a:pt x="114300" y="114287"/>
                </a:lnTo>
                <a:lnTo>
                  <a:pt x="114300" y="93713"/>
                </a:lnTo>
                <a:lnTo>
                  <a:pt x="155448" y="114287"/>
                </a:lnTo>
                <a:lnTo>
                  <a:pt x="155448" y="76187"/>
                </a:lnTo>
                <a:lnTo>
                  <a:pt x="448056" y="76187"/>
                </a:lnTo>
                <a:lnTo>
                  <a:pt x="448056" y="38087"/>
                </a:lnTo>
                <a:lnTo>
                  <a:pt x="155448" y="38087"/>
                </a:lnTo>
                <a:lnTo>
                  <a:pt x="155448" y="0"/>
                </a:lnTo>
                <a:lnTo>
                  <a:pt x="41148" y="57137"/>
                </a:lnTo>
                <a:lnTo>
                  <a:pt x="96774" y="84950"/>
                </a:lnTo>
                <a:lnTo>
                  <a:pt x="0" y="133337"/>
                </a:lnTo>
                <a:lnTo>
                  <a:pt x="114300" y="190487"/>
                </a:lnTo>
                <a:lnTo>
                  <a:pt x="114300" y="152387"/>
                </a:lnTo>
                <a:lnTo>
                  <a:pt x="412496" y="152387"/>
                </a:lnTo>
                <a:lnTo>
                  <a:pt x="412496" y="823455"/>
                </a:lnTo>
                <a:lnTo>
                  <a:pt x="450596" y="823455"/>
                </a:lnTo>
                <a:lnTo>
                  <a:pt x="450596" y="152387"/>
                </a:lnTo>
                <a:lnTo>
                  <a:pt x="450596" y="13333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00978" y="2740914"/>
            <a:ext cx="1586865" cy="247015"/>
          </a:xfrm>
          <a:prstGeom prst="rect">
            <a:avLst/>
          </a:prstGeom>
          <a:ln w="25907">
            <a:solidFill>
              <a:srgbClr val="FF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283210">
              <a:lnSpc>
                <a:spcPct val="100000"/>
              </a:lnSpc>
              <a:spcBef>
                <a:spcPts val="215"/>
              </a:spcBef>
            </a:pPr>
            <a:r>
              <a:rPr sz="1200" spc="-5" dirty="0">
                <a:latin typeface="Microsoft Sans Serif"/>
                <a:cs typeface="Microsoft Sans Serif"/>
              </a:rPr>
              <a:t>L</a:t>
            </a:r>
            <a:r>
              <a:rPr sz="1200" dirty="0">
                <a:latin typeface="Microsoft Sans Serif"/>
                <a:cs typeface="Microsoft Sans Serif"/>
              </a:rPr>
              <a:t>A</a:t>
            </a:r>
            <a:r>
              <a:rPr sz="1200" spc="-5" dirty="0">
                <a:latin typeface="Microsoft Sans Serif"/>
                <a:cs typeface="Microsoft Sans Serif"/>
              </a:rPr>
              <a:t>M</a:t>
            </a:r>
            <a:r>
              <a:rPr sz="1200" dirty="0">
                <a:latin typeface="Microsoft Sans Serif"/>
                <a:cs typeface="Microsoft Sans Serif"/>
              </a:rPr>
              <a:t>A</a:t>
            </a:r>
            <a:r>
              <a:rPr sz="1200" spc="-6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o</a:t>
            </a:r>
            <a:r>
              <a:rPr sz="1200" dirty="0">
                <a:latin typeface="Microsoft Sans Serif"/>
                <a:cs typeface="Microsoft Sans Serif"/>
              </a:rPr>
              <a:t>r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L</a:t>
            </a:r>
            <a:r>
              <a:rPr sz="1200" dirty="0">
                <a:latin typeface="Microsoft Sans Serif"/>
                <a:cs typeface="Microsoft Sans Serif"/>
              </a:rPr>
              <a:t>ABA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106860" y="2968751"/>
            <a:ext cx="3020060" cy="920750"/>
            <a:chOff x="5106860" y="2968751"/>
            <a:chExt cx="3020060" cy="920750"/>
          </a:xfrm>
        </p:grpSpPr>
        <p:sp>
          <p:nvSpPr>
            <p:cNvPr id="7" name="object 7"/>
            <p:cNvSpPr/>
            <p:nvPr/>
          </p:nvSpPr>
          <p:spPr>
            <a:xfrm>
              <a:off x="7072121" y="2987801"/>
              <a:ext cx="0" cy="346075"/>
            </a:xfrm>
            <a:custGeom>
              <a:avLst/>
              <a:gdLst/>
              <a:ahLst/>
              <a:cxnLst/>
              <a:rect l="l" t="t" r="r" b="b"/>
              <a:pathLst>
                <a:path h="346075">
                  <a:moveTo>
                    <a:pt x="0" y="0"/>
                  </a:moveTo>
                  <a:lnTo>
                    <a:pt x="0" y="345821"/>
                  </a:lnTo>
                </a:path>
              </a:pathLst>
            </a:custGeom>
            <a:ln w="381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3257" y="3302507"/>
              <a:ext cx="2133600" cy="280670"/>
            </a:xfrm>
            <a:custGeom>
              <a:avLst/>
              <a:gdLst/>
              <a:ahLst/>
              <a:cxnLst/>
              <a:rect l="l" t="t" r="r" b="b"/>
              <a:pathLst>
                <a:path w="2133600" h="280670">
                  <a:moveTo>
                    <a:pt x="2133092" y="149225"/>
                  </a:moveTo>
                  <a:lnTo>
                    <a:pt x="2096211" y="151536"/>
                  </a:lnTo>
                  <a:lnTo>
                    <a:pt x="2095271" y="38100"/>
                  </a:lnTo>
                  <a:lnTo>
                    <a:pt x="2095119" y="19177"/>
                  </a:lnTo>
                  <a:lnTo>
                    <a:pt x="2095119" y="18923"/>
                  </a:lnTo>
                  <a:lnTo>
                    <a:pt x="2093620" y="11531"/>
                  </a:lnTo>
                  <a:lnTo>
                    <a:pt x="2089543" y="5511"/>
                  </a:lnTo>
                  <a:lnTo>
                    <a:pt x="2083485" y="1485"/>
                  </a:lnTo>
                  <a:lnTo>
                    <a:pt x="2076069" y="0"/>
                  </a:lnTo>
                  <a:lnTo>
                    <a:pt x="1145667" y="0"/>
                  </a:lnTo>
                  <a:lnTo>
                    <a:pt x="1088009" y="0"/>
                  </a:lnTo>
                  <a:lnTo>
                    <a:pt x="56134" y="0"/>
                  </a:lnTo>
                  <a:lnTo>
                    <a:pt x="48844" y="1460"/>
                  </a:lnTo>
                  <a:lnTo>
                    <a:pt x="42837" y="5435"/>
                  </a:lnTo>
                  <a:lnTo>
                    <a:pt x="38709" y="11366"/>
                  </a:lnTo>
                  <a:lnTo>
                    <a:pt x="37084" y="18669"/>
                  </a:lnTo>
                  <a:lnTo>
                    <a:pt x="34112" y="163664"/>
                  </a:lnTo>
                  <a:lnTo>
                    <a:pt x="0" y="157226"/>
                  </a:lnTo>
                  <a:lnTo>
                    <a:pt x="34925" y="280174"/>
                  </a:lnTo>
                  <a:lnTo>
                    <a:pt x="105905" y="186944"/>
                  </a:lnTo>
                  <a:lnTo>
                    <a:pt x="112395" y="178435"/>
                  </a:lnTo>
                  <a:lnTo>
                    <a:pt x="71958" y="170815"/>
                  </a:lnTo>
                  <a:lnTo>
                    <a:pt x="74777" y="38100"/>
                  </a:lnTo>
                  <a:lnTo>
                    <a:pt x="1088009" y="38100"/>
                  </a:lnTo>
                  <a:lnTo>
                    <a:pt x="1145667" y="38100"/>
                  </a:lnTo>
                  <a:lnTo>
                    <a:pt x="2057171" y="38100"/>
                  </a:lnTo>
                  <a:lnTo>
                    <a:pt x="2058136" y="153911"/>
                  </a:lnTo>
                  <a:lnTo>
                    <a:pt x="2019046" y="156337"/>
                  </a:lnTo>
                  <a:lnTo>
                    <a:pt x="2083181" y="266827"/>
                  </a:lnTo>
                  <a:lnTo>
                    <a:pt x="2123440" y="171958"/>
                  </a:lnTo>
                  <a:lnTo>
                    <a:pt x="2133092" y="149225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19877" y="3563873"/>
              <a:ext cx="1586865" cy="312420"/>
            </a:xfrm>
            <a:custGeom>
              <a:avLst/>
              <a:gdLst/>
              <a:ahLst/>
              <a:cxnLst/>
              <a:rect l="l" t="t" r="r" b="b"/>
              <a:pathLst>
                <a:path w="1586865" h="312420">
                  <a:moveTo>
                    <a:pt x="0" y="312419"/>
                  </a:moveTo>
                  <a:lnTo>
                    <a:pt x="1586483" y="312419"/>
                  </a:lnTo>
                  <a:lnTo>
                    <a:pt x="1586483" y="0"/>
                  </a:lnTo>
                  <a:lnTo>
                    <a:pt x="0" y="0"/>
                  </a:lnTo>
                  <a:lnTo>
                    <a:pt x="0" y="312419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54828" y="3598545"/>
            <a:ext cx="11176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latin typeface="Microsoft Sans Serif"/>
                <a:cs typeface="Microsoft Sans Serif"/>
              </a:rPr>
              <a:t>LA</a:t>
            </a:r>
            <a:r>
              <a:rPr sz="1350" spc="-20" dirty="0">
                <a:latin typeface="Microsoft Sans Serif"/>
                <a:cs typeface="Microsoft Sans Serif"/>
              </a:rPr>
              <a:t>M</a:t>
            </a:r>
            <a:r>
              <a:rPr sz="1350" dirty="0">
                <a:latin typeface="Microsoft Sans Serif"/>
                <a:cs typeface="Microsoft Sans Serif"/>
              </a:rPr>
              <a:t>A</a:t>
            </a:r>
            <a:r>
              <a:rPr sz="1350" spc="-65" dirty="0">
                <a:latin typeface="Microsoft Sans Serif"/>
                <a:cs typeface="Microsoft Sans Serif"/>
              </a:rPr>
              <a:t> </a:t>
            </a:r>
            <a:r>
              <a:rPr sz="1350" dirty="0">
                <a:latin typeface="Microsoft Sans Serif"/>
                <a:cs typeface="Microsoft Sans Serif"/>
              </a:rPr>
              <a:t>+</a:t>
            </a:r>
            <a:r>
              <a:rPr sz="1350" spc="10" dirty="0">
                <a:latin typeface="Microsoft Sans Serif"/>
                <a:cs typeface="Microsoft Sans Serif"/>
              </a:rPr>
              <a:t> </a:t>
            </a:r>
            <a:r>
              <a:rPr sz="1350" dirty="0">
                <a:latin typeface="Microsoft Sans Serif"/>
                <a:cs typeface="Microsoft Sans Serif"/>
              </a:rPr>
              <a:t>LA</a:t>
            </a:r>
            <a:r>
              <a:rPr sz="1350" spc="-10" dirty="0">
                <a:latin typeface="Microsoft Sans Serif"/>
                <a:cs typeface="Microsoft Sans Serif"/>
              </a:rPr>
              <a:t>B</a:t>
            </a:r>
            <a:r>
              <a:rPr sz="1350" dirty="0">
                <a:latin typeface="Microsoft Sans Serif"/>
                <a:cs typeface="Microsoft Sans Serif"/>
              </a:rPr>
              <a:t>A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88530" y="3577590"/>
            <a:ext cx="1515110" cy="231775"/>
          </a:xfrm>
          <a:custGeom>
            <a:avLst/>
            <a:gdLst/>
            <a:ahLst/>
            <a:cxnLst/>
            <a:rect l="l" t="t" r="r" b="b"/>
            <a:pathLst>
              <a:path w="1515109" h="231775">
                <a:moveTo>
                  <a:pt x="0" y="231648"/>
                </a:moveTo>
                <a:lnTo>
                  <a:pt x="1514855" y="231648"/>
                </a:lnTo>
                <a:lnTo>
                  <a:pt x="1514855" y="0"/>
                </a:lnTo>
                <a:lnTo>
                  <a:pt x="0" y="0"/>
                </a:lnTo>
                <a:lnTo>
                  <a:pt x="0" y="231648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573136" y="3572002"/>
            <a:ext cx="94678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latin typeface="Microsoft Sans Serif"/>
                <a:cs typeface="Microsoft Sans Serif"/>
              </a:rPr>
              <a:t>ICS</a:t>
            </a:r>
            <a:r>
              <a:rPr sz="1350" spc="-35" dirty="0">
                <a:latin typeface="Microsoft Sans Serif"/>
                <a:cs typeface="Microsoft Sans Serif"/>
              </a:rPr>
              <a:t> </a:t>
            </a:r>
            <a:r>
              <a:rPr sz="1350" dirty="0">
                <a:latin typeface="Microsoft Sans Serif"/>
                <a:cs typeface="Microsoft Sans Serif"/>
              </a:rPr>
              <a:t>+</a:t>
            </a:r>
            <a:r>
              <a:rPr sz="1350" spc="-30" dirty="0">
                <a:latin typeface="Microsoft Sans Serif"/>
                <a:cs typeface="Microsoft Sans Serif"/>
              </a:rPr>
              <a:t> </a:t>
            </a:r>
            <a:r>
              <a:rPr sz="1350" dirty="0">
                <a:latin typeface="Microsoft Sans Serif"/>
                <a:cs typeface="Microsoft Sans Serif"/>
              </a:rPr>
              <a:t>LABA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64708" y="3914394"/>
            <a:ext cx="970280" cy="1018540"/>
          </a:xfrm>
          <a:custGeom>
            <a:avLst/>
            <a:gdLst/>
            <a:ahLst/>
            <a:cxnLst/>
            <a:rect l="l" t="t" r="r" b="b"/>
            <a:pathLst>
              <a:path w="970279" h="1018539">
                <a:moveTo>
                  <a:pt x="893698" y="903858"/>
                </a:moveTo>
                <a:lnTo>
                  <a:pt x="855598" y="903858"/>
                </a:lnTo>
                <a:lnTo>
                  <a:pt x="912748" y="1018158"/>
                </a:lnTo>
                <a:lnTo>
                  <a:pt x="960373" y="922908"/>
                </a:lnTo>
                <a:lnTo>
                  <a:pt x="893698" y="922908"/>
                </a:lnTo>
                <a:lnTo>
                  <a:pt x="893698" y="903858"/>
                </a:lnTo>
                <a:close/>
              </a:path>
              <a:path w="970279" h="1018539">
                <a:moveTo>
                  <a:pt x="893698" y="829563"/>
                </a:moveTo>
                <a:lnTo>
                  <a:pt x="893698" y="922908"/>
                </a:lnTo>
                <a:lnTo>
                  <a:pt x="931798" y="922908"/>
                </a:lnTo>
                <a:lnTo>
                  <a:pt x="931798" y="848613"/>
                </a:lnTo>
                <a:lnTo>
                  <a:pt x="912748" y="848613"/>
                </a:lnTo>
                <a:lnTo>
                  <a:pt x="893698" y="829563"/>
                </a:lnTo>
                <a:close/>
              </a:path>
              <a:path w="970279" h="1018539">
                <a:moveTo>
                  <a:pt x="969898" y="903858"/>
                </a:moveTo>
                <a:lnTo>
                  <a:pt x="931798" y="903858"/>
                </a:lnTo>
                <a:lnTo>
                  <a:pt x="931798" y="922908"/>
                </a:lnTo>
                <a:lnTo>
                  <a:pt x="960373" y="922908"/>
                </a:lnTo>
                <a:lnTo>
                  <a:pt x="969898" y="903858"/>
                </a:lnTo>
                <a:close/>
              </a:path>
              <a:path w="970279" h="1018539">
                <a:moveTo>
                  <a:pt x="38100" y="0"/>
                </a:moveTo>
                <a:lnTo>
                  <a:pt x="0" y="0"/>
                </a:lnTo>
                <a:lnTo>
                  <a:pt x="0" y="829563"/>
                </a:lnTo>
                <a:lnTo>
                  <a:pt x="1494" y="836933"/>
                </a:lnTo>
                <a:lnTo>
                  <a:pt x="5572" y="842994"/>
                </a:lnTo>
                <a:lnTo>
                  <a:pt x="11626" y="847101"/>
                </a:lnTo>
                <a:lnTo>
                  <a:pt x="19050" y="848613"/>
                </a:lnTo>
                <a:lnTo>
                  <a:pt x="893698" y="848613"/>
                </a:lnTo>
                <a:lnTo>
                  <a:pt x="893698" y="829563"/>
                </a:lnTo>
                <a:lnTo>
                  <a:pt x="38100" y="829563"/>
                </a:lnTo>
                <a:lnTo>
                  <a:pt x="19050" y="810513"/>
                </a:lnTo>
                <a:lnTo>
                  <a:pt x="38100" y="810513"/>
                </a:lnTo>
                <a:lnTo>
                  <a:pt x="38100" y="0"/>
                </a:lnTo>
                <a:close/>
              </a:path>
              <a:path w="970279" h="1018539">
                <a:moveTo>
                  <a:pt x="912748" y="810513"/>
                </a:moveTo>
                <a:lnTo>
                  <a:pt x="38100" y="810513"/>
                </a:lnTo>
                <a:lnTo>
                  <a:pt x="38100" y="829563"/>
                </a:lnTo>
                <a:lnTo>
                  <a:pt x="893698" y="829563"/>
                </a:lnTo>
                <a:lnTo>
                  <a:pt x="912748" y="848613"/>
                </a:lnTo>
                <a:lnTo>
                  <a:pt x="931798" y="848613"/>
                </a:lnTo>
                <a:lnTo>
                  <a:pt x="931798" y="829563"/>
                </a:lnTo>
                <a:lnTo>
                  <a:pt x="930286" y="822140"/>
                </a:lnTo>
                <a:lnTo>
                  <a:pt x="926179" y="816086"/>
                </a:lnTo>
                <a:lnTo>
                  <a:pt x="920118" y="812008"/>
                </a:lnTo>
                <a:lnTo>
                  <a:pt x="912748" y="810513"/>
                </a:lnTo>
                <a:close/>
              </a:path>
              <a:path w="970279" h="1018539">
                <a:moveTo>
                  <a:pt x="38100" y="810513"/>
                </a:moveTo>
                <a:lnTo>
                  <a:pt x="19050" y="810513"/>
                </a:lnTo>
                <a:lnTo>
                  <a:pt x="38100" y="829563"/>
                </a:lnTo>
                <a:lnTo>
                  <a:pt x="38100" y="810513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5143436" y="4392104"/>
            <a:ext cx="3037840" cy="1346200"/>
            <a:chOff x="5143436" y="4392104"/>
            <a:chExt cx="3037840" cy="1346200"/>
          </a:xfrm>
        </p:grpSpPr>
        <p:sp>
          <p:nvSpPr>
            <p:cNvPr id="15" name="object 15"/>
            <p:cNvSpPr/>
            <p:nvPr/>
          </p:nvSpPr>
          <p:spPr>
            <a:xfrm>
              <a:off x="6070853" y="4405121"/>
              <a:ext cx="2060575" cy="207645"/>
            </a:xfrm>
            <a:custGeom>
              <a:avLst/>
              <a:gdLst/>
              <a:ahLst/>
              <a:cxnLst/>
              <a:rect l="l" t="t" r="r" b="b"/>
              <a:pathLst>
                <a:path w="2060575" h="207645">
                  <a:moveTo>
                    <a:pt x="0" y="207263"/>
                  </a:moveTo>
                  <a:lnTo>
                    <a:pt x="2060448" y="207263"/>
                  </a:lnTo>
                  <a:lnTo>
                    <a:pt x="2060448" y="0"/>
                  </a:lnTo>
                  <a:lnTo>
                    <a:pt x="0" y="0"/>
                  </a:lnTo>
                  <a:lnTo>
                    <a:pt x="0" y="207263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28509" y="4600193"/>
              <a:ext cx="0" cy="346075"/>
            </a:xfrm>
            <a:custGeom>
              <a:avLst/>
              <a:gdLst/>
              <a:ahLst/>
              <a:cxnLst/>
              <a:rect l="l" t="t" r="r" b="b"/>
              <a:pathLst>
                <a:path h="346075">
                  <a:moveTo>
                    <a:pt x="0" y="0"/>
                  </a:moveTo>
                  <a:lnTo>
                    <a:pt x="0" y="345820"/>
                  </a:lnTo>
                </a:path>
              </a:pathLst>
            </a:custGeom>
            <a:ln w="381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50280" y="4913375"/>
              <a:ext cx="2131060" cy="280670"/>
            </a:xfrm>
            <a:custGeom>
              <a:avLst/>
              <a:gdLst/>
              <a:ahLst/>
              <a:cxnLst/>
              <a:rect l="l" t="t" r="r" b="b"/>
              <a:pathLst>
                <a:path w="2131059" h="280670">
                  <a:moveTo>
                    <a:pt x="2130933" y="149225"/>
                  </a:moveTo>
                  <a:lnTo>
                    <a:pt x="2094052" y="151536"/>
                  </a:lnTo>
                  <a:lnTo>
                    <a:pt x="2093112" y="38100"/>
                  </a:lnTo>
                  <a:lnTo>
                    <a:pt x="2092960" y="19177"/>
                  </a:lnTo>
                  <a:lnTo>
                    <a:pt x="2092960" y="18923"/>
                  </a:lnTo>
                  <a:lnTo>
                    <a:pt x="2091461" y="11531"/>
                  </a:lnTo>
                  <a:lnTo>
                    <a:pt x="2087384" y="5511"/>
                  </a:lnTo>
                  <a:lnTo>
                    <a:pt x="2081326" y="1485"/>
                  </a:lnTo>
                  <a:lnTo>
                    <a:pt x="2073910" y="0"/>
                  </a:lnTo>
                  <a:lnTo>
                    <a:pt x="1143635" y="0"/>
                  </a:lnTo>
                  <a:lnTo>
                    <a:pt x="1085850" y="0"/>
                  </a:lnTo>
                  <a:lnTo>
                    <a:pt x="57150" y="0"/>
                  </a:lnTo>
                  <a:lnTo>
                    <a:pt x="49720" y="1498"/>
                  </a:lnTo>
                  <a:lnTo>
                    <a:pt x="43662" y="5575"/>
                  </a:lnTo>
                  <a:lnTo>
                    <a:pt x="39585" y="11633"/>
                  </a:lnTo>
                  <a:lnTo>
                    <a:pt x="38100" y="19050"/>
                  </a:lnTo>
                  <a:lnTo>
                    <a:pt x="38100" y="165862"/>
                  </a:lnTo>
                  <a:lnTo>
                    <a:pt x="0" y="165862"/>
                  </a:lnTo>
                  <a:lnTo>
                    <a:pt x="57150" y="280162"/>
                  </a:lnTo>
                  <a:lnTo>
                    <a:pt x="104775" y="184912"/>
                  </a:lnTo>
                  <a:lnTo>
                    <a:pt x="114300" y="165862"/>
                  </a:lnTo>
                  <a:lnTo>
                    <a:pt x="76200" y="165862"/>
                  </a:lnTo>
                  <a:lnTo>
                    <a:pt x="76200" y="38100"/>
                  </a:lnTo>
                  <a:lnTo>
                    <a:pt x="1085850" y="38100"/>
                  </a:lnTo>
                  <a:lnTo>
                    <a:pt x="1143635" y="38100"/>
                  </a:lnTo>
                  <a:lnTo>
                    <a:pt x="2055012" y="38100"/>
                  </a:lnTo>
                  <a:lnTo>
                    <a:pt x="2055977" y="153911"/>
                  </a:lnTo>
                  <a:lnTo>
                    <a:pt x="2016887" y="156337"/>
                  </a:lnTo>
                  <a:lnTo>
                    <a:pt x="2081022" y="266827"/>
                  </a:lnTo>
                  <a:lnTo>
                    <a:pt x="2121281" y="171958"/>
                  </a:lnTo>
                  <a:lnTo>
                    <a:pt x="2130933" y="149225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56453" y="5193029"/>
              <a:ext cx="1902460" cy="532130"/>
            </a:xfrm>
            <a:custGeom>
              <a:avLst/>
              <a:gdLst/>
              <a:ahLst/>
              <a:cxnLst/>
              <a:rect l="l" t="t" r="r" b="b"/>
              <a:pathLst>
                <a:path w="1902459" h="532129">
                  <a:moveTo>
                    <a:pt x="0" y="531876"/>
                  </a:moveTo>
                  <a:lnTo>
                    <a:pt x="1901952" y="531876"/>
                  </a:lnTo>
                  <a:lnTo>
                    <a:pt x="1901952" y="0"/>
                  </a:lnTo>
                  <a:lnTo>
                    <a:pt x="0" y="0"/>
                  </a:lnTo>
                  <a:lnTo>
                    <a:pt x="0" y="531876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352541" y="5190566"/>
            <a:ext cx="1509395" cy="530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Roflumilast</a:t>
            </a:r>
            <a:endParaRPr sz="1200">
              <a:latin typeface="Microsoft Sans Serif"/>
              <a:cs typeface="Microsoft Sans Serif"/>
            </a:endParaRPr>
          </a:p>
          <a:p>
            <a:pPr marL="38100" marR="30480" algn="ctr">
              <a:lnSpc>
                <a:spcPct val="100000"/>
              </a:lnSpc>
              <a:spcBef>
                <a:spcPts val="10"/>
              </a:spcBef>
            </a:pPr>
            <a:r>
              <a:rPr sz="1050" i="1" dirty="0">
                <a:latin typeface="Arial"/>
                <a:cs typeface="Arial"/>
              </a:rPr>
              <a:t>FEV</a:t>
            </a:r>
            <a:r>
              <a:rPr sz="1050" i="1" baseline="-19841" dirty="0">
                <a:latin typeface="Arial"/>
                <a:cs typeface="Arial"/>
              </a:rPr>
              <a:t>1</a:t>
            </a:r>
            <a:r>
              <a:rPr sz="1050" i="1" spc="82" baseline="-19841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&lt;</a:t>
            </a:r>
            <a:r>
              <a:rPr sz="1050" i="1" spc="-2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50%</a:t>
            </a:r>
            <a:r>
              <a:rPr sz="1050" i="1" spc="-1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&amp;</a:t>
            </a:r>
            <a:r>
              <a:rPr sz="1050" i="1" spc="-25" dirty="0">
                <a:latin typeface="Arial"/>
                <a:cs typeface="Arial"/>
              </a:rPr>
              <a:t> viêm</a:t>
            </a:r>
            <a:r>
              <a:rPr sz="1050" i="1" spc="8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phế </a:t>
            </a:r>
            <a:r>
              <a:rPr sz="1050" i="1" spc="-27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quản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338821" y="5180838"/>
            <a:ext cx="1586865" cy="445134"/>
          </a:xfrm>
          <a:custGeom>
            <a:avLst/>
            <a:gdLst/>
            <a:ahLst/>
            <a:cxnLst/>
            <a:rect l="l" t="t" r="r" b="b"/>
            <a:pathLst>
              <a:path w="1586865" h="445135">
                <a:moveTo>
                  <a:pt x="0" y="445008"/>
                </a:moveTo>
                <a:lnTo>
                  <a:pt x="1586483" y="445008"/>
                </a:lnTo>
                <a:lnTo>
                  <a:pt x="1586483" y="0"/>
                </a:lnTo>
                <a:lnTo>
                  <a:pt x="0" y="0"/>
                </a:lnTo>
                <a:lnTo>
                  <a:pt x="0" y="445008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627111" y="5281929"/>
            <a:ext cx="100965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5" dirty="0">
                <a:latin typeface="Microsoft Sans Serif"/>
                <a:cs typeface="Microsoft Sans Serif"/>
              </a:rPr>
              <a:t>Azithromycin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076438" y="3809238"/>
            <a:ext cx="535940" cy="791210"/>
          </a:xfrm>
          <a:custGeom>
            <a:avLst/>
            <a:gdLst/>
            <a:ahLst/>
            <a:cxnLst/>
            <a:rect l="l" t="t" r="r" b="b"/>
            <a:pathLst>
              <a:path w="535940" h="791210">
                <a:moveTo>
                  <a:pt x="112394" y="676401"/>
                </a:moveTo>
                <a:lnTo>
                  <a:pt x="0" y="737362"/>
                </a:lnTo>
                <a:lnTo>
                  <a:pt x="116077" y="790701"/>
                </a:lnTo>
                <a:lnTo>
                  <a:pt x="114870" y="753237"/>
                </a:lnTo>
                <a:lnTo>
                  <a:pt x="95250" y="753237"/>
                </a:lnTo>
                <a:lnTo>
                  <a:pt x="95122" y="715137"/>
                </a:lnTo>
                <a:lnTo>
                  <a:pt x="113642" y="715109"/>
                </a:lnTo>
                <a:lnTo>
                  <a:pt x="112394" y="676401"/>
                </a:lnTo>
                <a:close/>
              </a:path>
              <a:path w="535940" h="791210">
                <a:moveTo>
                  <a:pt x="113642" y="715109"/>
                </a:moveTo>
                <a:lnTo>
                  <a:pt x="95122" y="715137"/>
                </a:lnTo>
                <a:lnTo>
                  <a:pt x="95250" y="753237"/>
                </a:lnTo>
                <a:lnTo>
                  <a:pt x="114869" y="753207"/>
                </a:lnTo>
                <a:lnTo>
                  <a:pt x="113642" y="715109"/>
                </a:lnTo>
                <a:close/>
              </a:path>
              <a:path w="535940" h="791210">
                <a:moveTo>
                  <a:pt x="114869" y="753207"/>
                </a:moveTo>
                <a:lnTo>
                  <a:pt x="95250" y="753237"/>
                </a:lnTo>
                <a:lnTo>
                  <a:pt x="114870" y="753237"/>
                </a:lnTo>
                <a:close/>
              </a:path>
              <a:path w="535940" h="791210">
                <a:moveTo>
                  <a:pt x="497331" y="714530"/>
                </a:moveTo>
                <a:lnTo>
                  <a:pt x="113642" y="715109"/>
                </a:lnTo>
                <a:lnTo>
                  <a:pt x="114869" y="753207"/>
                </a:lnTo>
                <a:lnTo>
                  <a:pt x="516381" y="752601"/>
                </a:lnTo>
                <a:lnTo>
                  <a:pt x="523805" y="751107"/>
                </a:lnTo>
                <a:lnTo>
                  <a:pt x="529859" y="747029"/>
                </a:lnTo>
                <a:lnTo>
                  <a:pt x="533937" y="740975"/>
                </a:lnTo>
                <a:lnTo>
                  <a:pt x="535431" y="733551"/>
                </a:lnTo>
                <a:lnTo>
                  <a:pt x="497331" y="733551"/>
                </a:lnTo>
                <a:lnTo>
                  <a:pt x="497331" y="714530"/>
                </a:lnTo>
                <a:close/>
              </a:path>
              <a:path w="535940" h="791210">
                <a:moveTo>
                  <a:pt x="516381" y="714501"/>
                </a:moveTo>
                <a:lnTo>
                  <a:pt x="497331" y="714530"/>
                </a:lnTo>
                <a:lnTo>
                  <a:pt x="497331" y="733551"/>
                </a:lnTo>
                <a:lnTo>
                  <a:pt x="516381" y="714501"/>
                </a:lnTo>
                <a:close/>
              </a:path>
              <a:path w="535940" h="791210">
                <a:moveTo>
                  <a:pt x="535431" y="714501"/>
                </a:moveTo>
                <a:lnTo>
                  <a:pt x="516381" y="714501"/>
                </a:lnTo>
                <a:lnTo>
                  <a:pt x="497331" y="733551"/>
                </a:lnTo>
                <a:lnTo>
                  <a:pt x="535431" y="733551"/>
                </a:lnTo>
                <a:lnTo>
                  <a:pt x="535431" y="714501"/>
                </a:lnTo>
                <a:close/>
              </a:path>
              <a:path w="535940" h="791210">
                <a:moveTo>
                  <a:pt x="535431" y="0"/>
                </a:moveTo>
                <a:lnTo>
                  <a:pt x="497331" y="0"/>
                </a:lnTo>
                <a:lnTo>
                  <a:pt x="497331" y="714530"/>
                </a:lnTo>
                <a:lnTo>
                  <a:pt x="535431" y="714501"/>
                </a:lnTo>
                <a:lnTo>
                  <a:pt x="535431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97296" y="3914394"/>
            <a:ext cx="273685" cy="651510"/>
          </a:xfrm>
          <a:custGeom>
            <a:avLst/>
            <a:gdLst/>
            <a:ahLst/>
            <a:cxnLst/>
            <a:rect l="l" t="t" r="r" b="b"/>
            <a:pathLst>
              <a:path w="273685" h="651510">
                <a:moveTo>
                  <a:pt x="158876" y="536955"/>
                </a:moveTo>
                <a:lnTo>
                  <a:pt x="158876" y="651255"/>
                </a:lnTo>
                <a:lnTo>
                  <a:pt x="235076" y="613155"/>
                </a:lnTo>
                <a:lnTo>
                  <a:pt x="177926" y="613155"/>
                </a:lnTo>
                <a:lnTo>
                  <a:pt x="177926" y="575055"/>
                </a:lnTo>
                <a:lnTo>
                  <a:pt x="235076" y="575055"/>
                </a:lnTo>
                <a:lnTo>
                  <a:pt x="158876" y="536955"/>
                </a:lnTo>
                <a:close/>
              </a:path>
              <a:path w="273685" h="651510">
                <a:moveTo>
                  <a:pt x="38100" y="0"/>
                </a:moveTo>
                <a:lnTo>
                  <a:pt x="0" y="0"/>
                </a:lnTo>
                <a:lnTo>
                  <a:pt x="0" y="594105"/>
                </a:lnTo>
                <a:lnTo>
                  <a:pt x="1494" y="601529"/>
                </a:lnTo>
                <a:lnTo>
                  <a:pt x="5572" y="607583"/>
                </a:lnTo>
                <a:lnTo>
                  <a:pt x="11626" y="611661"/>
                </a:lnTo>
                <a:lnTo>
                  <a:pt x="19050" y="613155"/>
                </a:lnTo>
                <a:lnTo>
                  <a:pt x="158876" y="613155"/>
                </a:lnTo>
                <a:lnTo>
                  <a:pt x="158876" y="594105"/>
                </a:lnTo>
                <a:lnTo>
                  <a:pt x="38100" y="594105"/>
                </a:lnTo>
                <a:lnTo>
                  <a:pt x="19050" y="575055"/>
                </a:lnTo>
                <a:lnTo>
                  <a:pt x="38100" y="575055"/>
                </a:lnTo>
                <a:lnTo>
                  <a:pt x="38100" y="0"/>
                </a:lnTo>
                <a:close/>
              </a:path>
              <a:path w="273685" h="651510">
                <a:moveTo>
                  <a:pt x="235076" y="575055"/>
                </a:moveTo>
                <a:lnTo>
                  <a:pt x="177926" y="575055"/>
                </a:lnTo>
                <a:lnTo>
                  <a:pt x="177926" y="613155"/>
                </a:lnTo>
                <a:lnTo>
                  <a:pt x="235076" y="613155"/>
                </a:lnTo>
                <a:lnTo>
                  <a:pt x="273176" y="594105"/>
                </a:lnTo>
                <a:lnTo>
                  <a:pt x="235076" y="575055"/>
                </a:lnTo>
                <a:close/>
              </a:path>
              <a:path w="273685" h="651510">
                <a:moveTo>
                  <a:pt x="38100" y="575055"/>
                </a:moveTo>
                <a:lnTo>
                  <a:pt x="19050" y="575055"/>
                </a:lnTo>
                <a:lnTo>
                  <a:pt x="38100" y="594105"/>
                </a:lnTo>
                <a:lnTo>
                  <a:pt x="38100" y="575055"/>
                </a:lnTo>
                <a:close/>
              </a:path>
              <a:path w="273685" h="651510">
                <a:moveTo>
                  <a:pt x="158876" y="575055"/>
                </a:moveTo>
                <a:lnTo>
                  <a:pt x="38100" y="575055"/>
                </a:lnTo>
                <a:lnTo>
                  <a:pt x="38100" y="594105"/>
                </a:lnTo>
                <a:lnTo>
                  <a:pt x="158876" y="594105"/>
                </a:lnTo>
                <a:lnTo>
                  <a:pt x="158876" y="575055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795643" y="3516629"/>
            <a:ext cx="191135" cy="427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815">
              <a:lnSpc>
                <a:spcPts val="1575"/>
              </a:lnSpc>
              <a:spcBef>
                <a:spcPts val="105"/>
              </a:spcBef>
            </a:pPr>
            <a:r>
              <a:rPr sz="1350" dirty="0">
                <a:latin typeface="Microsoft Sans Serif"/>
                <a:cs typeface="Microsoft Sans Serif"/>
              </a:rPr>
              <a:t>**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1575"/>
              </a:lnSpc>
            </a:pPr>
            <a:r>
              <a:rPr sz="1350" dirty="0">
                <a:latin typeface="Microsoft Sans Serif"/>
                <a:cs typeface="Microsoft Sans Serif"/>
              </a:rPr>
              <a:t>**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68259" y="3175253"/>
            <a:ext cx="9271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latin typeface="Microsoft Sans Serif"/>
                <a:cs typeface="Microsoft Sans Serif"/>
              </a:rPr>
              <a:t>*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65572" y="4119117"/>
            <a:ext cx="5937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Microsoft Sans Serif"/>
                <a:cs typeface="Microsoft Sans Serif"/>
              </a:rPr>
              <a:t>Eos</a:t>
            </a:r>
            <a:r>
              <a:rPr sz="1050" spc="-6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&lt;100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08040" y="4103370"/>
            <a:ext cx="5886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Microsoft Sans Serif"/>
                <a:cs typeface="Microsoft Sans Serif"/>
              </a:rPr>
              <a:t>Eos</a:t>
            </a:r>
            <a:r>
              <a:rPr sz="1050" spc="-60" dirty="0">
                <a:latin typeface="Microsoft Sans Serif"/>
                <a:cs typeface="Microsoft Sans Serif"/>
              </a:rPr>
              <a:t> </a:t>
            </a:r>
            <a:r>
              <a:rPr sz="1050" spc="-15" dirty="0">
                <a:latin typeface="Microsoft Sans Serif"/>
                <a:cs typeface="Microsoft Sans Serif"/>
              </a:rPr>
              <a:t>≥100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94181" y="2727198"/>
            <a:ext cx="1420495" cy="251460"/>
          </a:xfrm>
          <a:custGeom>
            <a:avLst/>
            <a:gdLst/>
            <a:ahLst/>
            <a:cxnLst/>
            <a:rect l="l" t="t" r="r" b="b"/>
            <a:pathLst>
              <a:path w="1420495" h="251460">
                <a:moveTo>
                  <a:pt x="0" y="251460"/>
                </a:moveTo>
                <a:lnTo>
                  <a:pt x="1420368" y="251460"/>
                </a:lnTo>
                <a:lnTo>
                  <a:pt x="1420368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ln w="2590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47216" y="3766565"/>
            <a:ext cx="114300" cy="328295"/>
          </a:xfrm>
          <a:custGeom>
            <a:avLst/>
            <a:gdLst/>
            <a:ahLst/>
            <a:cxnLst/>
            <a:rect l="l" t="t" r="r" b="b"/>
            <a:pathLst>
              <a:path w="114300" h="328295">
                <a:moveTo>
                  <a:pt x="38100" y="213740"/>
                </a:moveTo>
                <a:lnTo>
                  <a:pt x="0" y="213740"/>
                </a:lnTo>
                <a:lnTo>
                  <a:pt x="57150" y="328040"/>
                </a:lnTo>
                <a:lnTo>
                  <a:pt x="104775" y="232790"/>
                </a:lnTo>
                <a:lnTo>
                  <a:pt x="38100" y="232790"/>
                </a:lnTo>
                <a:lnTo>
                  <a:pt x="38100" y="213740"/>
                </a:lnTo>
                <a:close/>
              </a:path>
              <a:path w="114300" h="328295">
                <a:moveTo>
                  <a:pt x="76200" y="0"/>
                </a:moveTo>
                <a:lnTo>
                  <a:pt x="38100" y="0"/>
                </a:lnTo>
                <a:lnTo>
                  <a:pt x="38100" y="232790"/>
                </a:lnTo>
                <a:lnTo>
                  <a:pt x="76200" y="232790"/>
                </a:lnTo>
                <a:lnTo>
                  <a:pt x="76200" y="0"/>
                </a:lnTo>
                <a:close/>
              </a:path>
              <a:path w="114300" h="328295">
                <a:moveTo>
                  <a:pt x="114300" y="213740"/>
                </a:moveTo>
                <a:lnTo>
                  <a:pt x="76200" y="213740"/>
                </a:lnTo>
                <a:lnTo>
                  <a:pt x="76200" y="232790"/>
                </a:lnTo>
                <a:lnTo>
                  <a:pt x="104775" y="232790"/>
                </a:lnTo>
                <a:lnTo>
                  <a:pt x="114300" y="21374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6562" y="4155185"/>
            <a:ext cx="1424940" cy="948055"/>
          </a:xfrm>
          <a:custGeom>
            <a:avLst/>
            <a:gdLst/>
            <a:ahLst/>
            <a:cxnLst/>
            <a:rect l="l" t="t" r="r" b="b"/>
            <a:pathLst>
              <a:path w="1424939" h="948054">
                <a:moveTo>
                  <a:pt x="0" y="947927"/>
                </a:moveTo>
                <a:lnTo>
                  <a:pt x="1424939" y="947927"/>
                </a:lnTo>
                <a:lnTo>
                  <a:pt x="1424939" y="0"/>
                </a:lnTo>
                <a:lnTo>
                  <a:pt x="0" y="0"/>
                </a:lnTo>
                <a:lnTo>
                  <a:pt x="0" y="947927"/>
                </a:lnTo>
                <a:close/>
              </a:path>
            </a:pathLst>
          </a:custGeom>
          <a:ln w="2590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681227" y="3056382"/>
            <a:ext cx="3589020" cy="1674495"/>
            <a:chOff x="681227" y="3056382"/>
            <a:chExt cx="3589020" cy="1674495"/>
          </a:xfrm>
        </p:grpSpPr>
        <p:sp>
          <p:nvSpPr>
            <p:cNvPr id="32" name="object 32"/>
            <p:cNvSpPr/>
            <p:nvPr/>
          </p:nvSpPr>
          <p:spPr>
            <a:xfrm>
              <a:off x="1350264" y="3056381"/>
              <a:ext cx="1487170" cy="494665"/>
            </a:xfrm>
            <a:custGeom>
              <a:avLst/>
              <a:gdLst/>
              <a:ahLst/>
              <a:cxnLst/>
              <a:rect l="l" t="t" r="r" b="b"/>
              <a:pathLst>
                <a:path w="1487170" h="494664">
                  <a:moveTo>
                    <a:pt x="114300" y="213741"/>
                  </a:moveTo>
                  <a:lnTo>
                    <a:pt x="76200" y="213741"/>
                  </a:lnTo>
                  <a:lnTo>
                    <a:pt x="76200" y="0"/>
                  </a:lnTo>
                  <a:lnTo>
                    <a:pt x="38100" y="0"/>
                  </a:lnTo>
                  <a:lnTo>
                    <a:pt x="38100" y="213741"/>
                  </a:lnTo>
                  <a:lnTo>
                    <a:pt x="0" y="213741"/>
                  </a:lnTo>
                  <a:lnTo>
                    <a:pt x="57150" y="328041"/>
                  </a:lnTo>
                  <a:lnTo>
                    <a:pt x="104775" y="232791"/>
                  </a:lnTo>
                  <a:lnTo>
                    <a:pt x="114300" y="213741"/>
                  </a:lnTo>
                  <a:close/>
                </a:path>
                <a:path w="1487170" h="494664">
                  <a:moveTo>
                    <a:pt x="1486789" y="418338"/>
                  </a:moveTo>
                  <a:lnTo>
                    <a:pt x="881634" y="418338"/>
                  </a:lnTo>
                  <a:lnTo>
                    <a:pt x="881634" y="380238"/>
                  </a:lnTo>
                  <a:lnTo>
                    <a:pt x="767334" y="437388"/>
                  </a:lnTo>
                  <a:lnTo>
                    <a:pt x="881634" y="494550"/>
                  </a:lnTo>
                  <a:lnTo>
                    <a:pt x="881634" y="456438"/>
                  </a:lnTo>
                  <a:lnTo>
                    <a:pt x="1486789" y="456438"/>
                  </a:lnTo>
                  <a:lnTo>
                    <a:pt x="1486789" y="418338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4181" y="3384042"/>
              <a:ext cx="3563620" cy="1333500"/>
            </a:xfrm>
            <a:custGeom>
              <a:avLst/>
              <a:gdLst/>
              <a:ahLst/>
              <a:cxnLst/>
              <a:rect l="l" t="t" r="r" b="b"/>
              <a:pathLst>
                <a:path w="3563620" h="1333500">
                  <a:moveTo>
                    <a:pt x="0" y="316992"/>
                  </a:moveTo>
                  <a:lnTo>
                    <a:pt x="1420368" y="316992"/>
                  </a:lnTo>
                  <a:lnTo>
                    <a:pt x="1420368" y="0"/>
                  </a:lnTo>
                  <a:lnTo>
                    <a:pt x="0" y="0"/>
                  </a:lnTo>
                  <a:lnTo>
                    <a:pt x="0" y="316992"/>
                  </a:lnTo>
                  <a:close/>
                </a:path>
                <a:path w="3563620" h="1333500">
                  <a:moveTo>
                    <a:pt x="1719072" y="1333500"/>
                  </a:moveTo>
                  <a:lnTo>
                    <a:pt x="3563112" y="1333500"/>
                  </a:lnTo>
                  <a:lnTo>
                    <a:pt x="3563112" y="1123188"/>
                  </a:lnTo>
                  <a:lnTo>
                    <a:pt x="1719072" y="1123188"/>
                  </a:lnTo>
                  <a:lnTo>
                    <a:pt x="1719072" y="1333500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87851" y="3711702"/>
              <a:ext cx="114300" cy="765810"/>
            </a:xfrm>
            <a:custGeom>
              <a:avLst/>
              <a:gdLst/>
              <a:ahLst/>
              <a:cxnLst/>
              <a:rect l="l" t="t" r="r" b="b"/>
              <a:pathLst>
                <a:path w="114300" h="765810">
                  <a:moveTo>
                    <a:pt x="38100" y="651129"/>
                  </a:moveTo>
                  <a:lnTo>
                    <a:pt x="0" y="651129"/>
                  </a:lnTo>
                  <a:lnTo>
                    <a:pt x="57150" y="765429"/>
                  </a:lnTo>
                  <a:lnTo>
                    <a:pt x="104775" y="670179"/>
                  </a:lnTo>
                  <a:lnTo>
                    <a:pt x="38100" y="670179"/>
                  </a:lnTo>
                  <a:lnTo>
                    <a:pt x="38100" y="651129"/>
                  </a:lnTo>
                  <a:close/>
                </a:path>
                <a:path w="114300" h="765810">
                  <a:moveTo>
                    <a:pt x="76200" y="0"/>
                  </a:moveTo>
                  <a:lnTo>
                    <a:pt x="38100" y="0"/>
                  </a:lnTo>
                  <a:lnTo>
                    <a:pt x="38100" y="670179"/>
                  </a:lnTo>
                  <a:lnTo>
                    <a:pt x="76200" y="670179"/>
                  </a:lnTo>
                  <a:lnTo>
                    <a:pt x="76200" y="0"/>
                  </a:lnTo>
                  <a:close/>
                </a:path>
                <a:path w="114300" h="765810">
                  <a:moveTo>
                    <a:pt x="114300" y="651129"/>
                  </a:moveTo>
                  <a:lnTo>
                    <a:pt x="76200" y="651129"/>
                  </a:lnTo>
                  <a:lnTo>
                    <a:pt x="76200" y="670179"/>
                  </a:lnTo>
                  <a:lnTo>
                    <a:pt x="104775" y="670179"/>
                  </a:lnTo>
                  <a:lnTo>
                    <a:pt x="114300" y="651129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00933" y="3422142"/>
              <a:ext cx="1356360" cy="234950"/>
            </a:xfrm>
            <a:custGeom>
              <a:avLst/>
              <a:gdLst/>
              <a:ahLst/>
              <a:cxnLst/>
              <a:rect l="l" t="t" r="r" b="b"/>
              <a:pathLst>
                <a:path w="1356360" h="234950">
                  <a:moveTo>
                    <a:pt x="0" y="234696"/>
                  </a:moveTo>
                  <a:lnTo>
                    <a:pt x="1356359" y="234696"/>
                  </a:lnTo>
                  <a:lnTo>
                    <a:pt x="1356359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177033" y="3488436"/>
              <a:ext cx="589280" cy="975360"/>
            </a:xfrm>
            <a:custGeom>
              <a:avLst/>
              <a:gdLst/>
              <a:ahLst/>
              <a:cxnLst/>
              <a:rect l="l" t="t" r="r" b="b"/>
              <a:pathLst>
                <a:path w="589280" h="975360">
                  <a:moveTo>
                    <a:pt x="589153" y="57023"/>
                  </a:moveTo>
                  <a:lnTo>
                    <a:pt x="551053" y="57023"/>
                  </a:lnTo>
                  <a:lnTo>
                    <a:pt x="570103" y="76073"/>
                  </a:lnTo>
                  <a:lnTo>
                    <a:pt x="551053" y="76088"/>
                  </a:lnTo>
                  <a:lnTo>
                    <a:pt x="551053" y="975232"/>
                  </a:lnTo>
                  <a:lnTo>
                    <a:pt x="589153" y="975232"/>
                  </a:lnTo>
                  <a:lnTo>
                    <a:pt x="589153" y="57023"/>
                  </a:lnTo>
                  <a:close/>
                </a:path>
                <a:path w="589280" h="975360">
                  <a:moveTo>
                    <a:pt x="113538" y="0"/>
                  </a:moveTo>
                  <a:lnTo>
                    <a:pt x="0" y="58674"/>
                  </a:lnTo>
                  <a:lnTo>
                    <a:pt x="115062" y="114173"/>
                  </a:lnTo>
                  <a:lnTo>
                    <a:pt x="114558" y="76453"/>
                  </a:lnTo>
                  <a:lnTo>
                    <a:pt x="95250" y="76453"/>
                  </a:lnTo>
                  <a:lnTo>
                    <a:pt x="95250" y="38353"/>
                  </a:lnTo>
                  <a:lnTo>
                    <a:pt x="114049" y="38338"/>
                  </a:lnTo>
                  <a:lnTo>
                    <a:pt x="113538" y="0"/>
                  </a:lnTo>
                  <a:close/>
                </a:path>
                <a:path w="589280" h="975360">
                  <a:moveTo>
                    <a:pt x="114049" y="38338"/>
                  </a:moveTo>
                  <a:lnTo>
                    <a:pt x="95250" y="38353"/>
                  </a:lnTo>
                  <a:lnTo>
                    <a:pt x="95250" y="76453"/>
                  </a:lnTo>
                  <a:lnTo>
                    <a:pt x="114558" y="76438"/>
                  </a:lnTo>
                  <a:lnTo>
                    <a:pt x="114049" y="38338"/>
                  </a:lnTo>
                  <a:close/>
                </a:path>
                <a:path w="589280" h="975360">
                  <a:moveTo>
                    <a:pt x="114558" y="76438"/>
                  </a:moveTo>
                  <a:lnTo>
                    <a:pt x="95250" y="76453"/>
                  </a:lnTo>
                  <a:lnTo>
                    <a:pt x="114558" y="76453"/>
                  </a:lnTo>
                  <a:close/>
                </a:path>
                <a:path w="589280" h="975360">
                  <a:moveTo>
                    <a:pt x="570103" y="37973"/>
                  </a:moveTo>
                  <a:lnTo>
                    <a:pt x="114049" y="38338"/>
                  </a:lnTo>
                  <a:lnTo>
                    <a:pt x="114558" y="76438"/>
                  </a:lnTo>
                  <a:lnTo>
                    <a:pt x="551053" y="76088"/>
                  </a:lnTo>
                  <a:lnTo>
                    <a:pt x="551053" y="57023"/>
                  </a:lnTo>
                  <a:lnTo>
                    <a:pt x="589153" y="57023"/>
                  </a:lnTo>
                  <a:lnTo>
                    <a:pt x="587658" y="49653"/>
                  </a:lnTo>
                  <a:lnTo>
                    <a:pt x="583580" y="43592"/>
                  </a:lnTo>
                  <a:lnTo>
                    <a:pt x="577526" y="39485"/>
                  </a:lnTo>
                  <a:lnTo>
                    <a:pt x="570103" y="37973"/>
                  </a:lnTo>
                  <a:close/>
                </a:path>
                <a:path w="589280" h="975360">
                  <a:moveTo>
                    <a:pt x="551053" y="57023"/>
                  </a:moveTo>
                  <a:lnTo>
                    <a:pt x="551053" y="76088"/>
                  </a:lnTo>
                  <a:lnTo>
                    <a:pt x="570103" y="76073"/>
                  </a:lnTo>
                  <a:lnTo>
                    <a:pt x="551053" y="57023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59765" y="5414009"/>
            <a:ext cx="27749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10" dirty="0">
                <a:latin typeface="Arial"/>
                <a:cs typeface="Arial"/>
              </a:rPr>
              <a:t>*eos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i="1" spc="-5" dirty="0">
                <a:latin typeface="Arial"/>
                <a:cs typeface="Arial"/>
              </a:rPr>
              <a:t>**</a:t>
            </a:r>
            <a:r>
              <a:rPr sz="1000" i="1" spc="-5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591515" y="2213864"/>
          <a:ext cx="8101965" cy="3543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67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452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59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KHÓ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THỞ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06807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ĐỢT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KỊCH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PHÁT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6254"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2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or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LABA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9715">
                        <a:lnSpc>
                          <a:spcPts val="1240"/>
                        </a:lnSpc>
                        <a:spcBef>
                          <a:spcPts val="900"/>
                        </a:spcBef>
                        <a:tabLst>
                          <a:tab pos="1786255" algn="l"/>
                          <a:tab pos="2519680" algn="l"/>
                        </a:tabLst>
                      </a:pPr>
                      <a:r>
                        <a:rPr sz="1350" spc="-5" dirty="0">
                          <a:latin typeface="Microsoft Sans Serif"/>
                          <a:cs typeface="Microsoft Sans Serif"/>
                        </a:rPr>
                        <a:t>LAMA</a:t>
                      </a:r>
                      <a:r>
                        <a:rPr sz="135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+</a:t>
                      </a:r>
                      <a:r>
                        <a:rPr sz="135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LABA	</a:t>
                      </a:r>
                      <a:r>
                        <a:rPr sz="2025" baseline="26748" dirty="0">
                          <a:latin typeface="Microsoft Sans Serif"/>
                          <a:cs typeface="Microsoft Sans Serif"/>
                        </a:rPr>
                        <a:t>**	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ICS</a:t>
                      </a:r>
                      <a:r>
                        <a:rPr sz="135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+</a:t>
                      </a:r>
                      <a:r>
                        <a:rPr sz="135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LABA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  <a:p>
                      <a:pPr marR="434340" algn="ctr">
                        <a:lnSpc>
                          <a:spcPts val="1240"/>
                        </a:lnSpc>
                      </a:pP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**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05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dirty="0">
                          <a:latin typeface="Microsoft Sans Serif"/>
                          <a:cs typeface="Microsoft Sans Serif"/>
                        </a:rPr>
                        <a:t>Cân</a:t>
                      </a:r>
                      <a:r>
                        <a:rPr sz="105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dirty="0">
                          <a:latin typeface="Microsoft Sans Serif"/>
                          <a:cs typeface="Microsoft Sans Serif"/>
                        </a:rPr>
                        <a:t>nhắc</a:t>
                      </a:r>
                      <a:r>
                        <a:rPr sz="105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dirty="0">
                          <a:latin typeface="Microsoft Sans Serif"/>
                          <a:cs typeface="Microsoft Sans Serif"/>
                        </a:rPr>
                        <a:t>đổi</a:t>
                      </a:r>
                      <a:r>
                        <a:rPr sz="105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dirty="0">
                          <a:latin typeface="Microsoft Sans Serif"/>
                          <a:cs typeface="Microsoft Sans Serif"/>
                        </a:rPr>
                        <a:t>dụng</a:t>
                      </a:r>
                      <a:endParaRPr sz="1050">
                        <a:latin typeface="Microsoft Sans Serif"/>
                        <a:cs typeface="Microsoft Sans Serif"/>
                      </a:endParaRPr>
                    </a:p>
                    <a:p>
                      <a:pPr marL="179705">
                        <a:lnSpc>
                          <a:spcPts val="1260"/>
                        </a:lnSpc>
                      </a:pPr>
                      <a:r>
                        <a:rPr sz="1050" dirty="0">
                          <a:latin typeface="Microsoft Sans Serif"/>
                          <a:cs typeface="Microsoft Sans Serif"/>
                        </a:rPr>
                        <a:t>cụ</a:t>
                      </a:r>
                      <a:r>
                        <a:rPr sz="105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15" dirty="0">
                          <a:latin typeface="Microsoft Sans Serif"/>
                          <a:cs typeface="Microsoft Sans Serif"/>
                        </a:rPr>
                        <a:t>hít</a:t>
                      </a:r>
                      <a:r>
                        <a:rPr sz="105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dirty="0">
                          <a:latin typeface="Microsoft Sans Serif"/>
                          <a:cs typeface="Microsoft Sans Serif"/>
                        </a:rPr>
                        <a:t>hoặc</a:t>
                      </a:r>
                      <a:r>
                        <a:rPr sz="105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5" dirty="0">
                          <a:latin typeface="Microsoft Sans Serif"/>
                          <a:cs typeface="Microsoft Sans Serif"/>
                        </a:rPr>
                        <a:t>thuốc</a:t>
                      </a:r>
                      <a:endParaRPr sz="1050">
                        <a:latin typeface="Microsoft Sans Serif"/>
                        <a:cs typeface="Microsoft Sans Serif"/>
                      </a:endParaRPr>
                    </a:p>
                    <a:p>
                      <a:pPr marL="179705">
                        <a:lnSpc>
                          <a:spcPts val="1440"/>
                        </a:lnSpc>
                        <a:tabLst>
                          <a:tab pos="2063750" algn="l"/>
                        </a:tabLst>
                      </a:pPr>
                      <a:r>
                        <a:rPr sz="1575" spc="-7" baseline="7936" dirty="0">
                          <a:latin typeface="Microsoft Sans Serif"/>
                          <a:cs typeface="Microsoft Sans Serif"/>
                        </a:rPr>
                        <a:t>đ</a:t>
                      </a:r>
                      <a:r>
                        <a:rPr sz="1575" spc="7" baseline="7936" dirty="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1575" spc="-7" baseline="7936" dirty="0">
                          <a:latin typeface="Microsoft Sans Serif"/>
                          <a:cs typeface="Microsoft Sans Serif"/>
                        </a:rPr>
                        <a:t>ề</a:t>
                      </a:r>
                      <a:r>
                        <a:rPr sz="1575" baseline="7936" dirty="0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sz="1575" spc="15" baseline="7936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75" spc="-15" baseline="7936" dirty="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1575" spc="-7" baseline="7936" dirty="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1575" baseline="7936" dirty="0">
                          <a:latin typeface="Microsoft Sans Serif"/>
                          <a:cs typeface="Microsoft Sans Serif"/>
                        </a:rPr>
                        <a:t>ị	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2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+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LABA</a:t>
                      </a:r>
                      <a:r>
                        <a:rPr sz="12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+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ICS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179705" marR="285623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5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05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15" dirty="0">
                          <a:latin typeface="Microsoft Sans Serif"/>
                          <a:cs typeface="Microsoft Sans Serif"/>
                        </a:rPr>
                        <a:t>Tìm</a:t>
                      </a:r>
                      <a:r>
                        <a:rPr sz="105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dirty="0">
                          <a:latin typeface="Microsoft Sans Serif"/>
                          <a:cs typeface="Microsoft Sans Serif"/>
                        </a:rPr>
                        <a:t>nguyên</a:t>
                      </a:r>
                      <a:r>
                        <a:rPr sz="105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dirty="0">
                          <a:latin typeface="Microsoft Sans Serif"/>
                          <a:cs typeface="Microsoft Sans Serif"/>
                        </a:rPr>
                        <a:t>nhân </a:t>
                      </a:r>
                      <a:r>
                        <a:rPr sz="1050" spc="-2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5" dirty="0">
                          <a:latin typeface="Microsoft Sans Serif"/>
                          <a:cs typeface="Microsoft Sans Serif"/>
                        </a:rPr>
                        <a:t>khó</a:t>
                      </a:r>
                      <a:r>
                        <a:rPr sz="105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30" dirty="0">
                          <a:latin typeface="Microsoft Sans Serif"/>
                          <a:cs typeface="Microsoft Sans Serif"/>
                        </a:rPr>
                        <a:t>thở</a:t>
                      </a:r>
                      <a:r>
                        <a:rPr sz="105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5" dirty="0">
                          <a:latin typeface="Microsoft Sans Serif"/>
                          <a:cs typeface="Microsoft Sans Serif"/>
                        </a:rPr>
                        <a:t>khác</a:t>
                      </a:r>
                      <a:endParaRPr sz="105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36195" indent="62865">
                        <a:lnSpc>
                          <a:spcPct val="100000"/>
                        </a:lnSpc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≥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 300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3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00" i="1" spc="-3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B/µl</a:t>
                      </a:r>
                      <a:r>
                        <a:rPr sz="1000" i="1" spc="145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hoặc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(≥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3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00" i="1" spc="-3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B/µl</a:t>
                      </a:r>
                      <a:r>
                        <a:rPr sz="1000" i="1" spc="114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và</a:t>
                      </a:r>
                      <a:r>
                        <a:rPr sz="1000" i="1" spc="254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≥2</a:t>
                      </a:r>
                      <a:r>
                        <a:rPr sz="100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ĐKP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trung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65" dirty="0">
                          <a:latin typeface="Arial"/>
                          <a:cs typeface="Arial"/>
                        </a:rPr>
                        <a:t>bình</a:t>
                      </a:r>
                      <a:r>
                        <a:rPr sz="1000" i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00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ĐKP nhập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viện) </a:t>
                      </a:r>
                      <a:r>
                        <a:rPr sz="1000" i="1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60" dirty="0">
                          <a:latin typeface="Arial"/>
                          <a:cs typeface="Arial"/>
                        </a:rPr>
                        <a:t>ân</a:t>
                      </a:r>
                      <a:r>
                        <a:rPr sz="1000" i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nhắc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giảm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bậc nếu</a:t>
                      </a:r>
                      <a:r>
                        <a:rPr sz="100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35" dirty="0">
                          <a:latin typeface="Arial"/>
                          <a:cs typeface="Arial"/>
                        </a:rPr>
                        <a:t>Viêm</a:t>
                      </a:r>
                      <a:r>
                        <a:rPr sz="1000" i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phổi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40" dirty="0">
                          <a:latin typeface="Arial"/>
                          <a:cs typeface="Arial"/>
                        </a:rPr>
                        <a:t>kém</a:t>
                      </a:r>
                      <a:r>
                        <a:rPr sz="1000" i="1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đáp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ứng</a:t>
                      </a:r>
                      <a:r>
                        <a:rPr sz="10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với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ICS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0" marB="0">
                    <a:lnR w="38100">
                      <a:solidFill>
                        <a:srgbClr val="993366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3366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9" name="object 39"/>
          <p:cNvSpPr txBox="1"/>
          <p:nvPr/>
        </p:nvSpPr>
        <p:spPr>
          <a:xfrm>
            <a:off x="6415278" y="4400169"/>
            <a:ext cx="2415540" cy="748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L</a:t>
            </a:r>
            <a:r>
              <a:rPr sz="1200" dirty="0">
                <a:latin typeface="Microsoft Sans Serif"/>
                <a:cs typeface="Microsoft Sans Serif"/>
              </a:rPr>
              <a:t>A</a:t>
            </a:r>
            <a:r>
              <a:rPr sz="1200" spc="-5" dirty="0">
                <a:latin typeface="Microsoft Sans Serif"/>
                <a:cs typeface="Microsoft Sans Serif"/>
              </a:rPr>
              <a:t>M</a:t>
            </a:r>
            <a:r>
              <a:rPr sz="1200" dirty="0">
                <a:latin typeface="Microsoft Sans Serif"/>
                <a:cs typeface="Microsoft Sans Serif"/>
              </a:rPr>
              <a:t>A</a:t>
            </a:r>
            <a:r>
              <a:rPr sz="1200" spc="-6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+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L</a:t>
            </a:r>
            <a:r>
              <a:rPr sz="1200" dirty="0">
                <a:latin typeface="Microsoft Sans Serif"/>
                <a:cs typeface="Microsoft Sans Serif"/>
              </a:rPr>
              <a:t>ABA</a:t>
            </a:r>
            <a:r>
              <a:rPr sz="1200" spc="-6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+</a:t>
            </a:r>
            <a:r>
              <a:rPr sz="1200" dirty="0">
                <a:latin typeface="Microsoft Sans Serif"/>
                <a:cs typeface="Microsoft Sans Serif"/>
              </a:rPr>
              <a:t>ICS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Microsoft Sans Serif"/>
              <a:cs typeface="Microsoft Sans Serif"/>
            </a:endParaRPr>
          </a:p>
          <a:p>
            <a:pPr marL="1852295" marR="5080">
              <a:lnSpc>
                <a:spcPct val="100000"/>
              </a:lnSpc>
              <a:spcBef>
                <a:spcPts val="5"/>
              </a:spcBef>
            </a:pPr>
            <a:r>
              <a:rPr sz="1050" i="1" dirty="0">
                <a:latin typeface="Arial"/>
                <a:cs typeface="Arial"/>
              </a:rPr>
              <a:t>BN từng </a:t>
            </a:r>
            <a:r>
              <a:rPr sz="1050" i="1" spc="5" dirty="0">
                <a:latin typeface="Arial"/>
                <a:cs typeface="Arial"/>
              </a:rPr>
              <a:t> </a:t>
            </a:r>
            <a:r>
              <a:rPr sz="1050" i="1" spc="-35" dirty="0">
                <a:latin typeface="Arial"/>
                <a:cs typeface="Arial"/>
              </a:rPr>
              <a:t>hút</a:t>
            </a:r>
            <a:r>
              <a:rPr sz="1050" i="1" spc="10" dirty="0">
                <a:latin typeface="Arial"/>
                <a:cs typeface="Arial"/>
              </a:rPr>
              <a:t> </a:t>
            </a:r>
            <a:r>
              <a:rPr sz="1050" i="1" spc="-5" dirty="0">
                <a:latin typeface="Arial"/>
                <a:cs typeface="Arial"/>
              </a:rPr>
              <a:t>thuốc</a:t>
            </a:r>
            <a:endParaRPr sz="10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36009" y="6231432"/>
            <a:ext cx="5205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©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2020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Global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Initiative</a:t>
            </a: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Chronic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Obstructive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Lung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Disease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8898" y="448817"/>
            <a:ext cx="728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ĐIỀU</a:t>
            </a:r>
            <a:r>
              <a:rPr sz="3600" spc="-25" dirty="0"/>
              <a:t> </a:t>
            </a:r>
            <a:r>
              <a:rPr sz="3600" dirty="0"/>
              <a:t>TRỊ</a:t>
            </a:r>
            <a:r>
              <a:rPr sz="3600" spc="-15" dirty="0"/>
              <a:t> </a:t>
            </a:r>
            <a:r>
              <a:rPr sz="3600" spc="-5" dirty="0"/>
              <a:t>COPD</a:t>
            </a:r>
            <a:r>
              <a:rPr sz="3600" spc="-20" dirty="0"/>
              <a:t> </a:t>
            </a:r>
            <a:r>
              <a:rPr sz="3600" dirty="0"/>
              <a:t>THEO</a:t>
            </a:r>
            <a:r>
              <a:rPr sz="3600" spc="-20" dirty="0"/>
              <a:t> </a:t>
            </a:r>
            <a:r>
              <a:rPr sz="3600" spc="-5" dirty="0"/>
              <a:t>KIỂU</a:t>
            </a:r>
            <a:r>
              <a:rPr sz="3600" spc="-20" dirty="0"/>
              <a:t> </a:t>
            </a:r>
            <a:r>
              <a:rPr sz="3600" spc="-5" dirty="0"/>
              <a:t>HÌNH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07340" y="1480265"/>
            <a:ext cx="8597900" cy="496506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424180" indent="-411480">
              <a:lnSpc>
                <a:spcPct val="100000"/>
              </a:lnSpc>
              <a:spcBef>
                <a:spcPts val="1545"/>
              </a:spcBef>
              <a:buSzPct val="125000"/>
              <a:buFont typeface="Wingdings"/>
              <a:buChar char=""/>
              <a:tabLst>
                <a:tab pos="424180" algn="l"/>
              </a:tabLst>
            </a:pPr>
            <a:r>
              <a:rPr sz="2400" dirty="0">
                <a:latin typeface="Calibri"/>
                <a:cs typeface="Calibri"/>
              </a:rPr>
              <a:t>Điều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trị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kiểu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hình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nhằm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đạt</a:t>
            </a:r>
            <a:r>
              <a:rPr sz="2400" spc="-5" dirty="0">
                <a:latin typeface="Calibri"/>
                <a:cs typeface="Calibri"/>
              </a:rPr>
              <a:t> hiệu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quả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tối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ưu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và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giảm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thiểu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tác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445"/>
              </a:spcBef>
            </a:pPr>
            <a:r>
              <a:rPr sz="2400" dirty="0">
                <a:latin typeface="Calibri"/>
                <a:cs typeface="Calibri"/>
              </a:rPr>
              <a:t>dụng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phụ hoặc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không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cần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thiết</a:t>
            </a:r>
            <a:endParaRPr sz="2400">
              <a:latin typeface="Calibri"/>
              <a:cs typeface="Calibri"/>
            </a:endParaRPr>
          </a:p>
          <a:p>
            <a:pPr marL="424180" indent="-411480">
              <a:lnSpc>
                <a:spcPct val="100000"/>
              </a:lnSpc>
              <a:spcBef>
                <a:spcPts val="1440"/>
              </a:spcBef>
              <a:buSzPct val="125000"/>
              <a:buFont typeface="Wingdings"/>
              <a:buChar char=""/>
              <a:tabLst>
                <a:tab pos="424180" algn="l"/>
              </a:tabLst>
            </a:pPr>
            <a:r>
              <a:rPr sz="2400" dirty="0">
                <a:latin typeface="Calibri"/>
                <a:cs typeface="Calibri"/>
              </a:rPr>
              <a:t>BN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nhiều nguy </a:t>
            </a:r>
            <a:r>
              <a:rPr sz="2400" spc="-10" dirty="0">
                <a:latin typeface="Calibri"/>
                <a:cs typeface="Calibri"/>
              </a:rPr>
              <a:t>cơ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triệu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chứng: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LABA/LAMA</a:t>
            </a:r>
            <a:endParaRPr sz="2400">
              <a:latin typeface="Calibri"/>
              <a:cs typeface="Calibri"/>
            </a:endParaRPr>
          </a:p>
          <a:p>
            <a:pPr marL="424180" indent="-411480">
              <a:lnSpc>
                <a:spcPct val="100000"/>
              </a:lnSpc>
              <a:spcBef>
                <a:spcPts val="1440"/>
              </a:spcBef>
              <a:buSzPct val="125000"/>
              <a:buFont typeface="Wingdings"/>
              <a:buChar char=""/>
              <a:tabLst>
                <a:tab pos="424180" algn="l"/>
              </a:tabLst>
            </a:pPr>
            <a:r>
              <a:rPr sz="2400" dirty="0">
                <a:latin typeface="Calibri"/>
                <a:cs typeface="Calibri"/>
              </a:rPr>
              <a:t>Kiểu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hình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ACO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hoặc </a:t>
            </a:r>
            <a:r>
              <a:rPr sz="2400" spc="-40" dirty="0">
                <a:latin typeface="Calibri"/>
                <a:cs typeface="Calibri"/>
              </a:rPr>
              <a:t>BCAT/máu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 </a:t>
            </a:r>
            <a:r>
              <a:rPr sz="2400" spc="-5" dirty="0">
                <a:latin typeface="Calibri"/>
                <a:cs typeface="Calibri"/>
              </a:rPr>
              <a:t>nhiều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đợt</a:t>
            </a:r>
            <a:r>
              <a:rPr sz="2400" spc="-10" dirty="0">
                <a:latin typeface="Calibri"/>
                <a:cs typeface="Calibri"/>
              </a:rPr>
              <a:t> cấp: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ICS/LABA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±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Calibri"/>
                <a:cs typeface="Calibri"/>
              </a:rPr>
              <a:t>LAMA</a:t>
            </a:r>
            <a:endParaRPr sz="2400">
              <a:latin typeface="Calibri"/>
              <a:cs typeface="Calibri"/>
            </a:endParaRPr>
          </a:p>
          <a:p>
            <a:pPr marL="355600" marR="267970" indent="-342900">
              <a:lnSpc>
                <a:spcPts val="4320"/>
              </a:lnSpc>
              <a:spcBef>
                <a:spcPts val="385"/>
              </a:spcBef>
              <a:buSzPct val="125000"/>
              <a:buFont typeface="Wingdings"/>
              <a:buChar char=""/>
              <a:tabLst>
                <a:tab pos="424180" algn="l"/>
              </a:tabLst>
            </a:pPr>
            <a:r>
              <a:rPr dirty="0"/>
              <a:t>	</a:t>
            </a:r>
            <a:r>
              <a:rPr sz="2400" dirty="0">
                <a:latin typeface="Calibri"/>
                <a:cs typeface="Calibri"/>
              </a:rPr>
              <a:t>Kiểu </a:t>
            </a:r>
            <a:r>
              <a:rPr sz="2400" spc="-5" dirty="0">
                <a:latin typeface="Calibri"/>
                <a:cs typeface="Calibri"/>
              </a:rPr>
              <a:t>hình căng phồng phổi quá </a:t>
            </a:r>
            <a:r>
              <a:rPr sz="2400" dirty="0">
                <a:latin typeface="Calibri"/>
                <a:cs typeface="Calibri"/>
              </a:rPr>
              <a:t>mức </a:t>
            </a:r>
            <a:r>
              <a:rPr sz="2400" spc="-5" dirty="0">
                <a:latin typeface="Calibri"/>
                <a:cs typeface="Calibri"/>
              </a:rPr>
              <a:t>hoặc </a:t>
            </a:r>
            <a:r>
              <a:rPr sz="2400" spc="-25" dirty="0">
                <a:latin typeface="Calibri"/>
                <a:cs typeface="Calibri"/>
              </a:rPr>
              <a:t>kèm </a:t>
            </a:r>
            <a:r>
              <a:rPr sz="2400" spc="-5" dirty="0">
                <a:latin typeface="Calibri"/>
                <a:cs typeface="Calibri"/>
              </a:rPr>
              <a:t>di </a:t>
            </a:r>
            <a:r>
              <a:rPr sz="2400" dirty="0">
                <a:latin typeface="Calibri"/>
                <a:cs typeface="Calibri"/>
              </a:rPr>
              <a:t>chứng lao </a:t>
            </a:r>
            <a:r>
              <a:rPr sz="2400" spc="-5" dirty="0">
                <a:latin typeface="Calibri"/>
                <a:cs typeface="Calibri"/>
              </a:rPr>
              <a:t>phổi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hoặc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giãn</a:t>
            </a:r>
            <a:r>
              <a:rPr sz="2400" spc="-5" dirty="0">
                <a:latin typeface="Calibri"/>
                <a:cs typeface="Calibri"/>
              </a:rPr>
              <a:t> phế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quản: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LAMA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và/hoặc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LABA</a:t>
            </a:r>
            <a:endParaRPr sz="2400">
              <a:latin typeface="Calibri"/>
              <a:cs typeface="Calibri"/>
            </a:endParaRPr>
          </a:p>
          <a:p>
            <a:pPr marL="355600" marR="54610" indent="-342900">
              <a:lnSpc>
                <a:spcPts val="4320"/>
              </a:lnSpc>
              <a:buSzPct val="125000"/>
              <a:buFont typeface="Wingdings"/>
              <a:buChar char=""/>
              <a:tabLst>
                <a:tab pos="424180" algn="l"/>
              </a:tabLst>
            </a:pPr>
            <a:r>
              <a:rPr dirty="0"/>
              <a:t>	</a:t>
            </a:r>
            <a:r>
              <a:rPr sz="2400" dirty="0">
                <a:latin typeface="Calibri"/>
                <a:cs typeface="Calibri"/>
              </a:rPr>
              <a:t>Đợt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cấp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thường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xuyên: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LABA/LAMA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±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ICS,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thêm</a:t>
            </a:r>
            <a:r>
              <a:rPr sz="2400" dirty="0">
                <a:latin typeface="Calibri"/>
                <a:cs typeface="Calibri"/>
              </a:rPr>
              <a:t> thuốc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đờm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roflumilast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(FEV1&lt;50%),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azithromycin </a:t>
            </a:r>
            <a:r>
              <a:rPr sz="2400" spc="-5" dirty="0">
                <a:latin typeface="Calibri"/>
                <a:cs typeface="Calibri"/>
              </a:rPr>
              <a:t>(BN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tiền</a:t>
            </a:r>
            <a:r>
              <a:rPr sz="2400" spc="-5" dirty="0">
                <a:latin typeface="Calibri"/>
                <a:cs typeface="Calibri"/>
              </a:rPr>
              <a:t> sử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hút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thuốc)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901" y="790447"/>
            <a:ext cx="8458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KHUYẾN</a:t>
            </a:r>
            <a:r>
              <a:rPr sz="3000" spc="-5" dirty="0"/>
              <a:t> CÁO</a:t>
            </a:r>
            <a:r>
              <a:rPr sz="3000" spc="-30" dirty="0"/>
              <a:t> </a:t>
            </a:r>
            <a:r>
              <a:rPr sz="3000" spc="-5" dirty="0"/>
              <a:t>ĐIỀU</a:t>
            </a:r>
            <a:r>
              <a:rPr sz="3000" spc="5" dirty="0"/>
              <a:t> </a:t>
            </a:r>
            <a:r>
              <a:rPr sz="3000" dirty="0"/>
              <a:t>TRỊ COPD</a:t>
            </a:r>
            <a:r>
              <a:rPr sz="3000" spc="-35" dirty="0"/>
              <a:t> </a:t>
            </a:r>
            <a:r>
              <a:rPr sz="3000" dirty="0"/>
              <a:t>Ở</a:t>
            </a:r>
            <a:r>
              <a:rPr sz="3000" spc="10" dirty="0"/>
              <a:t> </a:t>
            </a:r>
            <a:r>
              <a:rPr sz="3000" spc="-5" dirty="0"/>
              <a:t>BN</a:t>
            </a:r>
            <a:r>
              <a:rPr sz="3000" spc="-10" dirty="0"/>
              <a:t> </a:t>
            </a:r>
            <a:r>
              <a:rPr sz="3000" spc="-5" dirty="0"/>
              <a:t>COVID 19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231140" y="1507998"/>
            <a:ext cx="8642350" cy="441515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4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Đảm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bảo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điều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trị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bằng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thuốc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thích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hợp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ts val="4320"/>
              </a:lnSpc>
              <a:spcBef>
                <a:spcPts val="38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Tiếp </a:t>
            </a:r>
            <a:r>
              <a:rPr sz="2400" dirty="0">
                <a:latin typeface="Calibri"/>
                <a:cs typeface="Calibri"/>
              </a:rPr>
              <a:t>tục </a:t>
            </a:r>
            <a:r>
              <a:rPr sz="2400" spc="-5" dirty="0">
                <a:latin typeface="Calibri"/>
                <a:cs typeface="Calibri"/>
              </a:rPr>
              <a:t>duy </a:t>
            </a:r>
            <a:r>
              <a:rPr sz="2400" dirty="0">
                <a:latin typeface="Calibri"/>
                <a:cs typeface="Calibri"/>
              </a:rPr>
              <a:t>trì </a:t>
            </a:r>
            <a:r>
              <a:rPr sz="2400" spc="-10" dirty="0">
                <a:latin typeface="Calibri"/>
                <a:cs typeface="Calibri"/>
              </a:rPr>
              <a:t>các </a:t>
            </a:r>
            <a:r>
              <a:rPr sz="2400" dirty="0">
                <a:latin typeface="Calibri"/>
                <a:cs typeface="Calibri"/>
              </a:rPr>
              <a:t>thuốc giãn </a:t>
            </a:r>
            <a:r>
              <a:rPr sz="2400" spc="35" dirty="0">
                <a:latin typeface="Calibri"/>
                <a:cs typeface="Calibri"/>
              </a:rPr>
              <a:t>PQ, </a:t>
            </a:r>
            <a:r>
              <a:rPr sz="2400" spc="-10" dirty="0">
                <a:latin typeface="Calibri"/>
                <a:cs typeface="Calibri"/>
              </a:rPr>
              <a:t>cả </a:t>
            </a:r>
            <a:r>
              <a:rPr sz="2400" spc="-15" dirty="0">
                <a:latin typeface="Calibri"/>
                <a:cs typeface="Calibri"/>
              </a:rPr>
              <a:t>corticosteroid </a:t>
            </a:r>
            <a:r>
              <a:rPr sz="2400" spc="-5" dirty="0">
                <a:latin typeface="Calibri"/>
                <a:cs typeface="Calibri"/>
              </a:rPr>
              <a:t>hít (hiện không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có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nghiên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cứu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thấy </a:t>
            </a:r>
            <a:r>
              <a:rPr sz="2400" dirty="0">
                <a:latin typeface="Calibri"/>
                <a:cs typeface="Calibri"/>
              </a:rPr>
              <a:t>việc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dụng </a:t>
            </a:r>
            <a:r>
              <a:rPr sz="2400" dirty="0">
                <a:latin typeface="Calibri"/>
                <a:cs typeface="Calibri"/>
              </a:rPr>
              <a:t>ICS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có </a:t>
            </a:r>
            <a:r>
              <a:rPr sz="2400" dirty="0">
                <a:latin typeface="Calibri"/>
                <a:cs typeface="Calibri"/>
              </a:rPr>
              <a:t>thể </a:t>
            </a:r>
            <a:r>
              <a:rPr sz="2400" spc="-10" dirty="0">
                <a:latin typeface="Calibri"/>
                <a:cs typeface="Calibri"/>
              </a:rPr>
              <a:t>có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hại)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6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Sử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dung </a:t>
            </a:r>
            <a:r>
              <a:rPr sz="2400" spc="-15" dirty="0">
                <a:latin typeface="Calibri"/>
                <a:cs typeface="Calibri"/>
              </a:rPr>
              <a:t>corticosteroid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toàn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thân,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kháng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sinh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khi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cần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trong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đợt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cấp</a:t>
            </a:r>
            <a:endParaRPr sz="2400">
              <a:latin typeface="Calibri"/>
              <a:cs typeface="Calibri"/>
            </a:endParaRPr>
          </a:p>
          <a:p>
            <a:pPr marL="355600" marR="179705" indent="-342900">
              <a:lnSpc>
                <a:spcPct val="15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40" dirty="0">
                <a:latin typeface="Calibri"/>
                <a:cs typeface="Calibri"/>
              </a:rPr>
              <a:t>Tránh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sử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dụng thuốc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dạng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khí</a:t>
            </a:r>
            <a:r>
              <a:rPr sz="2400" spc="-5" dirty="0">
                <a:latin typeface="Calibri"/>
                <a:cs typeface="Calibri"/>
              </a:rPr>
              <a:t> dung nếu không </a:t>
            </a:r>
            <a:r>
              <a:rPr sz="2400" spc="-10" dirty="0">
                <a:latin typeface="Calibri"/>
                <a:cs typeface="Calibri"/>
              </a:rPr>
              <a:t>cần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thiết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để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tránh </a:t>
            </a:r>
            <a:r>
              <a:rPr sz="2400" spc="-10" dirty="0">
                <a:latin typeface="Calibri"/>
                <a:cs typeface="Calibri"/>
              </a:rPr>
              <a:t> phát tán </a:t>
            </a:r>
            <a:r>
              <a:rPr sz="2400" dirty="0">
                <a:latin typeface="Calibri"/>
                <a:cs typeface="Calibri"/>
              </a:rPr>
              <a:t>virus (khí </a:t>
            </a:r>
            <a:r>
              <a:rPr sz="2400" spc="-5" dirty="0">
                <a:latin typeface="Calibri"/>
                <a:cs typeface="Calibri"/>
              </a:rPr>
              <a:t>dung hạn </a:t>
            </a:r>
            <a:r>
              <a:rPr sz="2400" dirty="0">
                <a:latin typeface="Calibri"/>
                <a:cs typeface="Calibri"/>
              </a:rPr>
              <a:t>chế ở </a:t>
            </a:r>
            <a:r>
              <a:rPr sz="2400" spc="-5" dirty="0">
                <a:latin typeface="Calibri"/>
                <a:cs typeface="Calibri"/>
              </a:rPr>
              <a:t>nhà, </a:t>
            </a:r>
            <a:r>
              <a:rPr sz="2400" spc="-10" dirty="0">
                <a:latin typeface="Calibri"/>
                <a:cs typeface="Calibri"/>
              </a:rPr>
              <a:t>trong </a:t>
            </a:r>
            <a:r>
              <a:rPr sz="2400" dirty="0">
                <a:latin typeface="Calibri"/>
                <a:cs typeface="Calibri"/>
              </a:rPr>
              <a:t>1 </a:t>
            </a:r>
            <a:r>
              <a:rPr sz="2400" spc="-5" dirty="0">
                <a:latin typeface="Calibri"/>
                <a:cs typeface="Calibri"/>
              </a:rPr>
              <a:t>phòng, </a:t>
            </a:r>
            <a:r>
              <a:rPr sz="2400" spc="-20" dirty="0">
                <a:latin typeface="Calibri"/>
                <a:cs typeface="Calibri"/>
              </a:rPr>
              <a:t>gần </a:t>
            </a:r>
            <a:r>
              <a:rPr sz="2400" dirty="0">
                <a:latin typeface="Calibri"/>
                <a:cs typeface="Calibri"/>
              </a:rPr>
              <a:t>cửa </a:t>
            </a:r>
            <a:r>
              <a:rPr sz="2400" spc="-5" dirty="0">
                <a:latin typeface="Calibri"/>
                <a:cs typeface="Calibri"/>
              </a:rPr>
              <a:t>sổ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mở,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vệ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sinh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máy </a:t>
            </a:r>
            <a:r>
              <a:rPr sz="2400" dirty="0">
                <a:latin typeface="Calibri"/>
                <a:cs typeface="Calibri"/>
              </a:rPr>
              <a:t>khí</a:t>
            </a:r>
            <a:r>
              <a:rPr sz="2400" spc="-5" dirty="0">
                <a:latin typeface="Calibri"/>
                <a:cs typeface="Calibri"/>
              </a:rPr>
              <a:t> dung </a:t>
            </a:r>
            <a:r>
              <a:rPr sz="2400" dirty="0">
                <a:latin typeface="Calibri"/>
                <a:cs typeface="Calibri"/>
              </a:rPr>
              <a:t>thường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xuyên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hơn…)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Duy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trì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các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hoạt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động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thể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chất,</a:t>
            </a:r>
            <a:r>
              <a:rPr sz="2400" spc="-10" dirty="0">
                <a:latin typeface="Calibri"/>
                <a:cs typeface="Calibri"/>
              </a:rPr>
              <a:t> các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biện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pháp </a:t>
            </a:r>
            <a:r>
              <a:rPr sz="2400" dirty="0">
                <a:latin typeface="Calibri"/>
                <a:cs typeface="Calibri"/>
              </a:rPr>
              <a:t>điều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trị</a:t>
            </a:r>
            <a:r>
              <a:rPr sz="2400" spc="-5" dirty="0">
                <a:latin typeface="Calibri"/>
                <a:cs typeface="Calibri"/>
              </a:rPr>
              <a:t> không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thuốc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85609" y="6276238"/>
            <a:ext cx="16046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GOLD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2022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1260" y="5836107"/>
            <a:ext cx="261366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888888"/>
                </a:solidFill>
                <a:latin typeface="Microsoft Sans Serif"/>
                <a:cs typeface="Microsoft Sans Serif"/>
              </a:rPr>
              <a:t>©</a:t>
            </a:r>
            <a:r>
              <a:rPr sz="750" spc="10" dirty="0">
                <a:solidFill>
                  <a:srgbClr val="888888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888888"/>
                </a:solidFill>
                <a:latin typeface="Microsoft Sans Serif"/>
                <a:cs typeface="Microsoft Sans Serif"/>
              </a:rPr>
              <a:t>2022</a:t>
            </a:r>
            <a:r>
              <a:rPr sz="750" spc="-20" dirty="0">
                <a:solidFill>
                  <a:srgbClr val="888888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888888"/>
                </a:solidFill>
                <a:latin typeface="Microsoft Sans Serif"/>
                <a:cs typeface="Microsoft Sans Serif"/>
              </a:rPr>
              <a:t>Global</a:t>
            </a:r>
            <a:r>
              <a:rPr sz="750" spc="-20" dirty="0">
                <a:solidFill>
                  <a:srgbClr val="888888"/>
                </a:solidFill>
                <a:latin typeface="Microsoft Sans Serif"/>
                <a:cs typeface="Microsoft Sans Serif"/>
              </a:rPr>
              <a:t> </a:t>
            </a:r>
            <a:r>
              <a:rPr sz="75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t>Initiative</a:t>
            </a:r>
            <a:r>
              <a:rPr sz="750" spc="-30" dirty="0">
                <a:solidFill>
                  <a:srgbClr val="888888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888888"/>
                </a:solidFill>
                <a:latin typeface="Microsoft Sans Serif"/>
                <a:cs typeface="Microsoft Sans Serif"/>
              </a:rPr>
              <a:t>for</a:t>
            </a:r>
            <a:r>
              <a:rPr sz="750" spc="5" dirty="0">
                <a:solidFill>
                  <a:srgbClr val="888888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888888"/>
                </a:solidFill>
                <a:latin typeface="Microsoft Sans Serif"/>
                <a:cs typeface="Microsoft Sans Serif"/>
              </a:rPr>
              <a:t>Chronic</a:t>
            </a:r>
            <a:r>
              <a:rPr sz="750" spc="-30" dirty="0">
                <a:solidFill>
                  <a:srgbClr val="888888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888888"/>
                </a:solidFill>
                <a:latin typeface="Microsoft Sans Serif"/>
                <a:cs typeface="Microsoft Sans Serif"/>
              </a:rPr>
              <a:t>Obstructive</a:t>
            </a:r>
            <a:r>
              <a:rPr sz="750" spc="-30" dirty="0">
                <a:solidFill>
                  <a:srgbClr val="888888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888888"/>
                </a:solidFill>
                <a:latin typeface="Microsoft Sans Serif"/>
                <a:cs typeface="Microsoft Sans Serif"/>
              </a:rPr>
              <a:t>Lung</a:t>
            </a:r>
            <a:r>
              <a:rPr sz="750" spc="-25" dirty="0">
                <a:solidFill>
                  <a:srgbClr val="888888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888888"/>
                </a:solidFill>
                <a:latin typeface="Microsoft Sans Serif"/>
                <a:cs typeface="Microsoft Sans Serif"/>
              </a:rPr>
              <a:t>Disease</a:t>
            </a:r>
            <a:endParaRPr sz="75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1084" y="1080516"/>
            <a:ext cx="8559165" cy="4632960"/>
            <a:chOff x="291084" y="1080516"/>
            <a:chExt cx="8559165" cy="46329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896" y="1100328"/>
              <a:ext cx="8519160" cy="45155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0990" y="1090422"/>
              <a:ext cx="8539480" cy="4613275"/>
            </a:xfrm>
            <a:custGeom>
              <a:avLst/>
              <a:gdLst/>
              <a:ahLst/>
              <a:cxnLst/>
              <a:rect l="l" t="t" r="r" b="b"/>
              <a:pathLst>
                <a:path w="8539480" h="4613275">
                  <a:moveTo>
                    <a:pt x="0" y="4613148"/>
                  </a:moveTo>
                  <a:lnTo>
                    <a:pt x="8538972" y="4613148"/>
                  </a:lnTo>
                  <a:lnTo>
                    <a:pt x="8538972" y="0"/>
                  </a:lnTo>
                  <a:lnTo>
                    <a:pt x="0" y="0"/>
                  </a:lnTo>
                  <a:lnTo>
                    <a:pt x="0" y="4613148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943226" y="6177178"/>
            <a:ext cx="5205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©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2022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Global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Initiative</a:t>
            </a: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Chronic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Obstructive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Lung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Disease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7086" y="479805"/>
            <a:ext cx="44583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THEO</a:t>
            </a:r>
            <a:r>
              <a:rPr sz="3000" spc="-20" dirty="0"/>
              <a:t> </a:t>
            </a:r>
            <a:r>
              <a:rPr sz="3000" spc="-5" dirty="0"/>
              <a:t>DÕI</a:t>
            </a:r>
            <a:r>
              <a:rPr sz="3000" spc="-20" dirty="0"/>
              <a:t> </a:t>
            </a:r>
            <a:r>
              <a:rPr sz="3000" dirty="0"/>
              <a:t>VÀ</a:t>
            </a:r>
            <a:r>
              <a:rPr sz="3000" spc="-50" dirty="0"/>
              <a:t> </a:t>
            </a:r>
            <a:r>
              <a:rPr sz="3000" spc="-15" dirty="0"/>
              <a:t>TÁI</a:t>
            </a:r>
            <a:r>
              <a:rPr sz="3000" spc="-20" dirty="0"/>
              <a:t> </a:t>
            </a:r>
            <a:r>
              <a:rPr sz="3000" spc="-10" dirty="0"/>
              <a:t>KHÁM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229819" y="1265761"/>
            <a:ext cx="8510270" cy="505523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95"/>
              </a:spcBef>
            </a:pP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Theo</a:t>
            </a:r>
            <a:r>
              <a:rPr sz="2000" b="1" spc="-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00AF50"/>
                </a:solidFill>
                <a:latin typeface="Arial"/>
                <a:cs typeface="Arial"/>
              </a:rPr>
              <a:t>dõi</a:t>
            </a:r>
            <a:r>
              <a:rPr sz="2000" b="1" spc="13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sự</a:t>
            </a:r>
            <a:r>
              <a:rPr sz="2000" b="1" spc="-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tiến</a:t>
            </a:r>
            <a:r>
              <a:rPr sz="2000" b="1" spc="-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triển</a:t>
            </a:r>
            <a:r>
              <a:rPr sz="2000" b="1" spc="-2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AF50"/>
                </a:solidFill>
                <a:latin typeface="Arial"/>
                <a:cs typeface="Arial"/>
              </a:rPr>
              <a:t>của</a:t>
            </a:r>
            <a:r>
              <a:rPr sz="2000" b="1" spc="-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bệnh,</a:t>
            </a:r>
            <a:r>
              <a:rPr sz="2000" b="1" spc="-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biến</a:t>
            </a:r>
            <a:r>
              <a:rPr sz="2000" b="1" spc="-2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AF50"/>
                </a:solidFill>
                <a:latin typeface="Arial"/>
                <a:cs typeface="Arial"/>
              </a:rPr>
              <a:t>chứng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AF50"/>
                </a:solidFill>
                <a:latin typeface="Arial"/>
                <a:cs typeface="Arial"/>
              </a:rPr>
              <a:t>và</a:t>
            </a:r>
            <a:r>
              <a:rPr sz="2000" b="1" spc="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spc="-65" dirty="0">
                <a:solidFill>
                  <a:srgbClr val="00AF50"/>
                </a:solidFill>
                <a:latin typeface="Arial"/>
                <a:cs typeface="Arial"/>
              </a:rPr>
              <a:t>các</a:t>
            </a:r>
            <a:r>
              <a:rPr sz="2000" b="1" spc="18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bệnh</a:t>
            </a:r>
            <a:r>
              <a:rPr sz="2000" b="1" spc="-5" dirty="0">
                <a:solidFill>
                  <a:srgbClr val="00AF50"/>
                </a:solidFill>
                <a:latin typeface="Arial"/>
                <a:cs typeface="Arial"/>
              </a:rPr>
              <a:t> đồng mắc</a:t>
            </a:r>
            <a:endParaRPr sz="2000">
              <a:latin typeface="Arial"/>
              <a:cs typeface="Arial"/>
            </a:endParaRPr>
          </a:p>
          <a:p>
            <a:pPr marL="324485" indent="-287020">
              <a:lnSpc>
                <a:spcPct val="100000"/>
              </a:lnSpc>
              <a:spcBef>
                <a:spcPts val="1200"/>
              </a:spcBef>
              <a:buClr>
                <a:srgbClr val="FFCC66"/>
              </a:buClr>
              <a:buFont typeface="Wingdings"/>
              <a:buChar char=""/>
              <a:tabLst>
                <a:tab pos="325120" algn="l"/>
              </a:tabLst>
            </a:pPr>
            <a:r>
              <a:rPr sz="2000" b="1" i="1" dirty="0">
                <a:solidFill>
                  <a:srgbClr val="424242"/>
                </a:solidFill>
                <a:latin typeface="Arial"/>
                <a:cs typeface="Arial"/>
              </a:rPr>
              <a:t>Đo</a:t>
            </a:r>
            <a:r>
              <a:rPr sz="2000" b="1" i="1" spc="-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424242"/>
                </a:solidFill>
                <a:latin typeface="Arial"/>
                <a:cs typeface="Arial"/>
              </a:rPr>
              <a:t>chức</a:t>
            </a:r>
            <a:r>
              <a:rPr sz="2000" b="1" i="1" spc="-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424242"/>
                </a:solidFill>
                <a:latin typeface="Arial"/>
                <a:cs typeface="Arial"/>
              </a:rPr>
              <a:t>năng</a:t>
            </a:r>
            <a:r>
              <a:rPr sz="2000" b="1" i="1" spc="-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000" b="1" i="1" spc="5" dirty="0">
                <a:solidFill>
                  <a:srgbClr val="424242"/>
                </a:solidFill>
                <a:latin typeface="Arial"/>
                <a:cs typeface="Arial"/>
              </a:rPr>
              <a:t>hô</a:t>
            </a:r>
            <a:r>
              <a:rPr sz="2000" b="1" i="1" spc="-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424242"/>
                </a:solidFill>
                <a:latin typeface="Arial"/>
                <a:cs typeface="Arial"/>
              </a:rPr>
              <a:t>hấp</a:t>
            </a:r>
            <a:r>
              <a:rPr sz="2000" b="1" i="1" spc="-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424242"/>
                </a:solidFill>
                <a:latin typeface="Arial"/>
                <a:cs typeface="Arial"/>
              </a:rPr>
              <a:t>(3-6</a:t>
            </a:r>
            <a:r>
              <a:rPr sz="2000" b="1" i="1" spc="-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000" b="1" i="1" spc="-40" dirty="0">
                <a:solidFill>
                  <a:srgbClr val="424242"/>
                </a:solidFill>
                <a:latin typeface="Arial"/>
                <a:cs typeface="Arial"/>
              </a:rPr>
              <a:t>tháng</a:t>
            </a:r>
            <a:r>
              <a:rPr sz="2000" b="1" i="1" spc="-37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424242"/>
                </a:solidFill>
                <a:latin typeface="Arial"/>
                <a:cs typeface="Arial"/>
              </a:rPr>
              <a:t>/1</a:t>
            </a:r>
            <a:r>
              <a:rPr sz="2000" b="1" i="1" spc="-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424242"/>
                </a:solidFill>
                <a:latin typeface="Arial"/>
                <a:cs typeface="Arial"/>
              </a:rPr>
              <a:t>lần):</a:t>
            </a:r>
            <a:r>
              <a:rPr sz="2000" b="1" i="1" spc="-4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424242"/>
                </a:solidFill>
                <a:latin typeface="Microsoft Sans Serif"/>
                <a:cs typeface="Microsoft Sans Serif"/>
              </a:rPr>
              <a:t>Để</a:t>
            </a:r>
            <a:r>
              <a:rPr sz="2000" spc="2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theo </a:t>
            </a:r>
            <a:r>
              <a:rPr sz="20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dõi</a:t>
            </a:r>
            <a:r>
              <a:rPr sz="2000" spc="1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sụt</a:t>
            </a:r>
            <a:r>
              <a:rPr sz="2000" spc="1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giảm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 của</a:t>
            </a:r>
            <a:endParaRPr sz="2000">
              <a:latin typeface="Microsoft Sans Serif"/>
              <a:cs typeface="Microsoft Sans Serif"/>
            </a:endParaRPr>
          </a:p>
          <a:p>
            <a:pPr marL="324485">
              <a:lnSpc>
                <a:spcPct val="100000"/>
              </a:lnSpc>
              <a:spcBef>
                <a:spcPts val="1200"/>
              </a:spcBef>
            </a:pPr>
            <a:r>
              <a:rPr sz="2000" spc="5" dirty="0">
                <a:solidFill>
                  <a:srgbClr val="424242"/>
                </a:solidFill>
                <a:latin typeface="Microsoft Sans Serif"/>
                <a:cs typeface="Microsoft Sans Serif"/>
              </a:rPr>
              <a:t>FEV</a:t>
            </a:r>
            <a:r>
              <a:rPr sz="1950" spc="7" baseline="-21367" dirty="0">
                <a:solidFill>
                  <a:srgbClr val="424242"/>
                </a:solidFill>
                <a:latin typeface="Microsoft Sans Serif"/>
                <a:cs typeface="Microsoft Sans Serif"/>
              </a:rPr>
              <a:t>1,</a:t>
            </a:r>
            <a:endParaRPr sz="1950" baseline="-21367">
              <a:latin typeface="Microsoft Sans Serif"/>
              <a:cs typeface="Microsoft Sans Serif"/>
            </a:endParaRPr>
          </a:p>
          <a:p>
            <a:pPr marL="324485" marR="30480" indent="-287020">
              <a:lnSpc>
                <a:spcPct val="150000"/>
              </a:lnSpc>
              <a:buClr>
                <a:srgbClr val="FFCC66"/>
              </a:buClr>
              <a:buFont typeface="Wingdings"/>
              <a:buChar char=""/>
              <a:tabLst>
                <a:tab pos="325120" algn="l"/>
              </a:tabLst>
            </a:pPr>
            <a:r>
              <a:rPr sz="2000" b="1" i="1" spc="-10" dirty="0">
                <a:solidFill>
                  <a:srgbClr val="424242"/>
                </a:solidFill>
                <a:latin typeface="Arial"/>
                <a:cs typeface="Arial"/>
              </a:rPr>
              <a:t>Triệu </a:t>
            </a:r>
            <a:r>
              <a:rPr sz="2000" b="1" i="1" spc="-5" dirty="0">
                <a:solidFill>
                  <a:srgbClr val="424242"/>
                </a:solidFill>
                <a:latin typeface="Arial"/>
                <a:cs typeface="Arial"/>
              </a:rPr>
              <a:t>chứng: </a:t>
            </a:r>
            <a:r>
              <a:rPr sz="20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Hỏi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thông </a:t>
            </a:r>
            <a:r>
              <a:rPr sz="20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tin về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các </a:t>
            </a:r>
            <a:r>
              <a:rPr sz="20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triệu </a:t>
            </a:r>
            <a:r>
              <a:rPr sz="2000" spc="45" dirty="0">
                <a:solidFill>
                  <a:srgbClr val="424242"/>
                </a:solidFill>
                <a:latin typeface="Microsoft Sans Serif"/>
                <a:cs typeface="Microsoft Sans Serif"/>
              </a:rPr>
              <a:t>chứng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của bệnh </a:t>
            </a:r>
            <a:r>
              <a:rPr sz="2000" spc="200" dirty="0">
                <a:solidFill>
                  <a:srgbClr val="424242"/>
                </a:solidFill>
                <a:latin typeface="Microsoft Sans Serif"/>
                <a:cs typeface="Microsoft Sans Serif"/>
              </a:rPr>
              <a:t>ở </a:t>
            </a:r>
            <a:r>
              <a:rPr sz="20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mỗi </a:t>
            </a:r>
            <a:r>
              <a:rPr sz="2000" spc="-10" dirty="0">
                <a:solidFill>
                  <a:srgbClr val="424242"/>
                </a:solidFill>
                <a:latin typeface="Microsoft Sans Serif"/>
                <a:cs typeface="Microsoft Sans Serif"/>
              </a:rPr>
              <a:t>lần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khám </a:t>
            </a:r>
            <a:r>
              <a:rPr sz="2000" spc="-52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so </a:t>
            </a:r>
            <a:r>
              <a:rPr sz="2000" spc="60" dirty="0">
                <a:solidFill>
                  <a:srgbClr val="424242"/>
                </a:solidFill>
                <a:latin typeface="Microsoft Sans Serif"/>
                <a:cs typeface="Microsoft Sans Serif"/>
              </a:rPr>
              <a:t>với </a:t>
            </a:r>
            <a:r>
              <a:rPr sz="20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lần </a:t>
            </a:r>
            <a:r>
              <a:rPr sz="2000" spc="5" dirty="0">
                <a:solidFill>
                  <a:srgbClr val="424242"/>
                </a:solidFill>
                <a:latin typeface="Microsoft Sans Serif"/>
                <a:cs typeface="Microsoft Sans Serif"/>
              </a:rPr>
              <a:t>khám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cuối cùng bào gồm: ho, khạc </a:t>
            </a:r>
            <a:r>
              <a:rPr sz="2000" spc="50" dirty="0">
                <a:solidFill>
                  <a:srgbClr val="424242"/>
                </a:solidFill>
                <a:latin typeface="Microsoft Sans Serif"/>
                <a:cs typeface="Microsoft Sans Serif"/>
              </a:rPr>
              <a:t>đờm,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khó </a:t>
            </a:r>
            <a:r>
              <a:rPr sz="2000" spc="50" dirty="0">
                <a:solidFill>
                  <a:srgbClr val="424242"/>
                </a:solidFill>
                <a:latin typeface="Microsoft Sans Serif"/>
                <a:cs typeface="Microsoft Sans Serif"/>
              </a:rPr>
              <a:t>thở,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mệt </a:t>
            </a:r>
            <a:r>
              <a:rPr sz="20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mỏi,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 hạn</a:t>
            </a:r>
            <a:r>
              <a:rPr sz="2000" spc="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chế</a:t>
            </a:r>
            <a:r>
              <a:rPr sz="2000" spc="1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hoạt</a:t>
            </a:r>
            <a:r>
              <a:rPr sz="2000" spc="-1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động, </a:t>
            </a:r>
            <a:r>
              <a:rPr sz="20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rối</a:t>
            </a:r>
            <a:r>
              <a:rPr sz="2000" spc="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loan</a:t>
            </a:r>
            <a:r>
              <a:rPr sz="2000" spc="2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giấc</a:t>
            </a:r>
            <a:r>
              <a:rPr sz="2000" spc="1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spc="175" dirty="0">
                <a:solidFill>
                  <a:srgbClr val="424242"/>
                </a:solidFill>
                <a:latin typeface="Microsoft Sans Serif"/>
                <a:cs typeface="Microsoft Sans Serif"/>
              </a:rPr>
              <a:t>ngủ….</a:t>
            </a:r>
            <a:endParaRPr sz="2000">
              <a:latin typeface="Microsoft Sans Serif"/>
              <a:cs typeface="Microsoft Sans Serif"/>
            </a:endParaRPr>
          </a:p>
          <a:p>
            <a:pPr marL="324485" indent="-287020">
              <a:lnSpc>
                <a:spcPct val="100000"/>
              </a:lnSpc>
              <a:spcBef>
                <a:spcPts val="1200"/>
              </a:spcBef>
              <a:buClr>
                <a:srgbClr val="FFCC66"/>
              </a:buClr>
              <a:buFont typeface="Wingdings"/>
              <a:buChar char=""/>
              <a:tabLst>
                <a:tab pos="325120" algn="l"/>
              </a:tabLst>
            </a:pPr>
            <a:r>
              <a:rPr sz="2000" b="1" i="1" spc="-5" dirty="0">
                <a:solidFill>
                  <a:srgbClr val="424242"/>
                </a:solidFill>
                <a:latin typeface="Arial"/>
                <a:cs typeface="Arial"/>
              </a:rPr>
              <a:t>Đợt</a:t>
            </a:r>
            <a:r>
              <a:rPr sz="2000" b="1" i="1" spc="-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424242"/>
                </a:solidFill>
                <a:latin typeface="Arial"/>
                <a:cs typeface="Arial"/>
              </a:rPr>
              <a:t>cấp:</a:t>
            </a:r>
            <a:r>
              <a:rPr sz="2000" b="1" i="1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Hỏi</a:t>
            </a:r>
            <a:r>
              <a:rPr sz="2000" spc="2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về</a:t>
            </a:r>
            <a:r>
              <a:rPr sz="2000" spc="2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tần</a:t>
            </a:r>
            <a:r>
              <a:rPr sz="2000" spc="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suất,</a:t>
            </a:r>
            <a:r>
              <a:rPr sz="2000" spc="-1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424242"/>
                </a:solidFill>
                <a:latin typeface="Microsoft Sans Serif"/>
                <a:cs typeface="Microsoft Sans Serif"/>
              </a:rPr>
              <a:t>mức</a:t>
            </a:r>
            <a:r>
              <a:rPr sz="2000" spc="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độ</a:t>
            </a:r>
            <a:r>
              <a:rPr sz="2000" spc="1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nặng, căn nguyên</a:t>
            </a:r>
            <a:r>
              <a:rPr sz="2000" spc="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của</a:t>
            </a:r>
            <a:r>
              <a:rPr sz="2000" spc="1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424242"/>
                </a:solidFill>
                <a:latin typeface="Microsoft Sans Serif"/>
                <a:cs typeface="Microsoft Sans Serif"/>
              </a:rPr>
              <a:t>đợt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 cấp</a:t>
            </a:r>
            <a:endParaRPr sz="2000">
              <a:latin typeface="Microsoft Sans Serif"/>
              <a:cs typeface="Microsoft Sans Serif"/>
            </a:endParaRPr>
          </a:p>
          <a:p>
            <a:pPr marL="324485" indent="-287020">
              <a:lnSpc>
                <a:spcPct val="100000"/>
              </a:lnSpc>
              <a:spcBef>
                <a:spcPts val="1200"/>
              </a:spcBef>
              <a:buClr>
                <a:srgbClr val="FFCC66"/>
              </a:buClr>
              <a:buFont typeface="Wingdings"/>
              <a:buChar char=""/>
              <a:tabLst>
                <a:tab pos="325120" algn="l"/>
                <a:tab pos="2315210" algn="l"/>
              </a:tabLst>
            </a:pPr>
            <a:r>
              <a:rPr sz="2000" b="1" i="1" dirty="0">
                <a:solidFill>
                  <a:srgbClr val="424242"/>
                </a:solidFill>
                <a:latin typeface="Arial"/>
                <a:cs typeface="Arial"/>
              </a:rPr>
              <a:t>Chẩn đoán</a:t>
            </a:r>
            <a:r>
              <a:rPr sz="2000" b="1" i="1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000" b="1" i="1" spc="-120" dirty="0">
                <a:solidFill>
                  <a:srgbClr val="424242"/>
                </a:solidFill>
                <a:latin typeface="Arial"/>
                <a:cs typeface="Arial"/>
              </a:rPr>
              <a:t>hình	</a:t>
            </a:r>
            <a:r>
              <a:rPr sz="2000" b="1" i="1" spc="-5" dirty="0">
                <a:solidFill>
                  <a:srgbClr val="424242"/>
                </a:solidFill>
                <a:latin typeface="Arial"/>
                <a:cs typeface="Arial"/>
              </a:rPr>
              <a:t>ảnh:</a:t>
            </a:r>
            <a:r>
              <a:rPr sz="2000" b="1" i="1" spc="-5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424242"/>
                </a:solidFill>
                <a:latin typeface="Microsoft Sans Serif"/>
                <a:cs typeface="Microsoft Sans Serif"/>
              </a:rPr>
              <a:t>Thực</a:t>
            </a:r>
            <a:r>
              <a:rPr sz="2000" spc="1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hiện</a:t>
            </a:r>
            <a:r>
              <a:rPr sz="2000" spc="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chụp phim</a:t>
            </a:r>
            <a:r>
              <a:rPr sz="2000" spc="1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khi</a:t>
            </a:r>
            <a:r>
              <a:rPr sz="2000" spc="1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thấy</a:t>
            </a:r>
            <a:r>
              <a:rPr sz="20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triệu </a:t>
            </a:r>
            <a:r>
              <a:rPr sz="2000" spc="45" dirty="0">
                <a:solidFill>
                  <a:srgbClr val="424242"/>
                </a:solidFill>
                <a:latin typeface="Microsoft Sans Serif"/>
                <a:cs typeface="Microsoft Sans Serif"/>
              </a:rPr>
              <a:t>chứng</a:t>
            </a:r>
            <a:r>
              <a:rPr sz="20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nặng</a:t>
            </a:r>
            <a:endParaRPr sz="2000">
              <a:latin typeface="Microsoft Sans Serif"/>
              <a:cs typeface="Microsoft Sans Serif"/>
            </a:endParaRPr>
          </a:p>
          <a:p>
            <a:pPr marL="324485">
              <a:lnSpc>
                <a:spcPct val="100000"/>
              </a:lnSpc>
              <a:spcBef>
                <a:spcPts val="1205"/>
              </a:spcBef>
            </a:pPr>
            <a:r>
              <a:rPr sz="20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lên</a:t>
            </a:r>
            <a:r>
              <a:rPr sz="2000" spc="-1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rõ</a:t>
            </a:r>
            <a:r>
              <a:rPr sz="2000" spc="-3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rệt</a:t>
            </a:r>
            <a:endParaRPr sz="2000">
              <a:latin typeface="Microsoft Sans Serif"/>
              <a:cs typeface="Microsoft Sans Serif"/>
            </a:endParaRPr>
          </a:p>
          <a:p>
            <a:pPr marL="324485" marR="196850" indent="-287020">
              <a:lnSpc>
                <a:spcPct val="150000"/>
              </a:lnSpc>
              <a:buClr>
                <a:srgbClr val="FFCC66"/>
              </a:buClr>
              <a:buFont typeface="Wingdings"/>
              <a:buChar char=""/>
              <a:tabLst>
                <a:tab pos="325120" algn="l"/>
                <a:tab pos="930910" algn="l"/>
              </a:tabLst>
            </a:pPr>
            <a:r>
              <a:rPr sz="2000" b="1" i="1" spc="-120" dirty="0">
                <a:solidFill>
                  <a:srgbClr val="424242"/>
                </a:solidFill>
                <a:latin typeface="Arial"/>
                <a:cs typeface="Arial"/>
              </a:rPr>
              <a:t>Tình	</a:t>
            </a:r>
            <a:r>
              <a:rPr sz="2000" b="1" i="1" dirty="0">
                <a:solidFill>
                  <a:srgbClr val="424242"/>
                </a:solidFill>
                <a:latin typeface="Arial"/>
                <a:cs typeface="Arial"/>
              </a:rPr>
              <a:t>trạng</a:t>
            </a:r>
            <a:r>
              <a:rPr sz="2000" b="1" i="1" spc="-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000" b="1" i="1" spc="-50" dirty="0">
                <a:solidFill>
                  <a:srgbClr val="424242"/>
                </a:solidFill>
                <a:latin typeface="Arial"/>
                <a:cs typeface="Arial"/>
              </a:rPr>
              <a:t>hút</a:t>
            </a:r>
            <a:r>
              <a:rPr sz="2000" b="1" i="1" spc="14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424242"/>
                </a:solidFill>
                <a:latin typeface="Arial"/>
                <a:cs typeface="Arial"/>
              </a:rPr>
              <a:t>thuốc:</a:t>
            </a:r>
            <a:r>
              <a:rPr sz="2000" b="1" i="1" spc="-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Cần</a:t>
            </a:r>
            <a:r>
              <a:rPr sz="2000" spc="1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phải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hỏi</a:t>
            </a:r>
            <a:r>
              <a:rPr sz="2000" spc="2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về</a:t>
            </a:r>
            <a:r>
              <a:rPr sz="2000" spc="2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hút</a:t>
            </a:r>
            <a:r>
              <a:rPr sz="2000" spc="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thuốc</a:t>
            </a:r>
            <a:r>
              <a:rPr sz="2000" spc="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chủ</a:t>
            </a:r>
            <a:r>
              <a:rPr sz="2000" spc="1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động,</a:t>
            </a:r>
            <a:r>
              <a:rPr sz="2000" spc="-1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thụ</a:t>
            </a:r>
            <a:r>
              <a:rPr sz="2000" spc="1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động</a:t>
            </a:r>
            <a:r>
              <a:rPr sz="2000" spc="1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spc="200" dirty="0">
                <a:solidFill>
                  <a:srgbClr val="424242"/>
                </a:solidFill>
                <a:latin typeface="Microsoft Sans Serif"/>
                <a:cs typeface="Microsoft Sans Serif"/>
              </a:rPr>
              <a:t>ở </a:t>
            </a:r>
            <a:r>
              <a:rPr sz="2000" spc="-51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mỗi</a:t>
            </a:r>
            <a:r>
              <a:rPr sz="2000" spc="1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24242"/>
                </a:solidFill>
                <a:latin typeface="Microsoft Sans Serif"/>
                <a:cs typeface="Microsoft Sans Serif"/>
              </a:rPr>
              <a:t>lần</a:t>
            </a:r>
            <a:r>
              <a:rPr sz="2000" spc="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tái</a:t>
            </a:r>
            <a:r>
              <a:rPr sz="2000" spc="2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khám</a:t>
            </a:r>
            <a:r>
              <a:rPr sz="20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 và</a:t>
            </a:r>
            <a:r>
              <a:rPr sz="2000" spc="2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tiếp</a:t>
            </a:r>
            <a:r>
              <a:rPr sz="2000" spc="1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tục</a:t>
            </a:r>
            <a:r>
              <a:rPr sz="2000" spc="1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spc="110" dirty="0">
                <a:solidFill>
                  <a:srgbClr val="424242"/>
                </a:solidFill>
                <a:latin typeface="Microsoft Sans Serif"/>
                <a:cs typeface="Microsoft Sans Serif"/>
              </a:rPr>
              <a:t>tư</a:t>
            </a:r>
            <a:r>
              <a:rPr sz="2000" spc="1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vấn</a:t>
            </a:r>
            <a:r>
              <a:rPr sz="2000" spc="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cai</a:t>
            </a:r>
            <a:r>
              <a:rPr sz="2000" spc="2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24242"/>
                </a:solidFill>
                <a:latin typeface="Microsoft Sans Serif"/>
                <a:cs typeface="Microsoft Sans Serif"/>
              </a:rPr>
              <a:t>thuốc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1664" y="325882"/>
            <a:ext cx="5340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THEO</a:t>
            </a:r>
            <a:r>
              <a:rPr sz="3600" spc="-15" dirty="0"/>
              <a:t> </a:t>
            </a:r>
            <a:r>
              <a:rPr sz="3600" spc="-5" dirty="0"/>
              <a:t>DÕI</a:t>
            </a:r>
            <a:r>
              <a:rPr sz="3600" spc="-15" dirty="0"/>
              <a:t> </a:t>
            </a:r>
            <a:r>
              <a:rPr sz="3600" spc="-5" dirty="0"/>
              <a:t>VÀ</a:t>
            </a:r>
            <a:r>
              <a:rPr sz="3600" spc="-60" dirty="0"/>
              <a:t> </a:t>
            </a:r>
            <a:r>
              <a:rPr sz="3600" spc="-20" dirty="0"/>
              <a:t>TÁI</a:t>
            </a:r>
            <a:r>
              <a:rPr sz="3600" spc="-15" dirty="0"/>
              <a:t> KHÁM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88340" y="1337436"/>
            <a:ext cx="7649209" cy="502348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Điều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trị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bằng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thuốc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4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Có</a:t>
            </a:r>
            <a:r>
              <a:rPr sz="2400" spc="2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24242"/>
                </a:solidFill>
                <a:latin typeface="Microsoft Sans Serif"/>
                <a:cs typeface="Microsoft Sans Serif"/>
              </a:rPr>
              <a:t>thể</a:t>
            </a:r>
            <a:r>
              <a:rPr sz="2400" spc="3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24242"/>
                </a:solidFill>
                <a:latin typeface="Microsoft Sans Serif"/>
                <a:cs typeface="Microsoft Sans Serif"/>
              </a:rPr>
              <a:t>tập</a:t>
            </a:r>
            <a:r>
              <a:rPr sz="2400" spc="2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24242"/>
                </a:solidFill>
                <a:latin typeface="Microsoft Sans Serif"/>
                <a:cs typeface="Microsoft Sans Serif"/>
              </a:rPr>
              <a:t>trung</a:t>
            </a:r>
            <a:r>
              <a:rPr sz="2400" spc="3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424242"/>
                </a:solidFill>
                <a:latin typeface="Microsoft Sans Serif"/>
                <a:cs typeface="Microsoft Sans Serif"/>
              </a:rPr>
              <a:t>kiểm</a:t>
            </a:r>
            <a:r>
              <a:rPr sz="2400" spc="3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24242"/>
                </a:solidFill>
                <a:latin typeface="Microsoft Sans Serif"/>
                <a:cs typeface="Microsoft Sans Serif"/>
              </a:rPr>
              <a:t>tra</a:t>
            </a:r>
            <a:r>
              <a:rPr sz="2400" spc="1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và</a:t>
            </a:r>
            <a:r>
              <a:rPr sz="2400" spc="3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theo</a:t>
            </a:r>
            <a:r>
              <a:rPr sz="2400" spc="3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424242"/>
                </a:solidFill>
                <a:latin typeface="Microsoft Sans Serif"/>
                <a:cs typeface="Microsoft Sans Serif"/>
              </a:rPr>
              <a:t>dõi</a:t>
            </a:r>
            <a:r>
              <a:rPr sz="2400" spc="3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24242"/>
                </a:solidFill>
                <a:latin typeface="Microsoft Sans Serif"/>
                <a:cs typeface="Microsoft Sans Serif"/>
              </a:rPr>
              <a:t>một</a:t>
            </a:r>
            <a:r>
              <a:rPr sz="2400" spc="1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24242"/>
                </a:solidFill>
                <a:latin typeface="Microsoft Sans Serif"/>
                <a:cs typeface="Microsoft Sans Serif"/>
              </a:rPr>
              <a:t>số</a:t>
            </a:r>
            <a:r>
              <a:rPr sz="2400" spc="3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24242"/>
                </a:solidFill>
                <a:latin typeface="Microsoft Sans Serif"/>
                <a:cs typeface="Microsoft Sans Serif"/>
              </a:rPr>
              <a:t>vấn</a:t>
            </a:r>
            <a:r>
              <a:rPr sz="2400" spc="2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đề</a:t>
            </a:r>
            <a:r>
              <a:rPr sz="2400" spc="2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sau:</a:t>
            </a:r>
            <a:endParaRPr sz="2400">
              <a:latin typeface="Microsoft Sans Serif"/>
              <a:cs typeface="Microsoft Sans Serif"/>
            </a:endParaRPr>
          </a:p>
          <a:p>
            <a:pPr marL="698500" indent="-343535">
              <a:lnSpc>
                <a:spcPct val="100000"/>
              </a:lnSpc>
              <a:spcBef>
                <a:spcPts val="1150"/>
              </a:spcBef>
              <a:buChar char="-"/>
              <a:tabLst>
                <a:tab pos="698500" algn="l"/>
                <a:tab pos="699135" algn="l"/>
              </a:tabLst>
            </a:pPr>
            <a:r>
              <a:rPr sz="24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Thuốc</a:t>
            </a:r>
            <a:r>
              <a:rPr sz="2400" spc="2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120" dirty="0">
                <a:solidFill>
                  <a:srgbClr val="424242"/>
                </a:solidFill>
                <a:latin typeface="Microsoft Sans Serif"/>
                <a:cs typeface="Microsoft Sans Serif"/>
              </a:rPr>
              <a:t>được</a:t>
            </a:r>
            <a:r>
              <a:rPr sz="2400" spc="4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kê</a:t>
            </a:r>
            <a:r>
              <a:rPr sz="2400" spc="1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và</a:t>
            </a:r>
            <a:r>
              <a:rPr sz="2400" spc="3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424242"/>
                </a:solidFill>
                <a:latin typeface="Microsoft Sans Serif"/>
                <a:cs typeface="Microsoft Sans Serif"/>
              </a:rPr>
              <a:t>liều</a:t>
            </a:r>
            <a:r>
              <a:rPr sz="2400" spc="4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90" dirty="0">
                <a:solidFill>
                  <a:srgbClr val="424242"/>
                </a:solidFill>
                <a:latin typeface="Microsoft Sans Serif"/>
                <a:cs typeface="Microsoft Sans Serif"/>
              </a:rPr>
              <a:t>lượng</a:t>
            </a:r>
            <a:endParaRPr sz="2400">
              <a:latin typeface="Microsoft Sans Serif"/>
              <a:cs typeface="Microsoft Sans Serif"/>
            </a:endParaRPr>
          </a:p>
          <a:p>
            <a:pPr marL="698500" indent="-343535">
              <a:lnSpc>
                <a:spcPct val="100000"/>
              </a:lnSpc>
              <a:spcBef>
                <a:spcPts val="1155"/>
              </a:spcBef>
              <a:buChar char="-"/>
              <a:tabLst>
                <a:tab pos="698500" algn="l"/>
                <a:tab pos="699135" algn="l"/>
              </a:tabLst>
            </a:pPr>
            <a:r>
              <a:rPr sz="2400" spc="130" dirty="0">
                <a:solidFill>
                  <a:srgbClr val="424242"/>
                </a:solidFill>
                <a:latin typeface="Microsoft Sans Serif"/>
                <a:cs typeface="Microsoft Sans Serif"/>
              </a:rPr>
              <a:t>Sự</a:t>
            </a:r>
            <a:r>
              <a:rPr sz="2400" spc="2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tuân</a:t>
            </a:r>
            <a:r>
              <a:rPr sz="2400" spc="2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24242"/>
                </a:solidFill>
                <a:latin typeface="Microsoft Sans Serif"/>
                <a:cs typeface="Microsoft Sans Serif"/>
              </a:rPr>
              <a:t>thủ</a:t>
            </a:r>
            <a:r>
              <a:rPr sz="2400" spc="1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424242"/>
                </a:solidFill>
                <a:latin typeface="Microsoft Sans Serif"/>
                <a:cs typeface="Microsoft Sans Serif"/>
              </a:rPr>
              <a:t>điều</a:t>
            </a:r>
            <a:r>
              <a:rPr sz="2400" spc="2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24242"/>
                </a:solidFill>
                <a:latin typeface="Microsoft Sans Serif"/>
                <a:cs typeface="Microsoft Sans Serif"/>
              </a:rPr>
              <a:t>trị</a:t>
            </a:r>
            <a:endParaRPr sz="2400">
              <a:latin typeface="Microsoft Sans Serif"/>
              <a:cs typeface="Microsoft Sans Serif"/>
            </a:endParaRPr>
          </a:p>
          <a:p>
            <a:pPr marL="698500" marR="44450" indent="-342900">
              <a:lnSpc>
                <a:spcPct val="140000"/>
              </a:lnSpc>
              <a:buChar char="-"/>
              <a:tabLst>
                <a:tab pos="698500" algn="l"/>
                <a:tab pos="699135" algn="l"/>
              </a:tabLst>
            </a:pPr>
            <a:r>
              <a:rPr sz="24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Kỹ</a:t>
            </a:r>
            <a:r>
              <a:rPr sz="2400" spc="2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24242"/>
                </a:solidFill>
                <a:latin typeface="Microsoft Sans Serif"/>
                <a:cs typeface="Microsoft Sans Serif"/>
              </a:rPr>
              <a:t>thuật</a:t>
            </a:r>
            <a:r>
              <a:rPr sz="2400" spc="2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90" dirty="0">
                <a:solidFill>
                  <a:srgbClr val="424242"/>
                </a:solidFill>
                <a:latin typeface="Microsoft Sans Serif"/>
                <a:cs typeface="Microsoft Sans Serif"/>
              </a:rPr>
              <a:t>sửu</a:t>
            </a:r>
            <a:r>
              <a:rPr sz="2400" spc="2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dung</a:t>
            </a:r>
            <a:r>
              <a:rPr sz="2400" spc="3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các</a:t>
            </a:r>
            <a:r>
              <a:rPr sz="2400" spc="1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dung</a:t>
            </a:r>
            <a:r>
              <a:rPr sz="2400" spc="3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24242"/>
                </a:solidFill>
                <a:latin typeface="Microsoft Sans Serif"/>
                <a:cs typeface="Microsoft Sans Serif"/>
              </a:rPr>
              <a:t>cụ</a:t>
            </a:r>
            <a:r>
              <a:rPr sz="2400" spc="2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phun</a:t>
            </a:r>
            <a:r>
              <a:rPr sz="2400" spc="3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40" dirty="0">
                <a:solidFill>
                  <a:srgbClr val="424242"/>
                </a:solidFill>
                <a:latin typeface="Microsoft Sans Serif"/>
                <a:cs typeface="Microsoft Sans Serif"/>
              </a:rPr>
              <a:t>hít</a:t>
            </a:r>
            <a:r>
              <a:rPr sz="2400" spc="1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24242"/>
                </a:solidFill>
                <a:latin typeface="Microsoft Sans Serif"/>
                <a:cs typeface="Microsoft Sans Serif"/>
              </a:rPr>
              <a:t>thuốc</a:t>
            </a:r>
            <a:r>
              <a:rPr sz="2400" spc="2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424242"/>
                </a:solidFill>
                <a:latin typeface="Microsoft Sans Serif"/>
                <a:cs typeface="Microsoft Sans Serif"/>
              </a:rPr>
              <a:t>giãn </a:t>
            </a:r>
            <a:r>
              <a:rPr sz="2400" spc="-62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phế</a:t>
            </a:r>
            <a:r>
              <a:rPr sz="2400" spc="3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quản</a:t>
            </a:r>
            <a:endParaRPr sz="2400">
              <a:latin typeface="Microsoft Sans Serif"/>
              <a:cs typeface="Microsoft Sans Serif"/>
            </a:endParaRPr>
          </a:p>
          <a:p>
            <a:pPr marL="698500" indent="-343535">
              <a:lnSpc>
                <a:spcPct val="100000"/>
              </a:lnSpc>
              <a:spcBef>
                <a:spcPts val="1150"/>
              </a:spcBef>
              <a:buChar char="-"/>
              <a:tabLst>
                <a:tab pos="698500" algn="l"/>
                <a:tab pos="699135" algn="l"/>
              </a:tabLst>
            </a:pPr>
            <a:r>
              <a:rPr sz="2400" spc="-10" dirty="0">
                <a:solidFill>
                  <a:srgbClr val="424242"/>
                </a:solidFill>
                <a:latin typeface="Microsoft Sans Serif"/>
                <a:cs typeface="Microsoft Sans Serif"/>
              </a:rPr>
              <a:t>Hiệu</a:t>
            </a:r>
            <a:r>
              <a:rPr sz="2400" spc="4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quả</a:t>
            </a:r>
            <a:r>
              <a:rPr sz="2400" spc="2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24242"/>
                </a:solidFill>
                <a:latin typeface="Microsoft Sans Serif"/>
                <a:cs typeface="Microsoft Sans Serif"/>
              </a:rPr>
              <a:t>của</a:t>
            </a:r>
            <a:r>
              <a:rPr sz="2400" spc="2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424242"/>
                </a:solidFill>
                <a:latin typeface="Microsoft Sans Serif"/>
                <a:cs typeface="Microsoft Sans Serif"/>
              </a:rPr>
              <a:t>liệu</a:t>
            </a:r>
            <a:r>
              <a:rPr sz="2400" spc="4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pháp</a:t>
            </a:r>
            <a:r>
              <a:rPr sz="2400" spc="4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424242"/>
                </a:solidFill>
                <a:latin typeface="Microsoft Sans Serif"/>
                <a:cs typeface="Microsoft Sans Serif"/>
              </a:rPr>
              <a:t>điều</a:t>
            </a:r>
            <a:r>
              <a:rPr sz="2400" spc="4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trị</a:t>
            </a:r>
            <a:r>
              <a:rPr sz="240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424242"/>
                </a:solidFill>
                <a:latin typeface="Microsoft Sans Serif"/>
                <a:cs typeface="Microsoft Sans Serif"/>
              </a:rPr>
              <a:t>hiện</a:t>
            </a:r>
            <a:r>
              <a:rPr sz="2400" spc="3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tại</a:t>
            </a:r>
            <a:endParaRPr sz="2400">
              <a:latin typeface="Microsoft Sans Serif"/>
              <a:cs typeface="Microsoft Sans Serif"/>
            </a:endParaRPr>
          </a:p>
          <a:p>
            <a:pPr marL="698500" indent="-343535">
              <a:lnSpc>
                <a:spcPct val="100000"/>
              </a:lnSpc>
              <a:spcBef>
                <a:spcPts val="1155"/>
              </a:spcBef>
              <a:buChar char="-"/>
              <a:tabLst>
                <a:tab pos="698500" algn="l"/>
                <a:tab pos="699135" algn="l"/>
              </a:tabLst>
            </a:pPr>
            <a:r>
              <a:rPr sz="24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Tác</a:t>
            </a:r>
            <a:r>
              <a:rPr sz="240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dung</a:t>
            </a:r>
            <a:r>
              <a:rPr sz="2400" spc="2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24242"/>
                </a:solidFill>
                <a:latin typeface="Microsoft Sans Serif"/>
                <a:cs typeface="Microsoft Sans Serif"/>
              </a:rPr>
              <a:t>phụ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400" i="1" dirty="0">
                <a:solidFill>
                  <a:srgbClr val="424242"/>
                </a:solidFill>
                <a:latin typeface="Arial"/>
                <a:cs typeface="Arial"/>
              </a:rPr>
              <a:t>Có</a:t>
            </a:r>
            <a:r>
              <a:rPr sz="2400" i="1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24242"/>
                </a:solidFill>
                <a:latin typeface="Arial"/>
                <a:cs typeface="Arial"/>
              </a:rPr>
              <a:t>thể</a:t>
            </a:r>
            <a:r>
              <a:rPr sz="2400" i="1" spc="-5" dirty="0">
                <a:solidFill>
                  <a:srgbClr val="424242"/>
                </a:solidFill>
                <a:latin typeface="Arial"/>
                <a:cs typeface="Arial"/>
              </a:rPr>
              <a:t> thay</a:t>
            </a:r>
            <a:r>
              <a:rPr sz="2400" i="1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424242"/>
                </a:solidFill>
                <a:latin typeface="Arial"/>
                <a:cs typeface="Arial"/>
              </a:rPr>
              <a:t>đổi</a:t>
            </a:r>
            <a:r>
              <a:rPr sz="2400" i="1" spc="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424242"/>
                </a:solidFill>
                <a:latin typeface="Arial"/>
                <a:cs typeface="Arial"/>
              </a:rPr>
              <a:t>điều</a:t>
            </a:r>
            <a:r>
              <a:rPr sz="2400" i="1" spc="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24242"/>
                </a:solidFill>
                <a:latin typeface="Arial"/>
                <a:cs typeface="Arial"/>
              </a:rPr>
              <a:t>trị</a:t>
            </a:r>
            <a:r>
              <a:rPr sz="2400" i="1" spc="-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424242"/>
                </a:solidFill>
                <a:latin typeface="Arial"/>
                <a:cs typeface="Arial"/>
              </a:rPr>
              <a:t>nếu</a:t>
            </a:r>
            <a:r>
              <a:rPr sz="2400" i="1" spc="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24242"/>
                </a:solidFill>
                <a:latin typeface="Arial"/>
                <a:cs typeface="Arial"/>
              </a:rPr>
              <a:t>thấy</a:t>
            </a:r>
            <a:r>
              <a:rPr sz="2400" i="1" spc="-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24242"/>
                </a:solidFill>
                <a:latin typeface="Arial"/>
                <a:cs typeface="Arial"/>
              </a:rPr>
              <a:t>chưa </a:t>
            </a:r>
            <a:r>
              <a:rPr sz="2400" i="1" spc="-5" dirty="0">
                <a:solidFill>
                  <a:srgbClr val="424242"/>
                </a:solidFill>
                <a:latin typeface="Arial"/>
                <a:cs typeface="Arial"/>
              </a:rPr>
              <a:t>phù hợp</a:t>
            </a:r>
            <a:endParaRPr sz="2400">
              <a:latin typeface="Arial"/>
              <a:cs typeface="Arial"/>
            </a:endParaRPr>
          </a:p>
          <a:p>
            <a:pPr marL="2455545">
              <a:lnSpc>
                <a:spcPct val="100000"/>
              </a:lnSpc>
              <a:spcBef>
                <a:spcPts val="1375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©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2019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Global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Initiative</a:t>
            </a: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Chronic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Obstructive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Lung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Disease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7938" y="525907"/>
            <a:ext cx="74898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XIN</a:t>
            </a:r>
            <a:r>
              <a:rPr sz="4400" spc="-15" dirty="0"/>
              <a:t> </a:t>
            </a:r>
            <a:r>
              <a:rPr sz="4400" dirty="0"/>
              <a:t>TRÂN</a:t>
            </a:r>
            <a:r>
              <a:rPr sz="4400" spc="-30" dirty="0"/>
              <a:t> </a:t>
            </a:r>
            <a:r>
              <a:rPr sz="4400" dirty="0"/>
              <a:t>TRỌNG</a:t>
            </a:r>
            <a:r>
              <a:rPr sz="4400" spc="-25" dirty="0"/>
              <a:t> </a:t>
            </a:r>
            <a:r>
              <a:rPr sz="4400" spc="-5" dirty="0"/>
              <a:t>CẢM</a:t>
            </a:r>
            <a:r>
              <a:rPr sz="4400" spc="-10" dirty="0"/>
              <a:t> </a:t>
            </a:r>
            <a:r>
              <a:rPr sz="4400" spc="-5" dirty="0"/>
              <a:t>ƠN!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7798"/>
            <a:ext cx="91440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4037" y="1089660"/>
            <a:ext cx="4048125" cy="1744345"/>
            <a:chOff x="1824037" y="1089660"/>
            <a:chExt cx="4048125" cy="1744345"/>
          </a:xfrm>
        </p:grpSpPr>
        <p:sp>
          <p:nvSpPr>
            <p:cNvPr id="3" name="object 3"/>
            <p:cNvSpPr/>
            <p:nvPr/>
          </p:nvSpPr>
          <p:spPr>
            <a:xfrm>
              <a:off x="2133600" y="1143000"/>
              <a:ext cx="3030220" cy="462280"/>
            </a:xfrm>
            <a:custGeom>
              <a:avLst/>
              <a:gdLst/>
              <a:ahLst/>
              <a:cxnLst/>
              <a:rect l="l" t="t" r="r" b="b"/>
              <a:pathLst>
                <a:path w="3030220" h="462280">
                  <a:moveTo>
                    <a:pt x="3029712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3029712" y="461772"/>
                  </a:lnTo>
                  <a:lnTo>
                    <a:pt x="302971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33600" y="1143000"/>
              <a:ext cx="3030220" cy="462280"/>
            </a:xfrm>
            <a:custGeom>
              <a:avLst/>
              <a:gdLst/>
              <a:ahLst/>
              <a:cxnLst/>
              <a:rect l="l" t="t" r="r" b="b"/>
              <a:pathLst>
                <a:path w="3030220" h="462280">
                  <a:moveTo>
                    <a:pt x="0" y="461772"/>
                  </a:moveTo>
                  <a:lnTo>
                    <a:pt x="3029712" y="461772"/>
                  </a:lnTo>
                  <a:lnTo>
                    <a:pt x="3029712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9144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4540" y="1089660"/>
              <a:ext cx="1215389" cy="6774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9127" y="1089660"/>
              <a:ext cx="1012698" cy="6774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38727" y="1089660"/>
              <a:ext cx="1029462" cy="6774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0435" y="1089660"/>
              <a:ext cx="962406" cy="67741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28800" y="2209800"/>
              <a:ext cx="4038600" cy="466725"/>
            </a:xfrm>
            <a:custGeom>
              <a:avLst/>
              <a:gdLst/>
              <a:ahLst/>
              <a:cxnLst/>
              <a:rect l="l" t="t" r="r" b="b"/>
              <a:pathLst>
                <a:path w="4038600" h="466725">
                  <a:moveTo>
                    <a:pt x="4038600" y="0"/>
                  </a:moveTo>
                  <a:lnTo>
                    <a:pt x="0" y="0"/>
                  </a:lnTo>
                  <a:lnTo>
                    <a:pt x="0" y="466344"/>
                  </a:lnTo>
                  <a:lnTo>
                    <a:pt x="4038600" y="466344"/>
                  </a:lnTo>
                  <a:lnTo>
                    <a:pt x="4038600" y="0"/>
                  </a:lnTo>
                  <a:close/>
                </a:path>
              </a:pathLst>
            </a:custGeom>
            <a:solidFill>
              <a:srgbClr val="99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28800" y="2209800"/>
              <a:ext cx="4038600" cy="466725"/>
            </a:xfrm>
            <a:custGeom>
              <a:avLst/>
              <a:gdLst/>
              <a:ahLst/>
              <a:cxnLst/>
              <a:rect l="l" t="t" r="r" b="b"/>
              <a:pathLst>
                <a:path w="4038600" h="466725">
                  <a:moveTo>
                    <a:pt x="0" y="466344"/>
                  </a:moveTo>
                  <a:lnTo>
                    <a:pt x="4038600" y="466344"/>
                  </a:lnTo>
                  <a:lnTo>
                    <a:pt x="4038600" y="0"/>
                  </a:lnTo>
                  <a:lnTo>
                    <a:pt x="0" y="0"/>
                  </a:lnTo>
                  <a:lnTo>
                    <a:pt x="0" y="466344"/>
                  </a:lnTo>
                  <a:close/>
                </a:path>
              </a:pathLst>
            </a:custGeom>
            <a:ln w="9144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3579" y="2156460"/>
              <a:ext cx="893826" cy="67741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4308" y="2156460"/>
              <a:ext cx="962406" cy="6774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07436" y="2156460"/>
              <a:ext cx="1198626" cy="6774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88307" y="2156460"/>
              <a:ext cx="1029462" cy="67741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00016" y="2156460"/>
              <a:ext cx="1046226" cy="67741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151126" y="1168653"/>
            <a:ext cx="3394710" cy="1458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Thiếu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oxy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mạn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tính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15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thắt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mạch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máu</a:t>
            </a:r>
            <a:r>
              <a:rPr sz="2400" b="1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phổi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570732" y="1676400"/>
            <a:ext cx="5527040" cy="3169285"/>
            <a:chOff x="3570732" y="1676400"/>
            <a:chExt cx="5527040" cy="3169285"/>
          </a:xfrm>
        </p:grpSpPr>
        <p:sp>
          <p:nvSpPr>
            <p:cNvPr id="18" name="object 18"/>
            <p:cNvSpPr/>
            <p:nvPr/>
          </p:nvSpPr>
          <p:spPr>
            <a:xfrm>
              <a:off x="3570732" y="1676400"/>
              <a:ext cx="173990" cy="533400"/>
            </a:xfrm>
            <a:custGeom>
              <a:avLst/>
              <a:gdLst/>
              <a:ahLst/>
              <a:cxnLst/>
              <a:rect l="l" t="t" r="r" b="b"/>
              <a:pathLst>
                <a:path w="173989" h="533400">
                  <a:moveTo>
                    <a:pt x="57912" y="359663"/>
                  </a:moveTo>
                  <a:lnTo>
                    <a:pt x="0" y="359663"/>
                  </a:lnTo>
                  <a:lnTo>
                    <a:pt x="86867" y="533400"/>
                  </a:lnTo>
                  <a:lnTo>
                    <a:pt x="159257" y="388620"/>
                  </a:lnTo>
                  <a:lnTo>
                    <a:pt x="57912" y="388620"/>
                  </a:lnTo>
                  <a:lnTo>
                    <a:pt x="57912" y="359663"/>
                  </a:lnTo>
                  <a:close/>
                </a:path>
                <a:path w="173989" h="533400">
                  <a:moveTo>
                    <a:pt x="115823" y="0"/>
                  </a:moveTo>
                  <a:lnTo>
                    <a:pt x="57912" y="0"/>
                  </a:lnTo>
                  <a:lnTo>
                    <a:pt x="57912" y="388620"/>
                  </a:lnTo>
                  <a:lnTo>
                    <a:pt x="115823" y="388620"/>
                  </a:lnTo>
                  <a:lnTo>
                    <a:pt x="115823" y="0"/>
                  </a:lnTo>
                  <a:close/>
                </a:path>
                <a:path w="173989" h="533400">
                  <a:moveTo>
                    <a:pt x="173735" y="359663"/>
                  </a:moveTo>
                  <a:lnTo>
                    <a:pt x="115823" y="359663"/>
                  </a:lnTo>
                  <a:lnTo>
                    <a:pt x="115823" y="388620"/>
                  </a:lnTo>
                  <a:lnTo>
                    <a:pt x="159257" y="388620"/>
                  </a:lnTo>
                  <a:lnTo>
                    <a:pt x="173735" y="359663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40780" y="2819400"/>
              <a:ext cx="2750820" cy="1885314"/>
            </a:xfrm>
            <a:custGeom>
              <a:avLst/>
              <a:gdLst/>
              <a:ahLst/>
              <a:cxnLst/>
              <a:rect l="l" t="t" r="r" b="b"/>
              <a:pathLst>
                <a:path w="2750820" h="1885314">
                  <a:moveTo>
                    <a:pt x="2750820" y="0"/>
                  </a:moveTo>
                  <a:lnTo>
                    <a:pt x="0" y="0"/>
                  </a:lnTo>
                  <a:lnTo>
                    <a:pt x="0" y="1885188"/>
                  </a:lnTo>
                  <a:lnTo>
                    <a:pt x="2750820" y="1885188"/>
                  </a:lnTo>
                  <a:lnTo>
                    <a:pt x="2750820" y="0"/>
                  </a:lnTo>
                  <a:close/>
                </a:path>
              </a:pathLst>
            </a:custGeom>
            <a:solidFill>
              <a:srgbClr val="CC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40780" y="2819400"/>
              <a:ext cx="2750820" cy="1885314"/>
            </a:xfrm>
            <a:custGeom>
              <a:avLst/>
              <a:gdLst/>
              <a:ahLst/>
              <a:cxnLst/>
              <a:rect l="l" t="t" r="r" b="b"/>
              <a:pathLst>
                <a:path w="2750820" h="1885314">
                  <a:moveTo>
                    <a:pt x="0" y="1885188"/>
                  </a:moveTo>
                  <a:lnTo>
                    <a:pt x="2750820" y="1885188"/>
                  </a:lnTo>
                  <a:lnTo>
                    <a:pt x="2750820" y="0"/>
                  </a:lnTo>
                  <a:lnTo>
                    <a:pt x="0" y="0"/>
                  </a:lnTo>
                  <a:lnTo>
                    <a:pt x="0" y="1885188"/>
                  </a:lnTo>
                  <a:close/>
                </a:path>
              </a:pathLst>
            </a:custGeom>
            <a:ln w="9144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49339" y="2827019"/>
              <a:ext cx="921258" cy="65151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65036" y="2827019"/>
              <a:ext cx="855726" cy="65151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13676" y="2827019"/>
              <a:ext cx="759714" cy="65151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49339" y="3282696"/>
              <a:ext cx="1085850" cy="65150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25055" y="3282696"/>
              <a:ext cx="988313" cy="65150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04760" y="3282696"/>
              <a:ext cx="825246" cy="65150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22920" y="3282696"/>
              <a:ext cx="974598" cy="65150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49339" y="3738372"/>
              <a:ext cx="791717" cy="65150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633972" y="3738372"/>
              <a:ext cx="907542" cy="65150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49339" y="4194048"/>
              <a:ext cx="892302" cy="65150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31508" y="4194048"/>
              <a:ext cx="1152905" cy="651509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6320409" y="2797022"/>
            <a:ext cx="2586355" cy="184912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2300" b="1" spc="-75" dirty="0">
                <a:solidFill>
                  <a:srgbClr val="FFFFFF"/>
                </a:solidFill>
                <a:latin typeface="Arial"/>
                <a:cs typeface="Arial"/>
              </a:rPr>
              <a:t>Dày</a:t>
            </a:r>
            <a:r>
              <a:rPr sz="2300" b="1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lớp</a:t>
            </a:r>
            <a:r>
              <a:rPr sz="23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cơ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ct val="130000"/>
              </a:lnSpc>
            </a:pP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Tăng</a:t>
            </a:r>
            <a:r>
              <a:rPr sz="23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sinh</a:t>
            </a:r>
            <a:r>
              <a:rPr sz="23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Arial"/>
                <a:cs typeface="Arial"/>
              </a:rPr>
              <a:t>nội</a:t>
            </a:r>
            <a:r>
              <a:rPr sz="23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mạc </a:t>
            </a:r>
            <a:r>
              <a:rPr sz="2300" b="1" spc="-6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Xơ</a:t>
            </a:r>
            <a:r>
              <a:rPr sz="23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-55" dirty="0">
                <a:solidFill>
                  <a:srgbClr val="FFFFFF"/>
                </a:solidFill>
                <a:latin typeface="Arial"/>
                <a:cs typeface="Arial"/>
              </a:rPr>
              <a:t>hóa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Tắc</a:t>
            </a:r>
            <a:r>
              <a:rPr sz="23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mạch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708213" y="2708148"/>
            <a:ext cx="4551680" cy="1823720"/>
            <a:chOff x="1708213" y="2708148"/>
            <a:chExt cx="4551680" cy="1823720"/>
          </a:xfrm>
        </p:grpSpPr>
        <p:sp>
          <p:nvSpPr>
            <p:cNvPr id="34" name="object 34"/>
            <p:cNvSpPr/>
            <p:nvPr/>
          </p:nvSpPr>
          <p:spPr>
            <a:xfrm>
              <a:off x="3570732" y="2708147"/>
              <a:ext cx="2689225" cy="1823720"/>
            </a:xfrm>
            <a:custGeom>
              <a:avLst/>
              <a:gdLst/>
              <a:ahLst/>
              <a:cxnLst/>
              <a:rect l="l" t="t" r="r" b="b"/>
              <a:pathLst>
                <a:path w="2689225" h="1823720">
                  <a:moveTo>
                    <a:pt x="173736" y="359664"/>
                  </a:moveTo>
                  <a:lnTo>
                    <a:pt x="115824" y="359664"/>
                  </a:lnTo>
                  <a:lnTo>
                    <a:pt x="115824" y="0"/>
                  </a:lnTo>
                  <a:lnTo>
                    <a:pt x="57912" y="0"/>
                  </a:lnTo>
                  <a:lnTo>
                    <a:pt x="57912" y="359664"/>
                  </a:lnTo>
                  <a:lnTo>
                    <a:pt x="0" y="359664"/>
                  </a:lnTo>
                  <a:lnTo>
                    <a:pt x="86868" y="533400"/>
                  </a:lnTo>
                  <a:lnTo>
                    <a:pt x="159258" y="388620"/>
                  </a:lnTo>
                  <a:lnTo>
                    <a:pt x="173736" y="359664"/>
                  </a:lnTo>
                  <a:close/>
                </a:path>
                <a:path w="2689225" h="1823720">
                  <a:moveTo>
                    <a:pt x="2689098" y="416814"/>
                  </a:moveTo>
                  <a:lnTo>
                    <a:pt x="2593594" y="434213"/>
                  </a:lnTo>
                  <a:lnTo>
                    <a:pt x="2610955" y="457390"/>
                  </a:lnTo>
                  <a:lnTo>
                    <a:pt x="2121471" y="824496"/>
                  </a:lnTo>
                  <a:lnTo>
                    <a:pt x="2108454" y="824496"/>
                  </a:lnTo>
                  <a:lnTo>
                    <a:pt x="2108454" y="834275"/>
                  </a:lnTo>
                  <a:lnTo>
                    <a:pt x="2107438" y="835037"/>
                  </a:lnTo>
                  <a:lnTo>
                    <a:pt x="2081276" y="790448"/>
                  </a:lnTo>
                  <a:lnTo>
                    <a:pt x="2056384" y="805180"/>
                  </a:lnTo>
                  <a:lnTo>
                    <a:pt x="2077567" y="841298"/>
                  </a:lnTo>
                  <a:lnTo>
                    <a:pt x="2070227" y="850138"/>
                  </a:lnTo>
                  <a:lnTo>
                    <a:pt x="2078304" y="856881"/>
                  </a:lnTo>
                  <a:lnTo>
                    <a:pt x="2070862" y="862457"/>
                  </a:lnTo>
                  <a:lnTo>
                    <a:pt x="2088134" y="885583"/>
                  </a:lnTo>
                  <a:lnTo>
                    <a:pt x="2098840" y="877544"/>
                  </a:lnTo>
                  <a:lnTo>
                    <a:pt x="2614333" y="1755889"/>
                  </a:lnTo>
                  <a:lnTo>
                    <a:pt x="2589403" y="1770507"/>
                  </a:lnTo>
                  <a:lnTo>
                    <a:pt x="2670810" y="1823466"/>
                  </a:lnTo>
                  <a:lnTo>
                    <a:pt x="2667114" y="1768348"/>
                  </a:lnTo>
                  <a:lnTo>
                    <a:pt x="2664333" y="1726565"/>
                  </a:lnTo>
                  <a:lnTo>
                    <a:pt x="2639326" y="1741233"/>
                  </a:lnTo>
                  <a:lnTo>
                    <a:pt x="2160346" y="925182"/>
                  </a:lnTo>
                  <a:lnTo>
                    <a:pt x="2594749" y="1286751"/>
                  </a:lnTo>
                  <a:lnTo>
                    <a:pt x="2576195" y="1308989"/>
                  </a:lnTo>
                  <a:lnTo>
                    <a:pt x="2670810" y="1331214"/>
                  </a:lnTo>
                  <a:lnTo>
                    <a:pt x="2655379" y="1296035"/>
                  </a:lnTo>
                  <a:lnTo>
                    <a:pt x="2631821" y="1242314"/>
                  </a:lnTo>
                  <a:lnTo>
                    <a:pt x="2613291" y="1264526"/>
                  </a:lnTo>
                  <a:lnTo>
                    <a:pt x="2124976" y="857948"/>
                  </a:lnTo>
                  <a:lnTo>
                    <a:pt x="2130983" y="853440"/>
                  </a:lnTo>
                  <a:lnTo>
                    <a:pt x="2602230" y="853440"/>
                  </a:lnTo>
                  <a:lnTo>
                    <a:pt x="2602230" y="882408"/>
                  </a:lnTo>
                  <a:lnTo>
                    <a:pt x="2660142" y="853440"/>
                  </a:lnTo>
                  <a:lnTo>
                    <a:pt x="2689098" y="838962"/>
                  </a:lnTo>
                  <a:lnTo>
                    <a:pt x="2660142" y="824496"/>
                  </a:lnTo>
                  <a:lnTo>
                    <a:pt x="2602230" y="795528"/>
                  </a:lnTo>
                  <a:lnTo>
                    <a:pt x="2602230" y="824496"/>
                  </a:lnTo>
                  <a:lnTo>
                    <a:pt x="2169579" y="824496"/>
                  </a:lnTo>
                  <a:lnTo>
                    <a:pt x="2628265" y="480479"/>
                  </a:lnTo>
                  <a:lnTo>
                    <a:pt x="2645664" y="503682"/>
                  </a:lnTo>
                  <a:lnTo>
                    <a:pt x="2673159" y="448691"/>
                  </a:lnTo>
                  <a:lnTo>
                    <a:pt x="2689098" y="416814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12976" y="3352800"/>
              <a:ext cx="4002404" cy="466725"/>
            </a:xfrm>
            <a:custGeom>
              <a:avLst/>
              <a:gdLst/>
              <a:ahLst/>
              <a:cxnLst/>
              <a:rect l="l" t="t" r="r" b="b"/>
              <a:pathLst>
                <a:path w="4002404" h="466725">
                  <a:moveTo>
                    <a:pt x="4002024" y="0"/>
                  </a:moveTo>
                  <a:lnTo>
                    <a:pt x="0" y="0"/>
                  </a:lnTo>
                  <a:lnTo>
                    <a:pt x="0" y="466344"/>
                  </a:lnTo>
                  <a:lnTo>
                    <a:pt x="4002024" y="466344"/>
                  </a:lnTo>
                  <a:lnTo>
                    <a:pt x="4002024" y="0"/>
                  </a:lnTo>
                  <a:close/>
                </a:path>
              </a:pathLst>
            </a:custGeom>
            <a:solidFill>
              <a:srgbClr val="CC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12976" y="3352800"/>
              <a:ext cx="4002404" cy="466725"/>
            </a:xfrm>
            <a:custGeom>
              <a:avLst/>
              <a:gdLst/>
              <a:ahLst/>
              <a:cxnLst/>
              <a:rect l="l" t="t" r="r" b="b"/>
              <a:pathLst>
                <a:path w="4002404" h="466725">
                  <a:moveTo>
                    <a:pt x="0" y="466344"/>
                  </a:moveTo>
                  <a:lnTo>
                    <a:pt x="4002024" y="466344"/>
                  </a:lnTo>
                  <a:lnTo>
                    <a:pt x="4002024" y="0"/>
                  </a:lnTo>
                  <a:lnTo>
                    <a:pt x="0" y="0"/>
                  </a:lnTo>
                  <a:lnTo>
                    <a:pt x="0" y="466344"/>
                  </a:lnTo>
                  <a:close/>
                </a:path>
              </a:pathLst>
            </a:custGeom>
            <a:ln w="9144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22120" y="3299460"/>
              <a:ext cx="1130045" cy="67741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32888" y="3299460"/>
              <a:ext cx="758189" cy="67741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73324" y="3299460"/>
              <a:ext cx="1146810" cy="67741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00855" y="3299460"/>
              <a:ext cx="1198626" cy="67741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81727" y="3299460"/>
              <a:ext cx="1046226" cy="677418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1899285" y="3379089"/>
            <a:ext cx="3628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Tăng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áp</a:t>
            </a:r>
            <a:r>
              <a:rPr sz="2400" b="1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động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mạch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phổi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362200" y="4442459"/>
            <a:ext cx="2534920" cy="677545"/>
            <a:chOff x="2362200" y="4442459"/>
            <a:chExt cx="2534920" cy="677545"/>
          </a:xfrm>
        </p:grpSpPr>
        <p:sp>
          <p:nvSpPr>
            <p:cNvPr id="44" name="object 44"/>
            <p:cNvSpPr/>
            <p:nvPr/>
          </p:nvSpPr>
          <p:spPr>
            <a:xfrm>
              <a:off x="2362200" y="4495799"/>
              <a:ext cx="2534920" cy="466725"/>
            </a:xfrm>
            <a:custGeom>
              <a:avLst/>
              <a:gdLst/>
              <a:ahLst/>
              <a:cxnLst/>
              <a:rect l="l" t="t" r="r" b="b"/>
              <a:pathLst>
                <a:path w="2534920" h="466725">
                  <a:moveTo>
                    <a:pt x="2534412" y="0"/>
                  </a:moveTo>
                  <a:lnTo>
                    <a:pt x="0" y="0"/>
                  </a:lnTo>
                  <a:lnTo>
                    <a:pt x="0" y="466344"/>
                  </a:lnTo>
                  <a:lnTo>
                    <a:pt x="2534412" y="466344"/>
                  </a:lnTo>
                  <a:lnTo>
                    <a:pt x="25344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458211" y="4442459"/>
              <a:ext cx="2366010" cy="677418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2362200" y="4495800"/>
            <a:ext cx="2534920" cy="466725"/>
          </a:xfrm>
          <a:prstGeom prst="rect">
            <a:avLst/>
          </a:prstGeom>
          <a:ln w="9144">
            <a:solidFill>
              <a:srgbClr val="9BBA58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85750">
              <a:lnSpc>
                <a:spcPct val="100000"/>
              </a:lnSpc>
              <a:spcBef>
                <a:spcPts val="30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Tâm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phế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mạn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124200" y="5638800"/>
            <a:ext cx="1088390" cy="466725"/>
          </a:xfrm>
          <a:prstGeom prst="rect">
            <a:avLst/>
          </a:prstGeom>
          <a:solidFill>
            <a:srgbClr val="000000"/>
          </a:solidFill>
          <a:ln w="9144">
            <a:solidFill>
              <a:srgbClr val="9BBA58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205104">
              <a:lnSpc>
                <a:spcPct val="100000"/>
              </a:lnSpc>
              <a:spcBef>
                <a:spcPts val="309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Chết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570732" y="3962400"/>
            <a:ext cx="2601595" cy="1919605"/>
            <a:chOff x="3570732" y="3962400"/>
            <a:chExt cx="2601595" cy="1919605"/>
          </a:xfrm>
        </p:grpSpPr>
        <p:sp>
          <p:nvSpPr>
            <p:cNvPr id="49" name="object 49"/>
            <p:cNvSpPr/>
            <p:nvPr/>
          </p:nvSpPr>
          <p:spPr>
            <a:xfrm>
              <a:off x="3570732" y="3962399"/>
              <a:ext cx="173990" cy="1600200"/>
            </a:xfrm>
            <a:custGeom>
              <a:avLst/>
              <a:gdLst/>
              <a:ahLst/>
              <a:cxnLst/>
              <a:rect l="l" t="t" r="r" b="b"/>
              <a:pathLst>
                <a:path w="173989" h="1600200">
                  <a:moveTo>
                    <a:pt x="173736" y="1426464"/>
                  </a:moveTo>
                  <a:lnTo>
                    <a:pt x="115824" y="1426464"/>
                  </a:lnTo>
                  <a:lnTo>
                    <a:pt x="115824" y="1066800"/>
                  </a:lnTo>
                  <a:lnTo>
                    <a:pt x="57912" y="1066800"/>
                  </a:lnTo>
                  <a:lnTo>
                    <a:pt x="57912" y="1426464"/>
                  </a:lnTo>
                  <a:lnTo>
                    <a:pt x="0" y="1426464"/>
                  </a:lnTo>
                  <a:lnTo>
                    <a:pt x="86868" y="1600200"/>
                  </a:lnTo>
                  <a:lnTo>
                    <a:pt x="159258" y="1455420"/>
                  </a:lnTo>
                  <a:lnTo>
                    <a:pt x="173736" y="1426464"/>
                  </a:lnTo>
                  <a:close/>
                </a:path>
                <a:path w="173989" h="1600200">
                  <a:moveTo>
                    <a:pt x="173736" y="283464"/>
                  </a:moveTo>
                  <a:lnTo>
                    <a:pt x="115824" y="283464"/>
                  </a:lnTo>
                  <a:lnTo>
                    <a:pt x="115824" y="0"/>
                  </a:lnTo>
                  <a:lnTo>
                    <a:pt x="57912" y="0"/>
                  </a:lnTo>
                  <a:lnTo>
                    <a:pt x="57912" y="283464"/>
                  </a:lnTo>
                  <a:lnTo>
                    <a:pt x="0" y="283464"/>
                  </a:lnTo>
                  <a:lnTo>
                    <a:pt x="86868" y="457200"/>
                  </a:lnTo>
                  <a:lnTo>
                    <a:pt x="159258" y="312420"/>
                  </a:lnTo>
                  <a:lnTo>
                    <a:pt x="173736" y="283464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876800" y="5257800"/>
              <a:ext cx="1295400" cy="466725"/>
            </a:xfrm>
            <a:custGeom>
              <a:avLst/>
              <a:gdLst/>
              <a:ahLst/>
              <a:cxnLst/>
              <a:rect l="l" t="t" r="r" b="b"/>
              <a:pathLst>
                <a:path w="1295400" h="466725">
                  <a:moveTo>
                    <a:pt x="1295400" y="0"/>
                  </a:moveTo>
                  <a:lnTo>
                    <a:pt x="0" y="0"/>
                  </a:lnTo>
                  <a:lnTo>
                    <a:pt x="0" y="466344"/>
                  </a:lnTo>
                  <a:lnTo>
                    <a:pt x="1295400" y="466344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047488" y="5204460"/>
              <a:ext cx="977646" cy="677417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4876800" y="5257800"/>
            <a:ext cx="1295400" cy="46672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360680">
              <a:lnSpc>
                <a:spcPct val="100000"/>
              </a:lnSpc>
              <a:spcBef>
                <a:spcPts val="309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Phù</a:t>
            </a:r>
            <a:endParaRPr sz="24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918583" y="4785614"/>
            <a:ext cx="568960" cy="396875"/>
          </a:xfrm>
          <a:custGeom>
            <a:avLst/>
            <a:gdLst/>
            <a:ahLst/>
            <a:cxnLst/>
            <a:rect l="l" t="t" r="r" b="b"/>
            <a:pathLst>
              <a:path w="568960" h="396875">
                <a:moveTo>
                  <a:pt x="463453" y="348039"/>
                </a:moveTo>
                <a:lnTo>
                  <a:pt x="441959" y="379475"/>
                </a:lnTo>
                <a:lnTo>
                  <a:pt x="568578" y="396748"/>
                </a:lnTo>
                <a:lnTo>
                  <a:pt x="547454" y="358775"/>
                </a:lnTo>
                <a:lnTo>
                  <a:pt x="479170" y="358775"/>
                </a:lnTo>
                <a:lnTo>
                  <a:pt x="463453" y="348039"/>
                </a:lnTo>
                <a:close/>
              </a:path>
              <a:path w="568960" h="396875">
                <a:moveTo>
                  <a:pt x="484966" y="316574"/>
                </a:moveTo>
                <a:lnTo>
                  <a:pt x="463453" y="348039"/>
                </a:lnTo>
                <a:lnTo>
                  <a:pt x="479170" y="358775"/>
                </a:lnTo>
                <a:lnTo>
                  <a:pt x="500633" y="327279"/>
                </a:lnTo>
                <a:lnTo>
                  <a:pt x="484966" y="316574"/>
                </a:lnTo>
                <a:close/>
              </a:path>
              <a:path w="568960" h="396875">
                <a:moveTo>
                  <a:pt x="506475" y="285115"/>
                </a:moveTo>
                <a:lnTo>
                  <a:pt x="484966" y="316574"/>
                </a:lnTo>
                <a:lnTo>
                  <a:pt x="500633" y="327279"/>
                </a:lnTo>
                <a:lnTo>
                  <a:pt x="479170" y="358775"/>
                </a:lnTo>
                <a:lnTo>
                  <a:pt x="547454" y="358775"/>
                </a:lnTo>
                <a:lnTo>
                  <a:pt x="506475" y="285115"/>
                </a:lnTo>
                <a:close/>
              </a:path>
              <a:path w="568960" h="396875">
                <a:moveTo>
                  <a:pt x="21589" y="0"/>
                </a:moveTo>
                <a:lnTo>
                  <a:pt x="0" y="31496"/>
                </a:lnTo>
                <a:lnTo>
                  <a:pt x="463453" y="348039"/>
                </a:lnTo>
                <a:lnTo>
                  <a:pt x="484966" y="316574"/>
                </a:lnTo>
                <a:lnTo>
                  <a:pt x="2158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373379" y="83819"/>
            <a:ext cx="8465820" cy="787400"/>
            <a:chOff x="373379" y="83819"/>
            <a:chExt cx="8465820" cy="787400"/>
          </a:xfrm>
        </p:grpSpPr>
        <p:pic>
          <p:nvPicPr>
            <p:cNvPr id="55" name="object 5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3379" y="152400"/>
              <a:ext cx="8465820" cy="52425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85800" y="83819"/>
              <a:ext cx="7864602" cy="787145"/>
            </a:xfrm>
            <a:prstGeom prst="rect">
              <a:avLst/>
            </a:prstGeom>
          </p:spPr>
        </p:pic>
      </p:grp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894689" y="175971"/>
            <a:ext cx="74237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</a:rPr>
              <a:t>TĂNG</a:t>
            </a:r>
            <a:r>
              <a:rPr sz="280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ÁP</a:t>
            </a:r>
            <a:r>
              <a:rPr sz="2800" spc="-7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ĐỘNG</a:t>
            </a:r>
            <a:r>
              <a:rPr sz="2800" spc="1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MẠCH</a:t>
            </a:r>
            <a:r>
              <a:rPr sz="2800" spc="15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PHỔI</a:t>
            </a:r>
            <a:r>
              <a:rPr sz="2800" spc="-10" dirty="0">
                <a:solidFill>
                  <a:srgbClr val="FFFFFF"/>
                </a:solidFill>
              </a:rPr>
              <a:t> TRONG</a:t>
            </a:r>
            <a:r>
              <a:rPr sz="2800" spc="1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COPD</a:t>
            </a:r>
            <a:endParaRPr sz="2800"/>
          </a:p>
        </p:txBody>
      </p:sp>
      <p:sp>
        <p:nvSpPr>
          <p:cNvPr id="58" name="object 58"/>
          <p:cNvSpPr txBox="1"/>
          <p:nvPr/>
        </p:nvSpPr>
        <p:spPr>
          <a:xfrm>
            <a:off x="6676135" y="6423550"/>
            <a:ext cx="223774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150" dirty="0">
                <a:latin typeface="Verdana"/>
                <a:cs typeface="Verdana"/>
              </a:rPr>
              <a:t>N</a:t>
            </a:r>
            <a:r>
              <a:rPr sz="1450" b="1" i="1" spc="-135" dirty="0">
                <a:latin typeface="Verdana"/>
                <a:cs typeface="Verdana"/>
              </a:rPr>
              <a:t>guồn</a:t>
            </a:r>
            <a:r>
              <a:rPr sz="1450" b="1" i="1" spc="-100" dirty="0">
                <a:latin typeface="Verdana"/>
                <a:cs typeface="Verdana"/>
              </a:rPr>
              <a:t> </a:t>
            </a:r>
            <a:r>
              <a:rPr sz="1400" b="1" dirty="0">
                <a:latin typeface="Tahoma"/>
                <a:cs typeface="Tahoma"/>
              </a:rPr>
              <a:t>: </a:t>
            </a:r>
            <a:r>
              <a:rPr sz="1400" b="1" spc="-5" dirty="0">
                <a:latin typeface="Tahoma"/>
                <a:cs typeface="Tahoma"/>
              </a:rPr>
              <a:t> P</a:t>
            </a:r>
            <a:r>
              <a:rPr sz="1400" b="1" spc="-10" dirty="0">
                <a:latin typeface="Tahoma"/>
                <a:cs typeface="Tahoma"/>
              </a:rPr>
              <a:t>e</a:t>
            </a:r>
            <a:r>
              <a:rPr sz="1400" b="1" dirty="0">
                <a:latin typeface="Tahoma"/>
                <a:cs typeface="Tahoma"/>
              </a:rPr>
              <a:t>t</a:t>
            </a:r>
            <a:r>
              <a:rPr sz="1400" b="1" spc="-5" dirty="0">
                <a:latin typeface="Tahoma"/>
                <a:cs typeface="Tahoma"/>
              </a:rPr>
              <a:t>e</a:t>
            </a:r>
            <a:r>
              <a:rPr sz="1400" b="1" dirty="0">
                <a:latin typeface="Tahoma"/>
                <a:cs typeface="Tahoma"/>
              </a:rPr>
              <a:t>r</a:t>
            </a:r>
            <a:r>
              <a:rPr sz="1400" b="1" spc="2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J.</a:t>
            </a:r>
            <a:r>
              <a:rPr sz="1400" b="1" spc="-10" dirty="0">
                <a:latin typeface="Tahoma"/>
                <a:cs typeface="Tahoma"/>
              </a:rPr>
              <a:t> </a:t>
            </a:r>
            <a:r>
              <a:rPr sz="1400" b="1" spc="-5" dirty="0">
                <a:latin typeface="Tahoma"/>
                <a:cs typeface="Tahoma"/>
              </a:rPr>
              <a:t>B</a:t>
            </a:r>
            <a:r>
              <a:rPr sz="1400" b="1" dirty="0">
                <a:latin typeface="Tahoma"/>
                <a:cs typeface="Tahoma"/>
              </a:rPr>
              <a:t>arn</a:t>
            </a:r>
            <a:r>
              <a:rPr sz="1400" b="1" spc="-10" dirty="0">
                <a:latin typeface="Tahoma"/>
                <a:cs typeface="Tahoma"/>
              </a:rPr>
              <a:t>e</a:t>
            </a:r>
            <a:r>
              <a:rPr sz="1400" b="1" spc="-5" dirty="0">
                <a:latin typeface="Tahoma"/>
                <a:cs typeface="Tahoma"/>
              </a:rPr>
              <a:t>s</a:t>
            </a:r>
            <a:r>
              <a:rPr sz="1400" b="1" dirty="0">
                <a:latin typeface="Tahoma"/>
                <a:cs typeface="Tahoma"/>
              </a:rPr>
              <a:t>,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6717" y="290525"/>
            <a:ext cx="828420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CHẨN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ĐOÁN</a:t>
            </a:r>
            <a:r>
              <a:rPr sz="3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BỆNH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ĐỒNG</a:t>
            </a:r>
            <a:r>
              <a:rPr sz="3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MẮC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VỚI</a:t>
            </a:r>
            <a:r>
              <a:rPr sz="3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COPD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58137"/>
            <a:ext cx="149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Sans Serif"/>
                <a:cs typeface="Microsoft Sans Serif"/>
              </a:rPr>
              <a:t>•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836674"/>
            <a:ext cx="8065008" cy="60213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042576"/>
            <a:ext cx="7476490" cy="525653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Yếu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tố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nguy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cơ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của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COPD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Microsoft Sans Serif"/>
                <a:cs typeface="Microsoft Sans Serif"/>
              </a:rPr>
              <a:t>Yếu tố</a:t>
            </a:r>
            <a:r>
              <a:rPr sz="2400" spc="-5" dirty="0">
                <a:latin typeface="Microsoft Sans Serif"/>
                <a:cs typeface="Microsoft Sans Serif"/>
              </a:rPr>
              <a:t> môi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70" dirty="0">
                <a:latin typeface="Microsoft Sans Serif"/>
                <a:cs typeface="Microsoft Sans Serif"/>
              </a:rPr>
              <a:t>trường:</a:t>
            </a:r>
            <a:endParaRPr sz="24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865"/>
              </a:spcBef>
              <a:buChar char="-"/>
              <a:tabLst>
                <a:tab pos="756285" algn="l"/>
                <a:tab pos="75692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Hút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thuốc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chủ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động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và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thụ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động</a:t>
            </a:r>
            <a:endParaRPr sz="24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865"/>
              </a:spcBef>
              <a:buChar char="-"/>
              <a:tabLst>
                <a:tab pos="756285" algn="l"/>
                <a:tab pos="756920" algn="l"/>
              </a:tabLst>
            </a:pPr>
            <a:r>
              <a:rPr sz="2400" dirty="0">
                <a:latin typeface="Microsoft Sans Serif"/>
                <a:cs typeface="Microsoft Sans Serif"/>
              </a:rPr>
              <a:t>Ô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nhiễm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môi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80" dirty="0">
                <a:latin typeface="Microsoft Sans Serif"/>
                <a:cs typeface="Microsoft Sans Serif"/>
              </a:rPr>
              <a:t>trường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trong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nhà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và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ngoài</a:t>
            </a:r>
            <a:endParaRPr sz="2400">
              <a:latin typeface="Microsoft Sans Serif"/>
              <a:cs typeface="Microsoft Sans Serif"/>
            </a:endParaRPr>
          </a:p>
          <a:p>
            <a:pPr marL="927100">
              <a:lnSpc>
                <a:spcPct val="100000"/>
              </a:lnSpc>
              <a:spcBef>
                <a:spcPts val="865"/>
              </a:spcBef>
              <a:tabLst>
                <a:tab pos="1239520" algn="l"/>
              </a:tabLst>
            </a:pPr>
            <a:r>
              <a:rPr sz="2400" dirty="0">
                <a:latin typeface="Microsoft Sans Serif"/>
                <a:cs typeface="Microsoft Sans Serif"/>
              </a:rPr>
              <a:t>+	</a:t>
            </a:r>
            <a:r>
              <a:rPr sz="2400" spc="-10" dirty="0">
                <a:latin typeface="Microsoft Sans Serif"/>
                <a:cs typeface="Microsoft Sans Serif"/>
              </a:rPr>
              <a:t>Khói</a:t>
            </a:r>
            <a:r>
              <a:rPr sz="2400" spc="-5" dirty="0">
                <a:latin typeface="Microsoft Sans Serif"/>
                <a:cs typeface="Microsoft Sans Serif"/>
              </a:rPr>
              <a:t> bếp</a:t>
            </a:r>
            <a:endParaRPr sz="2400">
              <a:latin typeface="Microsoft Sans Serif"/>
              <a:cs typeface="Microsoft Sans Serif"/>
            </a:endParaRPr>
          </a:p>
          <a:p>
            <a:pPr marL="927100">
              <a:lnSpc>
                <a:spcPct val="100000"/>
              </a:lnSpc>
              <a:spcBef>
                <a:spcPts val="865"/>
              </a:spcBef>
              <a:tabLst>
                <a:tab pos="1239520" algn="l"/>
              </a:tabLst>
            </a:pPr>
            <a:r>
              <a:rPr sz="2400" dirty="0">
                <a:latin typeface="Microsoft Sans Serif"/>
                <a:cs typeface="Microsoft Sans Serif"/>
              </a:rPr>
              <a:t>+	</a:t>
            </a:r>
            <a:r>
              <a:rPr sz="2400" spc="-10" dirty="0">
                <a:latin typeface="Microsoft Sans Serif"/>
                <a:cs typeface="Microsoft Sans Serif"/>
              </a:rPr>
              <a:t>Bụi,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35" dirty="0">
                <a:latin typeface="Microsoft Sans Serif"/>
                <a:cs typeface="Microsoft Sans Serif"/>
              </a:rPr>
              <a:t>khí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thải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công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nghiệp</a:t>
            </a:r>
            <a:endParaRPr sz="24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865"/>
              </a:spcBef>
              <a:buChar char="-"/>
              <a:tabLst>
                <a:tab pos="756285" algn="l"/>
                <a:tab pos="75692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Nghề </a:t>
            </a:r>
            <a:r>
              <a:rPr sz="2400" spc="-10" dirty="0">
                <a:latin typeface="Microsoft Sans Serif"/>
                <a:cs typeface="Microsoft Sans Serif"/>
              </a:rPr>
              <a:t>nghiệp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Microsoft Sans Serif"/>
                <a:cs typeface="Microsoft Sans Serif"/>
              </a:rPr>
              <a:t>Yếu tố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nội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tại:</a:t>
            </a:r>
            <a:endParaRPr sz="24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869"/>
              </a:spcBef>
              <a:buChar char="-"/>
              <a:tabLst>
                <a:tab pos="756285" algn="l"/>
                <a:tab pos="75692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Thiếu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hụt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men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anpha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1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antitrypsine</a:t>
            </a:r>
            <a:endParaRPr sz="24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865"/>
              </a:spcBef>
              <a:buChar char="-"/>
              <a:tabLst>
                <a:tab pos="756285" algn="l"/>
                <a:tab pos="75692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Tăng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30" dirty="0">
                <a:latin typeface="Microsoft Sans Serif"/>
                <a:cs typeface="Microsoft Sans Serif"/>
              </a:rPr>
              <a:t>tính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phản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85" dirty="0">
                <a:latin typeface="Microsoft Sans Serif"/>
                <a:cs typeface="Microsoft Sans Serif"/>
              </a:rPr>
              <a:t>ứng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phế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quản</a:t>
            </a:r>
            <a:endParaRPr sz="24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860"/>
              </a:spcBef>
              <a:buChar char="-"/>
              <a:tabLst>
                <a:tab pos="756285" algn="l"/>
                <a:tab pos="75692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Bất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85" dirty="0">
                <a:latin typeface="Microsoft Sans Serif"/>
                <a:cs typeface="Microsoft Sans Serif"/>
              </a:rPr>
              <a:t>thường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trong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quá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20" dirty="0">
                <a:latin typeface="Microsoft Sans Serif"/>
                <a:cs typeface="Microsoft Sans Serif"/>
              </a:rPr>
              <a:t>trình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80" dirty="0">
                <a:latin typeface="Microsoft Sans Serif"/>
                <a:cs typeface="Microsoft Sans Serif"/>
              </a:rPr>
              <a:t>trưởng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thành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của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phổi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0402" y="272541"/>
            <a:ext cx="7681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CÁC</a:t>
            </a:r>
            <a:r>
              <a:rPr sz="3600" spc="-80" dirty="0"/>
              <a:t> </a:t>
            </a:r>
            <a:r>
              <a:rPr sz="3600" dirty="0"/>
              <a:t>YẾU</a:t>
            </a:r>
            <a:r>
              <a:rPr sz="3600" spc="-15" dirty="0"/>
              <a:t> </a:t>
            </a:r>
            <a:r>
              <a:rPr sz="3600" dirty="0"/>
              <a:t>TỐ</a:t>
            </a:r>
            <a:r>
              <a:rPr sz="3600" spc="-15" dirty="0"/>
              <a:t> </a:t>
            </a:r>
            <a:r>
              <a:rPr sz="3600" spc="-5" dirty="0"/>
              <a:t>NGUY</a:t>
            </a:r>
            <a:r>
              <a:rPr sz="3600" spc="-80" dirty="0"/>
              <a:t> </a:t>
            </a:r>
            <a:r>
              <a:rPr sz="3600" spc="-5" dirty="0"/>
              <a:t>CƠ</a:t>
            </a:r>
            <a:r>
              <a:rPr sz="3600" spc="-15" dirty="0"/>
              <a:t> </a:t>
            </a:r>
            <a:r>
              <a:rPr sz="3600" dirty="0"/>
              <a:t>GÂY</a:t>
            </a:r>
            <a:r>
              <a:rPr sz="3600" spc="-80" dirty="0"/>
              <a:t> </a:t>
            </a:r>
            <a:r>
              <a:rPr sz="3600" spc="-5" dirty="0"/>
              <a:t>COPD</a:t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803" rIns="0" bIns="0" rtlCol="0">
            <a:spAutoFit/>
          </a:bodyPr>
          <a:lstStyle/>
          <a:p>
            <a:pPr marL="828675" marR="5080" indent="-711835">
              <a:lnSpc>
                <a:spcPct val="100000"/>
              </a:lnSpc>
              <a:spcBef>
                <a:spcPts val="100"/>
              </a:spcBef>
            </a:pPr>
            <a:r>
              <a:rPr dirty="0"/>
              <a:t>THUỐC LÁ LÀ </a:t>
            </a:r>
            <a:r>
              <a:rPr spc="-5" dirty="0"/>
              <a:t>NGUYÊN NHÂN CHÍNH </a:t>
            </a:r>
            <a:r>
              <a:rPr spc="-875" dirty="0"/>
              <a:t> </a:t>
            </a:r>
            <a:r>
              <a:rPr spc="-5" dirty="0"/>
              <a:t>CỦA</a:t>
            </a:r>
            <a:r>
              <a:rPr spc="-135" dirty="0"/>
              <a:t> </a:t>
            </a:r>
            <a:r>
              <a:rPr dirty="0"/>
              <a:t>&gt;90%</a:t>
            </a:r>
            <a:r>
              <a:rPr spc="-5" dirty="0"/>
              <a:t> BỆNH</a:t>
            </a:r>
            <a:r>
              <a:rPr spc="-15" dirty="0"/>
              <a:t> </a:t>
            </a:r>
            <a:r>
              <a:rPr spc="-5" dirty="0"/>
              <a:t>NHÂN</a:t>
            </a:r>
            <a:r>
              <a:rPr spc="-15" dirty="0"/>
              <a:t> </a:t>
            </a:r>
            <a:r>
              <a:rPr spc="-5" dirty="0"/>
              <a:t>COPD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732529" y="1662683"/>
            <a:ext cx="3600450" cy="5195570"/>
            <a:chOff x="2732529" y="1662683"/>
            <a:chExt cx="3600450" cy="51955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2529" y="6358146"/>
              <a:ext cx="3600455" cy="4998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0" y="1662683"/>
              <a:ext cx="3581400" cy="47015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3573</Words>
  <Application>Microsoft Office PowerPoint</Application>
  <PresentationFormat>On-screen Show (4:3)</PresentationFormat>
  <Paragraphs>701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CHẨN ĐOÁN VÀ ĐIỀU TRỊ BỆNH  PHỔI TẮC NGHẼN MẠN TÍNH</vt:lpstr>
      <vt:lpstr>ĐẠI CƯƠNG</vt:lpstr>
      <vt:lpstr>SINH LÝ BỆNH COPD</vt:lpstr>
      <vt:lpstr>TẾ BÀO VIÊM TRONG COPD</vt:lpstr>
      <vt:lpstr>BỆNH HỌC CỦA COPD</vt:lpstr>
      <vt:lpstr>TĂNG ÁP ĐỘNG MẠCH PHỔI TRONG COPD</vt:lpstr>
      <vt:lpstr>PowerPoint Presentation</vt:lpstr>
      <vt:lpstr>CÁC YẾU TỐ NGUY CƠ GÂY COPD</vt:lpstr>
      <vt:lpstr>THUỐC LÁ LÀ NGUYÊN NHÂN CHÍNH  CỦA &gt;90% BỆNH NHÂN COPD</vt:lpstr>
      <vt:lpstr>TRIỆU CHỨNG LÂM SÀNG CỦA COPD</vt:lpstr>
      <vt:lpstr>CNHH CỦA BỆNH NHÂN COPD</vt:lpstr>
      <vt:lpstr>CNHH CỦA BỆNH NHÂN COPD</vt:lpstr>
      <vt:lpstr>CHẨN ĐOÁN HÌNH ẢNH</vt:lpstr>
      <vt:lpstr>CÁC DẤU HIỆU GỢI Ý COPD</vt:lpstr>
      <vt:lpstr>CHẨN ĐOÁN COPD NHƯ THẾ NÀO?</vt:lpstr>
      <vt:lpstr>ĐÁNH GIÁ BỆNH NHÂN COPD</vt:lpstr>
      <vt:lpstr>LƯỢNG GIÁ: MỨC ĐỘ NẶNG</vt:lpstr>
      <vt:lpstr>MỨC ĐỘ TẮC NGHẼN ĐƯỜNG THỞ</vt:lpstr>
      <vt:lpstr>PHÂN NHÓM BỆNH NHÂN COPD</vt:lpstr>
      <vt:lpstr>KIỂU HÌNH COPD</vt:lpstr>
      <vt:lpstr>HỘI CHỨNG CHỒNG LẤP - ACOS</vt:lpstr>
      <vt:lpstr>Hội chứng chống lấp  asthma - COPD overlap syndrome</vt:lpstr>
      <vt:lpstr>KIỂU HÌNH ĐỢT CẤP THƯỜNG XUYÊN</vt:lpstr>
      <vt:lpstr>KHÍ PHẾ THŨNG VÀ CĂNG PHỒNG PHỔI QUÁ MỨC</vt:lpstr>
      <vt:lpstr>KIỂU HÌNH CHỒNG LẤN COPD-GIÃN PHẾ QUẢN  NHIỄM KHUẨN - VIÊM PHẾ QUẢN MẠN - ĐỢT CẤP</vt:lpstr>
      <vt:lpstr>COPD KÈM DI CHỨNG LAO PHỔI</vt:lpstr>
      <vt:lpstr>MỤC TIÊU ĐIỀU TRỊ</vt:lpstr>
      <vt:lpstr>CÁC KHUYẾN CÁO ĐIỀU TRỊ</vt:lpstr>
      <vt:lpstr>CÁC KHUYẾN CÁO ĐIỀU TRỊ</vt:lpstr>
      <vt:lpstr>BIỆN PHÁP ĐIỀU TRỊ KHÔNG THUỐC</vt:lpstr>
      <vt:lpstr>TƯ VẤN CAI THUỐC LÁ</vt:lpstr>
      <vt:lpstr>HỖ TRỢ CAI THUỐC LÁ</vt:lpstr>
      <vt:lpstr>HỖ TRỢ CAI THUỐC LÁ BẰNG  VARENICLINE</vt:lpstr>
      <vt:lpstr>OXY LIỆU PHÁP</vt:lpstr>
      <vt:lpstr>THÔNG KHÍKHÔNG XÂM NHẬP DÀI HẠN</vt:lpstr>
      <vt:lpstr>CHỦNG NGỪA</vt:lpstr>
      <vt:lpstr>TẬP PHỤC HỒI CHỨC NĂNG HÔ HẤP (PHCNHH)</vt:lpstr>
      <vt:lpstr>CAN THIỆP GIẢM THỂ TÍCH PHỔI</vt:lpstr>
      <vt:lpstr>ĐIỀU TRỊ CÁC BỆNH ĐỒNG MẮC</vt:lpstr>
      <vt:lpstr>NHỮNG ĐIỂM QUAN TRỌNG CẦN ĐÁNH GIÁ TẠI THỜI  ĐIỂM CHẨN ĐOÁN VÀ KHỞI TRỊ CHO BN COPD</vt:lpstr>
      <vt:lpstr>CÁC THUỐC GIÃN PHẾ QUẢN</vt:lpstr>
      <vt:lpstr>CÁC THUỐC GPQ</vt:lpstr>
      <vt:lpstr>CÁC THUỐC GPQ</vt:lpstr>
      <vt:lpstr>CÁC THUỐC GPQ</vt:lpstr>
      <vt:lpstr>CORTICOIDE</vt:lpstr>
      <vt:lpstr>CORTICOIDE + CƯỜNG BETA2</vt:lpstr>
      <vt:lpstr>KHỞI ĐẦU ĐIỀU TRỊ COPD</vt:lpstr>
      <vt:lpstr>CÁC YẾU TỐ ĐỂ CÂN NHẮC KHI KHỞI  ĐẦU ĐIỀU TRỊ VỚI LIỆU PHÁP CHỨA ICS</vt:lpstr>
      <vt:lpstr>ĐIỀU TRỊ COPD GIAI ĐOẠN ỔN ĐỊNH:  ĐÁNH GIÁ VÀ ĐIỀU CHỈNH</vt:lpstr>
      <vt:lpstr>THEO DÕI ĐÁP ỨNG ĐIỀU TRỊ</vt:lpstr>
      <vt:lpstr>ĐIỀU TRỊ COPD THEO KIỂU HÌNH</vt:lpstr>
      <vt:lpstr>KHUYẾN CÁO ĐIỀU TRỊ COPD Ở BN COVID 19</vt:lpstr>
      <vt:lpstr>PowerPoint Presentation</vt:lpstr>
      <vt:lpstr>THEO DÕI VÀ TÁI KHÁM</vt:lpstr>
      <vt:lpstr>THEO DÕI VÀ TÁI KHÁM</vt:lpstr>
      <vt:lpstr>XIN TRÂN TRỌNG CẢM ƠN!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HAINAMTELECOM</dc:creator>
  <cp:lastModifiedBy>Admin</cp:lastModifiedBy>
  <cp:revision>2</cp:revision>
  <cp:lastPrinted>2023-06-30T06:01:46Z</cp:lastPrinted>
  <dcterms:created xsi:type="dcterms:W3CDTF">2022-09-20T03:40:34Z</dcterms:created>
  <dcterms:modified xsi:type="dcterms:W3CDTF">2023-06-30T06:04:15Z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2022-09-20T00:00:00Z</vt:filetime>
  </property>
</Properties>
</file>